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6" r:id="rId5"/>
    <p:sldId id="270" r:id="rId6"/>
    <p:sldId id="274" r:id="rId7"/>
    <p:sldId id="280" r:id="rId8"/>
    <p:sldId id="288" r:id="rId9"/>
    <p:sldId id="283" r:id="rId10"/>
    <p:sldId id="284" r:id="rId11"/>
    <p:sldId id="286" r:id="rId12"/>
    <p:sldId id="285" r:id="rId13"/>
    <p:sldId id="287" r:id="rId14"/>
    <p:sldId id="281" r:id="rId15"/>
    <p:sldId id="28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A401A3-A810-BB63-A055-46B168A556B5}" v="38" dt="2024-10-15T07:11:51.4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5" d="100"/>
          <a:sy n="75" d="100"/>
        </p:scale>
        <p:origin x="97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antos-Lewis" userId="S::sian.santos-lewis@southcamberley.surrey.sch.uk::5ab66ac4-9285-4512-9c84-8443ceeac197" providerId="AD" clId="Web-{F7A401A3-A810-BB63-A055-46B168A556B5}"/>
    <pc:docChg chg="addSld delSld modSld">
      <pc:chgData name="Sian Santos-Lewis" userId="S::sian.santos-lewis@southcamberley.surrey.sch.uk::5ab66ac4-9285-4512-9c84-8443ceeac197" providerId="AD" clId="Web-{F7A401A3-A810-BB63-A055-46B168A556B5}" dt="2024-10-15T07:11:51.493" v="37" actId="1076"/>
      <pc:docMkLst>
        <pc:docMk/>
      </pc:docMkLst>
      <pc:sldChg chg="new del">
        <pc:chgData name="Sian Santos-Lewis" userId="S::sian.santos-lewis@southcamberley.surrey.sch.uk::5ab66ac4-9285-4512-9c84-8443ceeac197" providerId="AD" clId="Web-{F7A401A3-A810-BB63-A055-46B168A556B5}" dt="2024-10-15T07:10:40.444" v="1"/>
        <pc:sldMkLst>
          <pc:docMk/>
          <pc:sldMk cId="752554047" sldId="288"/>
        </pc:sldMkLst>
      </pc:sldChg>
      <pc:sldChg chg="addSp delSp modSp new">
        <pc:chgData name="Sian Santos-Lewis" userId="S::sian.santos-lewis@southcamberley.surrey.sch.uk::5ab66ac4-9285-4512-9c84-8443ceeac197" providerId="AD" clId="Web-{F7A401A3-A810-BB63-A055-46B168A556B5}" dt="2024-10-15T07:11:51.493" v="37" actId="1076"/>
        <pc:sldMkLst>
          <pc:docMk/>
          <pc:sldMk cId="2113281138" sldId="288"/>
        </pc:sldMkLst>
        <pc:spChg chg="mod">
          <ac:chgData name="Sian Santos-Lewis" userId="S::sian.santos-lewis@southcamberley.surrey.sch.uk::5ab66ac4-9285-4512-9c84-8443ceeac197" providerId="AD" clId="Web-{F7A401A3-A810-BB63-A055-46B168A556B5}" dt="2024-10-15T07:11:25.648" v="32" actId="20577"/>
          <ac:spMkLst>
            <pc:docMk/>
            <pc:sldMk cId="2113281138" sldId="288"/>
            <ac:spMk id="2" creationId="{972B31CF-024A-AA5D-DC1C-FF719C4130AE}"/>
          </ac:spMkLst>
        </pc:spChg>
        <pc:spChg chg="del">
          <ac:chgData name="Sian Santos-Lewis" userId="S::sian.santos-lewis@southcamberley.surrey.sch.uk::5ab66ac4-9285-4512-9c84-8443ceeac197" providerId="AD" clId="Web-{F7A401A3-A810-BB63-A055-46B168A556B5}" dt="2024-10-15T07:11:27.914" v="33"/>
          <ac:spMkLst>
            <pc:docMk/>
            <pc:sldMk cId="2113281138" sldId="288"/>
            <ac:spMk id="3" creationId="{F9E5477E-9102-9EA4-A973-46F89EEF5B4E}"/>
          </ac:spMkLst>
        </pc:spChg>
        <pc:picChg chg="add mod">
          <ac:chgData name="Sian Santos-Lewis" userId="S::sian.santos-lewis@southcamberley.surrey.sch.uk::5ab66ac4-9285-4512-9c84-8443ceeac197" providerId="AD" clId="Web-{F7A401A3-A810-BB63-A055-46B168A556B5}" dt="2024-10-15T07:11:51.493" v="37" actId="1076"/>
          <ac:picMkLst>
            <pc:docMk/>
            <pc:sldMk cId="2113281138" sldId="288"/>
            <ac:picMk id="4" creationId="{3EF233D4-AB2F-E29B-FEBD-965AAA6C3D73}"/>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8FBCC51F-914F-47BF-891F-5B072EB8868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B4B5571-3EAB-4E25-A968-93CEB6C55D65}">
      <dgm:prSet/>
      <dgm:spPr/>
      <dgm:t>
        <a:bodyPr/>
        <a:lstStyle/>
        <a:p>
          <a:r>
            <a:rPr lang="en-GB"/>
            <a:t>Comprehension- a deep understanding of what is being read.</a:t>
          </a:r>
          <a:endParaRPr lang="en-US"/>
        </a:p>
      </dgm:t>
    </dgm:pt>
    <dgm:pt modelId="{082E63A5-DE27-43F3-9752-08C0FAA113A5}" type="parTrans" cxnId="{ED0DF5C6-90C9-4077-9B43-5CEE0CC48AA3}">
      <dgm:prSet/>
      <dgm:spPr/>
      <dgm:t>
        <a:bodyPr/>
        <a:lstStyle/>
        <a:p>
          <a:endParaRPr lang="en-US"/>
        </a:p>
      </dgm:t>
    </dgm:pt>
    <dgm:pt modelId="{E17E32AC-2B47-4396-AC70-9E42BE78DE5D}" type="sibTrans" cxnId="{ED0DF5C6-90C9-4077-9B43-5CEE0CC48AA3}">
      <dgm:prSet/>
      <dgm:spPr/>
      <dgm:t>
        <a:bodyPr/>
        <a:lstStyle/>
        <a:p>
          <a:endParaRPr lang="en-US"/>
        </a:p>
      </dgm:t>
    </dgm:pt>
    <dgm:pt modelId="{97214E1E-D845-4978-8A18-C6B7FBB063EB}">
      <dgm:prSet/>
      <dgm:spPr/>
      <dgm:t>
        <a:bodyPr/>
        <a:lstStyle/>
        <a:p>
          <a:r>
            <a:rPr lang="en-GB"/>
            <a:t>Word reading- the process of decoding written text so that it can be read and understood (phonics!).</a:t>
          </a:r>
          <a:endParaRPr lang="en-US"/>
        </a:p>
      </dgm:t>
    </dgm:pt>
    <dgm:pt modelId="{A5BB748E-7F21-449E-BCE1-227CD8211335}" type="parTrans" cxnId="{3D5BF2D8-E59B-46A0-A6FB-6758BE3A32B6}">
      <dgm:prSet/>
      <dgm:spPr/>
      <dgm:t>
        <a:bodyPr/>
        <a:lstStyle/>
        <a:p>
          <a:endParaRPr lang="en-US"/>
        </a:p>
      </dgm:t>
    </dgm:pt>
    <dgm:pt modelId="{AA70CB55-A77E-4791-8A49-5B01874CFB6B}" type="sibTrans" cxnId="{3D5BF2D8-E59B-46A0-A6FB-6758BE3A32B6}">
      <dgm:prSet/>
      <dgm:spPr/>
      <dgm:t>
        <a:bodyPr/>
        <a:lstStyle/>
        <a:p>
          <a:endParaRPr lang="en-US"/>
        </a:p>
      </dgm:t>
    </dgm:pt>
    <dgm:pt modelId="{17E6DBD6-EACB-4112-B090-45800A232B08}">
      <dgm:prSet/>
      <dgm:spPr/>
      <dgm:t>
        <a:bodyPr/>
        <a:lstStyle/>
        <a:p>
          <a:r>
            <a:rPr lang="en-GB"/>
            <a:t>Writing- using symbols to communicate meaning.</a:t>
          </a:r>
          <a:endParaRPr lang="en-US"/>
        </a:p>
      </dgm:t>
    </dgm:pt>
    <dgm:pt modelId="{D3ADE15E-7D4C-405F-B9EE-BBA84D45E112}" type="parTrans" cxnId="{DD591690-D1CE-4DF9-A417-20D54B6485FB}">
      <dgm:prSet/>
      <dgm:spPr/>
      <dgm:t>
        <a:bodyPr/>
        <a:lstStyle/>
        <a:p>
          <a:endParaRPr lang="en-US"/>
        </a:p>
      </dgm:t>
    </dgm:pt>
    <dgm:pt modelId="{451534DB-1D2F-47E1-8C9B-301FCE169B71}" type="sibTrans" cxnId="{DD591690-D1CE-4DF9-A417-20D54B6485FB}">
      <dgm:prSet/>
      <dgm:spPr/>
      <dgm:t>
        <a:bodyPr/>
        <a:lstStyle/>
        <a:p>
          <a:endParaRPr lang="en-US"/>
        </a:p>
      </dgm:t>
    </dgm:pt>
    <dgm:pt modelId="{24EF9898-43B3-4643-9082-8C008380C7FD}" type="pres">
      <dgm:prSet presAssocID="{8FBCC51F-914F-47BF-891F-5B072EB8868A}" presName="root" presStyleCnt="0">
        <dgm:presLayoutVars>
          <dgm:dir/>
          <dgm:resizeHandles val="exact"/>
        </dgm:presLayoutVars>
      </dgm:prSet>
      <dgm:spPr/>
    </dgm:pt>
    <dgm:pt modelId="{23873431-F22B-4FF0-BD59-E55E80771A72}" type="pres">
      <dgm:prSet presAssocID="{3B4B5571-3EAB-4E25-A968-93CEB6C55D65}" presName="compNode" presStyleCnt="0"/>
      <dgm:spPr/>
    </dgm:pt>
    <dgm:pt modelId="{01EB19DD-A13A-4B84-B709-64A4511B1282}" type="pres">
      <dgm:prSet presAssocID="{3B4B5571-3EAB-4E25-A968-93CEB6C55D65}" presName="bgRect" presStyleLbl="bgShp" presStyleIdx="0" presStyleCnt="3"/>
      <dgm:spPr/>
    </dgm:pt>
    <dgm:pt modelId="{D4758E7E-4458-4581-ADAB-C51CBF4A10C0}" type="pres">
      <dgm:prSet presAssocID="{3B4B5571-3EAB-4E25-A968-93CEB6C55D6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8A4F383B-5D1A-4DD2-8698-30401792B262}" type="pres">
      <dgm:prSet presAssocID="{3B4B5571-3EAB-4E25-A968-93CEB6C55D65}" presName="spaceRect" presStyleCnt="0"/>
      <dgm:spPr/>
    </dgm:pt>
    <dgm:pt modelId="{3C28EEF8-F514-4264-986D-59EEC5DEAA1B}" type="pres">
      <dgm:prSet presAssocID="{3B4B5571-3EAB-4E25-A968-93CEB6C55D65}" presName="parTx" presStyleLbl="revTx" presStyleIdx="0" presStyleCnt="3">
        <dgm:presLayoutVars>
          <dgm:chMax val="0"/>
          <dgm:chPref val="0"/>
        </dgm:presLayoutVars>
      </dgm:prSet>
      <dgm:spPr/>
    </dgm:pt>
    <dgm:pt modelId="{981C767C-B22C-4621-937A-33AAD31461DB}" type="pres">
      <dgm:prSet presAssocID="{E17E32AC-2B47-4396-AC70-9E42BE78DE5D}" presName="sibTrans" presStyleCnt="0"/>
      <dgm:spPr/>
    </dgm:pt>
    <dgm:pt modelId="{27EBAB42-77EA-4C86-A331-0F8BC6E0C42C}" type="pres">
      <dgm:prSet presAssocID="{97214E1E-D845-4978-8A18-C6B7FBB063EB}" presName="compNode" presStyleCnt="0"/>
      <dgm:spPr/>
    </dgm:pt>
    <dgm:pt modelId="{F0B3216C-9167-4995-AA2F-9882785BAEC1}" type="pres">
      <dgm:prSet presAssocID="{97214E1E-D845-4978-8A18-C6B7FBB063EB}" presName="bgRect" presStyleLbl="bgShp" presStyleIdx="1" presStyleCnt="3"/>
      <dgm:spPr/>
    </dgm:pt>
    <dgm:pt modelId="{8705430D-0549-4DA4-BD04-B3D19F3E7B31}" type="pres">
      <dgm:prSet presAssocID="{97214E1E-D845-4978-8A18-C6B7FBB063E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A93F920B-7DFC-4155-B8B3-AD45D6476F76}" type="pres">
      <dgm:prSet presAssocID="{97214E1E-D845-4978-8A18-C6B7FBB063EB}" presName="spaceRect" presStyleCnt="0"/>
      <dgm:spPr/>
    </dgm:pt>
    <dgm:pt modelId="{96096B74-564C-453B-BCA4-83C6DEDEEE45}" type="pres">
      <dgm:prSet presAssocID="{97214E1E-D845-4978-8A18-C6B7FBB063EB}" presName="parTx" presStyleLbl="revTx" presStyleIdx="1" presStyleCnt="3">
        <dgm:presLayoutVars>
          <dgm:chMax val="0"/>
          <dgm:chPref val="0"/>
        </dgm:presLayoutVars>
      </dgm:prSet>
      <dgm:spPr/>
    </dgm:pt>
    <dgm:pt modelId="{ADA57DD9-4AAE-4629-B828-B2EA8E80AC46}" type="pres">
      <dgm:prSet presAssocID="{AA70CB55-A77E-4791-8A49-5B01874CFB6B}" presName="sibTrans" presStyleCnt="0"/>
      <dgm:spPr/>
    </dgm:pt>
    <dgm:pt modelId="{05E6B061-CC4A-4B22-8782-919A368F5AEC}" type="pres">
      <dgm:prSet presAssocID="{17E6DBD6-EACB-4112-B090-45800A232B08}" presName="compNode" presStyleCnt="0"/>
      <dgm:spPr/>
    </dgm:pt>
    <dgm:pt modelId="{C0E8300A-95C2-4025-A6B7-97C31BDC5992}" type="pres">
      <dgm:prSet presAssocID="{17E6DBD6-EACB-4112-B090-45800A232B08}" presName="bgRect" presStyleLbl="bgShp" presStyleIdx="2" presStyleCnt="3"/>
      <dgm:spPr/>
    </dgm:pt>
    <dgm:pt modelId="{13B2EC89-0D9D-4028-A530-4C80C849EB30}" type="pres">
      <dgm:prSet presAssocID="{17E6DBD6-EACB-4112-B090-45800A232B0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ncil"/>
        </a:ext>
      </dgm:extLst>
    </dgm:pt>
    <dgm:pt modelId="{51C6EFB2-675D-404B-9BC7-82D01F700601}" type="pres">
      <dgm:prSet presAssocID="{17E6DBD6-EACB-4112-B090-45800A232B08}" presName="spaceRect" presStyleCnt="0"/>
      <dgm:spPr/>
    </dgm:pt>
    <dgm:pt modelId="{01CC1515-F763-4B8B-B111-99049D8EC65F}" type="pres">
      <dgm:prSet presAssocID="{17E6DBD6-EACB-4112-B090-45800A232B08}" presName="parTx" presStyleLbl="revTx" presStyleIdx="2" presStyleCnt="3">
        <dgm:presLayoutVars>
          <dgm:chMax val="0"/>
          <dgm:chPref val="0"/>
        </dgm:presLayoutVars>
      </dgm:prSet>
      <dgm:spPr/>
    </dgm:pt>
  </dgm:ptLst>
  <dgm:cxnLst>
    <dgm:cxn modelId="{9C4A0314-FBFF-4E3D-ADBD-1FF97221F080}" type="presOf" srcId="{97214E1E-D845-4978-8A18-C6B7FBB063EB}" destId="{96096B74-564C-453B-BCA4-83C6DEDEEE45}" srcOrd="0" destOrd="0" presId="urn:microsoft.com/office/officeart/2018/2/layout/IconVerticalSolidList"/>
    <dgm:cxn modelId="{BE88217A-2C06-473C-AFF5-6C6E958DDAC3}" type="presOf" srcId="{8FBCC51F-914F-47BF-891F-5B072EB8868A}" destId="{24EF9898-43B3-4643-9082-8C008380C7FD}" srcOrd="0" destOrd="0" presId="urn:microsoft.com/office/officeart/2018/2/layout/IconVerticalSolidList"/>
    <dgm:cxn modelId="{49297186-EC82-4B3B-9DAD-B4E3F755FDFD}" type="presOf" srcId="{3B4B5571-3EAB-4E25-A968-93CEB6C55D65}" destId="{3C28EEF8-F514-4264-986D-59EEC5DEAA1B}" srcOrd="0" destOrd="0" presId="urn:microsoft.com/office/officeart/2018/2/layout/IconVerticalSolidList"/>
    <dgm:cxn modelId="{DD591690-D1CE-4DF9-A417-20D54B6485FB}" srcId="{8FBCC51F-914F-47BF-891F-5B072EB8868A}" destId="{17E6DBD6-EACB-4112-B090-45800A232B08}" srcOrd="2" destOrd="0" parTransId="{D3ADE15E-7D4C-405F-B9EE-BBA84D45E112}" sibTransId="{451534DB-1D2F-47E1-8C9B-301FCE169B71}"/>
    <dgm:cxn modelId="{ED0DF5C6-90C9-4077-9B43-5CEE0CC48AA3}" srcId="{8FBCC51F-914F-47BF-891F-5B072EB8868A}" destId="{3B4B5571-3EAB-4E25-A968-93CEB6C55D65}" srcOrd="0" destOrd="0" parTransId="{082E63A5-DE27-43F3-9752-08C0FAA113A5}" sibTransId="{E17E32AC-2B47-4396-AC70-9E42BE78DE5D}"/>
    <dgm:cxn modelId="{3D5BF2D8-E59B-46A0-A6FB-6758BE3A32B6}" srcId="{8FBCC51F-914F-47BF-891F-5B072EB8868A}" destId="{97214E1E-D845-4978-8A18-C6B7FBB063EB}" srcOrd="1" destOrd="0" parTransId="{A5BB748E-7F21-449E-BCE1-227CD8211335}" sibTransId="{AA70CB55-A77E-4791-8A49-5B01874CFB6B}"/>
    <dgm:cxn modelId="{07061CEE-9726-47D8-B850-047FBA0D3C99}" type="presOf" srcId="{17E6DBD6-EACB-4112-B090-45800A232B08}" destId="{01CC1515-F763-4B8B-B111-99049D8EC65F}" srcOrd="0" destOrd="0" presId="urn:microsoft.com/office/officeart/2018/2/layout/IconVerticalSolidList"/>
    <dgm:cxn modelId="{9F8AD8B7-0158-43F8-BC3A-1D1E4A530564}" type="presParOf" srcId="{24EF9898-43B3-4643-9082-8C008380C7FD}" destId="{23873431-F22B-4FF0-BD59-E55E80771A72}" srcOrd="0" destOrd="0" presId="urn:microsoft.com/office/officeart/2018/2/layout/IconVerticalSolidList"/>
    <dgm:cxn modelId="{C35BF39D-B3A6-4BB3-BD81-A65F04AC0FB0}" type="presParOf" srcId="{23873431-F22B-4FF0-BD59-E55E80771A72}" destId="{01EB19DD-A13A-4B84-B709-64A4511B1282}" srcOrd="0" destOrd="0" presId="urn:microsoft.com/office/officeart/2018/2/layout/IconVerticalSolidList"/>
    <dgm:cxn modelId="{EC967BF5-7679-416F-B5D5-1BD490F7F0CF}" type="presParOf" srcId="{23873431-F22B-4FF0-BD59-E55E80771A72}" destId="{D4758E7E-4458-4581-ADAB-C51CBF4A10C0}" srcOrd="1" destOrd="0" presId="urn:microsoft.com/office/officeart/2018/2/layout/IconVerticalSolidList"/>
    <dgm:cxn modelId="{5001F63D-34A7-4B20-B51F-A8814F217F7E}" type="presParOf" srcId="{23873431-F22B-4FF0-BD59-E55E80771A72}" destId="{8A4F383B-5D1A-4DD2-8698-30401792B262}" srcOrd="2" destOrd="0" presId="urn:microsoft.com/office/officeart/2018/2/layout/IconVerticalSolidList"/>
    <dgm:cxn modelId="{AC5DDE8D-5F80-46D1-8E42-B5A2995118B6}" type="presParOf" srcId="{23873431-F22B-4FF0-BD59-E55E80771A72}" destId="{3C28EEF8-F514-4264-986D-59EEC5DEAA1B}" srcOrd="3" destOrd="0" presId="urn:microsoft.com/office/officeart/2018/2/layout/IconVerticalSolidList"/>
    <dgm:cxn modelId="{38742B38-570B-4F0E-83D8-EA74CB74CF04}" type="presParOf" srcId="{24EF9898-43B3-4643-9082-8C008380C7FD}" destId="{981C767C-B22C-4621-937A-33AAD31461DB}" srcOrd="1" destOrd="0" presId="urn:microsoft.com/office/officeart/2018/2/layout/IconVerticalSolidList"/>
    <dgm:cxn modelId="{2ED8D275-8237-43C3-B52D-9E189892534E}" type="presParOf" srcId="{24EF9898-43B3-4643-9082-8C008380C7FD}" destId="{27EBAB42-77EA-4C86-A331-0F8BC6E0C42C}" srcOrd="2" destOrd="0" presId="urn:microsoft.com/office/officeart/2018/2/layout/IconVerticalSolidList"/>
    <dgm:cxn modelId="{135FBD50-0D52-49FB-AB7A-991D382CAF93}" type="presParOf" srcId="{27EBAB42-77EA-4C86-A331-0F8BC6E0C42C}" destId="{F0B3216C-9167-4995-AA2F-9882785BAEC1}" srcOrd="0" destOrd="0" presId="urn:microsoft.com/office/officeart/2018/2/layout/IconVerticalSolidList"/>
    <dgm:cxn modelId="{79DBF768-932A-4F87-855D-887FC06F5390}" type="presParOf" srcId="{27EBAB42-77EA-4C86-A331-0F8BC6E0C42C}" destId="{8705430D-0549-4DA4-BD04-B3D19F3E7B31}" srcOrd="1" destOrd="0" presId="urn:microsoft.com/office/officeart/2018/2/layout/IconVerticalSolidList"/>
    <dgm:cxn modelId="{32A3C257-410E-47BB-A7DE-F231DDB73279}" type="presParOf" srcId="{27EBAB42-77EA-4C86-A331-0F8BC6E0C42C}" destId="{A93F920B-7DFC-4155-B8B3-AD45D6476F76}" srcOrd="2" destOrd="0" presId="urn:microsoft.com/office/officeart/2018/2/layout/IconVerticalSolidList"/>
    <dgm:cxn modelId="{927DF8D3-CD0E-4437-A3C0-B0AB5B55BCBC}" type="presParOf" srcId="{27EBAB42-77EA-4C86-A331-0F8BC6E0C42C}" destId="{96096B74-564C-453B-BCA4-83C6DEDEEE45}" srcOrd="3" destOrd="0" presId="urn:microsoft.com/office/officeart/2018/2/layout/IconVerticalSolidList"/>
    <dgm:cxn modelId="{0892141E-71AB-4A26-82DA-E189F21D38A9}" type="presParOf" srcId="{24EF9898-43B3-4643-9082-8C008380C7FD}" destId="{ADA57DD9-4AAE-4629-B828-B2EA8E80AC46}" srcOrd="3" destOrd="0" presId="urn:microsoft.com/office/officeart/2018/2/layout/IconVerticalSolidList"/>
    <dgm:cxn modelId="{4575A9E6-767D-47AA-AF99-953ABCE60E26}" type="presParOf" srcId="{24EF9898-43B3-4643-9082-8C008380C7FD}" destId="{05E6B061-CC4A-4B22-8782-919A368F5AEC}" srcOrd="4" destOrd="0" presId="urn:microsoft.com/office/officeart/2018/2/layout/IconVerticalSolidList"/>
    <dgm:cxn modelId="{70228F94-B317-47AE-8260-82D0EDE74F78}" type="presParOf" srcId="{05E6B061-CC4A-4B22-8782-919A368F5AEC}" destId="{C0E8300A-95C2-4025-A6B7-97C31BDC5992}" srcOrd="0" destOrd="0" presId="urn:microsoft.com/office/officeart/2018/2/layout/IconVerticalSolidList"/>
    <dgm:cxn modelId="{97709E6D-C9A5-4177-8141-1E00CD0F63A3}" type="presParOf" srcId="{05E6B061-CC4A-4B22-8782-919A368F5AEC}" destId="{13B2EC89-0D9D-4028-A530-4C80C849EB30}" srcOrd="1" destOrd="0" presId="urn:microsoft.com/office/officeart/2018/2/layout/IconVerticalSolidList"/>
    <dgm:cxn modelId="{8FEC809C-9451-4202-9024-EE6C3EFC51AF}" type="presParOf" srcId="{05E6B061-CC4A-4B22-8782-919A368F5AEC}" destId="{51C6EFB2-675D-404B-9BC7-82D01F700601}" srcOrd="2" destOrd="0" presId="urn:microsoft.com/office/officeart/2018/2/layout/IconVerticalSolidList"/>
    <dgm:cxn modelId="{F34FFCA8-C275-48C9-A5CC-D0DE0DDBAAEF}" type="presParOf" srcId="{05E6B061-CC4A-4B22-8782-919A368F5AEC}" destId="{01CC1515-F763-4B8B-B111-99049D8EC65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EB19DD-A13A-4B84-B709-64A4511B1282}">
      <dsp:nvSpPr>
        <dsp:cNvPr id="0" name=""/>
        <dsp:cNvSpPr/>
      </dsp:nvSpPr>
      <dsp:spPr>
        <a:xfrm>
          <a:off x="0" y="673"/>
          <a:ext cx="6364224" cy="157499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758E7E-4458-4581-ADAB-C51CBF4A10C0}">
      <dsp:nvSpPr>
        <dsp:cNvPr id="0" name=""/>
        <dsp:cNvSpPr/>
      </dsp:nvSpPr>
      <dsp:spPr>
        <a:xfrm>
          <a:off x="476436" y="355047"/>
          <a:ext cx="866247" cy="8662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28EEF8-F514-4264-986D-59EEC5DEAA1B}">
      <dsp:nvSpPr>
        <dsp:cNvPr id="0" name=""/>
        <dsp:cNvSpPr/>
      </dsp:nvSpPr>
      <dsp:spPr>
        <a:xfrm>
          <a:off x="1819120" y="673"/>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977900">
            <a:lnSpc>
              <a:spcPct val="90000"/>
            </a:lnSpc>
            <a:spcBef>
              <a:spcPct val="0"/>
            </a:spcBef>
            <a:spcAft>
              <a:spcPct val="35000"/>
            </a:spcAft>
            <a:buNone/>
          </a:pPr>
          <a:r>
            <a:rPr lang="en-GB" sz="2200" kern="1200"/>
            <a:t>Comprehension- a deep understanding of what is being read.</a:t>
          </a:r>
          <a:endParaRPr lang="en-US" sz="2200" kern="1200"/>
        </a:p>
      </dsp:txBody>
      <dsp:txXfrm>
        <a:off x="1819120" y="673"/>
        <a:ext cx="4545103" cy="1574995"/>
      </dsp:txXfrm>
    </dsp:sp>
    <dsp:sp modelId="{F0B3216C-9167-4995-AA2F-9882785BAEC1}">
      <dsp:nvSpPr>
        <dsp:cNvPr id="0" name=""/>
        <dsp:cNvSpPr/>
      </dsp:nvSpPr>
      <dsp:spPr>
        <a:xfrm>
          <a:off x="0" y="1969418"/>
          <a:ext cx="6364224" cy="157499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05430D-0549-4DA4-BD04-B3D19F3E7B31}">
      <dsp:nvSpPr>
        <dsp:cNvPr id="0" name=""/>
        <dsp:cNvSpPr/>
      </dsp:nvSpPr>
      <dsp:spPr>
        <a:xfrm>
          <a:off x="476436" y="2323792"/>
          <a:ext cx="866247" cy="8662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096B74-564C-453B-BCA4-83C6DEDEEE45}">
      <dsp:nvSpPr>
        <dsp:cNvPr id="0" name=""/>
        <dsp:cNvSpPr/>
      </dsp:nvSpPr>
      <dsp:spPr>
        <a:xfrm>
          <a:off x="1819120" y="1969418"/>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977900">
            <a:lnSpc>
              <a:spcPct val="90000"/>
            </a:lnSpc>
            <a:spcBef>
              <a:spcPct val="0"/>
            </a:spcBef>
            <a:spcAft>
              <a:spcPct val="35000"/>
            </a:spcAft>
            <a:buNone/>
          </a:pPr>
          <a:r>
            <a:rPr lang="en-GB" sz="2200" kern="1200"/>
            <a:t>Word reading- the process of decoding written text so that it can be read and understood (phonics!).</a:t>
          </a:r>
          <a:endParaRPr lang="en-US" sz="2200" kern="1200"/>
        </a:p>
      </dsp:txBody>
      <dsp:txXfrm>
        <a:off x="1819120" y="1969418"/>
        <a:ext cx="4545103" cy="1574995"/>
      </dsp:txXfrm>
    </dsp:sp>
    <dsp:sp modelId="{C0E8300A-95C2-4025-A6B7-97C31BDC5992}">
      <dsp:nvSpPr>
        <dsp:cNvPr id="0" name=""/>
        <dsp:cNvSpPr/>
      </dsp:nvSpPr>
      <dsp:spPr>
        <a:xfrm>
          <a:off x="0" y="3938162"/>
          <a:ext cx="6364224" cy="157499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B2EC89-0D9D-4028-A530-4C80C849EB30}">
      <dsp:nvSpPr>
        <dsp:cNvPr id="0" name=""/>
        <dsp:cNvSpPr/>
      </dsp:nvSpPr>
      <dsp:spPr>
        <a:xfrm>
          <a:off x="476436" y="4292537"/>
          <a:ext cx="866247" cy="8662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CC1515-F763-4B8B-B111-99049D8EC65F}">
      <dsp:nvSpPr>
        <dsp:cNvPr id="0" name=""/>
        <dsp:cNvSpPr/>
      </dsp:nvSpPr>
      <dsp:spPr>
        <a:xfrm>
          <a:off x="1819120" y="3938162"/>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977900">
            <a:lnSpc>
              <a:spcPct val="90000"/>
            </a:lnSpc>
            <a:spcBef>
              <a:spcPct val="0"/>
            </a:spcBef>
            <a:spcAft>
              <a:spcPct val="35000"/>
            </a:spcAft>
            <a:buNone/>
          </a:pPr>
          <a:r>
            <a:rPr lang="en-GB" sz="2200" kern="1200"/>
            <a:t>Writing- using symbols to communicate meaning.</a:t>
          </a:r>
          <a:endParaRPr lang="en-US" sz="2200" kern="1200"/>
        </a:p>
      </dsp:txBody>
      <dsp:txXfrm>
        <a:off x="1819120" y="3938162"/>
        <a:ext cx="4545103" cy="157499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B9CFA4-BA50-488E-8371-66FDB94C545D}" type="datetimeFigureOut">
              <a:rPr lang="en-GB" smtClean="0"/>
              <a:t>15/10/2024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5A1098-EE0E-4FD3-A16D-BAC19304EA0D}" type="slidenum">
              <a:rPr lang="en-GB" smtClean="0"/>
              <a:t>‹#›</a:t>
            </a:fld>
            <a:endParaRPr lang="en-GB"/>
          </a:p>
        </p:txBody>
      </p:sp>
    </p:spTree>
    <p:extLst>
      <p:ext uri="{BB962C8B-B14F-4D97-AF65-F5344CB8AC3E}">
        <p14:creationId xmlns:p14="http://schemas.microsoft.com/office/powerpoint/2010/main" val="2526952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64E01-934C-A45A-CF2E-B4D37721DC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92D3CD-F126-53A2-4D26-BFE432C1DE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50964EF-2036-2D68-ADA5-77C71CD5A8D1}"/>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5" name="Footer Placeholder 4">
            <a:extLst>
              <a:ext uri="{FF2B5EF4-FFF2-40B4-BE49-F238E27FC236}">
                <a16:creationId xmlns:a16="http://schemas.microsoft.com/office/drawing/2014/main" id="{1EDC70FE-5923-46F1-C8BF-9B56E66459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36818D-5CAC-ABF8-9A20-6EDC84F07E8F}"/>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512760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D4E81-0524-7E6A-DE34-B176E9DF7F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7D11B4-DCB3-6425-F73D-8154014612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74D081-7775-77BA-C52B-251D555CD5EF}"/>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5" name="Footer Placeholder 4">
            <a:extLst>
              <a:ext uri="{FF2B5EF4-FFF2-40B4-BE49-F238E27FC236}">
                <a16:creationId xmlns:a16="http://schemas.microsoft.com/office/drawing/2014/main" id="{1EE3EF55-0925-4DF3-B2F5-63A9C59ED2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C3D535-3C47-83EE-FF21-83C7DEAD43C5}"/>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802451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F1B5C-926B-54C0-7961-F46094A54C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9A9E68-1F62-2BFF-38B3-9FD2B2D1C6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F3AA21-69B1-00E0-7844-6D8842EC564D}"/>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5" name="Footer Placeholder 4">
            <a:extLst>
              <a:ext uri="{FF2B5EF4-FFF2-40B4-BE49-F238E27FC236}">
                <a16:creationId xmlns:a16="http://schemas.microsoft.com/office/drawing/2014/main" id="{E8D71470-D439-4DAA-655E-DD774CB189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1C618-253E-2D80-227F-D1A744CC45B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083597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E9223-0385-71B7-BD75-C551E530D9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4766BE-F13F-C389-BE30-C0F894A901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479CFB-CDFE-A05A-53DE-BF5BDA8EBD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C1D6CC-6B5F-AE5B-121B-2728761C2589}"/>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6" name="Footer Placeholder 5">
            <a:extLst>
              <a:ext uri="{FF2B5EF4-FFF2-40B4-BE49-F238E27FC236}">
                <a16:creationId xmlns:a16="http://schemas.microsoft.com/office/drawing/2014/main" id="{11CF645F-7569-3042-1436-89D48B9EF7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616546-4E75-390D-765E-56CA4110DC3A}"/>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4209737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B536-4521-CC25-E015-175AD093CF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76CCBA-639B-30BE-EFCF-E6A04C8329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9BB231-A17A-3FCB-751E-76E90E4C6B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FD599A6-1EB9-3CED-9088-839D1438B1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1ADF6-C7C5-F460-0928-504089A30E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935EEC-BE80-5ABE-5A99-CAF445F0B5F5}"/>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8" name="Footer Placeholder 7">
            <a:extLst>
              <a:ext uri="{FF2B5EF4-FFF2-40B4-BE49-F238E27FC236}">
                <a16:creationId xmlns:a16="http://schemas.microsoft.com/office/drawing/2014/main" id="{79E224D9-2272-CB15-29F0-9AE18CA42E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FD48E3-F283-04D2-E4BB-101C4D3FACF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819160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1D27E-BDAD-2640-93B1-E901CAB29B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09FA000-8417-B304-5301-EF7A3C86EDAE}"/>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4" name="Footer Placeholder 3">
            <a:extLst>
              <a:ext uri="{FF2B5EF4-FFF2-40B4-BE49-F238E27FC236}">
                <a16:creationId xmlns:a16="http://schemas.microsoft.com/office/drawing/2014/main" id="{472104F0-3649-76EF-6B25-4344A15B0E2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9604232-D6DD-6E69-A256-D09A012F1AC7}"/>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926838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114066-A989-1932-4603-45E2A22056BA}"/>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3" name="Footer Placeholder 2">
            <a:extLst>
              <a:ext uri="{FF2B5EF4-FFF2-40B4-BE49-F238E27FC236}">
                <a16:creationId xmlns:a16="http://schemas.microsoft.com/office/drawing/2014/main" id="{C452BA86-5D30-DBF9-35E0-937CB1AF3A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307412-0126-2531-BA2E-1E37E712C183}"/>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720889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8C562-2F89-06FF-DADB-5C23E99BB3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2BE5A9-F633-E49C-E8A1-D561BDE238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752304-BF7E-2DE1-D173-6A802672A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B06EE-01CE-2CBF-DFF8-CD090442A3E2}"/>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6" name="Footer Placeholder 5">
            <a:extLst>
              <a:ext uri="{FF2B5EF4-FFF2-40B4-BE49-F238E27FC236}">
                <a16:creationId xmlns:a16="http://schemas.microsoft.com/office/drawing/2014/main" id="{C4D73298-3D1A-0F6F-4DD0-6E5D22E0DD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42F9D7-D951-596B-7076-71DE9250A83E}"/>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3606590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E7969-AD7C-9E87-C6A8-76D6DAD6C6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62EE3B-F315-0D34-0D50-657CCC63A0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CB3E0C-DD8C-8E25-EFDC-E2337159D9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A6EBA7-CC20-1FD6-45D0-697652992C45}"/>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6" name="Footer Placeholder 5">
            <a:extLst>
              <a:ext uri="{FF2B5EF4-FFF2-40B4-BE49-F238E27FC236}">
                <a16:creationId xmlns:a16="http://schemas.microsoft.com/office/drawing/2014/main" id="{584E77B3-3CC5-C096-E044-0814D0D3AB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78AABA-8A9E-34AF-7399-B5AF2BBB418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825444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DF4F-2131-5BDA-6FEA-20B2EA14549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5DCF90-4D08-51F6-9A92-FEAFECBB32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79BEDA-04F1-2476-B316-2F0E3041CC5C}"/>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5" name="Footer Placeholder 4">
            <a:extLst>
              <a:ext uri="{FF2B5EF4-FFF2-40B4-BE49-F238E27FC236}">
                <a16:creationId xmlns:a16="http://schemas.microsoft.com/office/drawing/2014/main" id="{EACD68DE-A49A-83EA-91C6-5792E9FFE0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B77D29-7558-AE87-CA0A-3794F92F52D0}"/>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291946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479859-6CBB-CFDD-2A7E-81E966A247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50C144-6630-BF6A-A85C-32C5D22DBD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EBC81C-B63D-0696-5D10-9D3EA84DC4FB}"/>
              </a:ext>
            </a:extLst>
          </p:cNvPr>
          <p:cNvSpPr>
            <a:spLocks noGrp="1"/>
          </p:cNvSpPr>
          <p:nvPr>
            <p:ph type="dt" sz="half" idx="10"/>
          </p:nvPr>
        </p:nvSpPr>
        <p:spPr/>
        <p:txBody>
          <a:bodyPr/>
          <a:lstStyle/>
          <a:p>
            <a:fld id="{1E7B3009-34DA-4E9F-811B-216368D67A35}" type="datetimeFigureOut">
              <a:rPr lang="en-GB" smtClean="0"/>
              <a:t>15/10/2024</a:t>
            </a:fld>
            <a:endParaRPr lang="en-GB"/>
          </a:p>
        </p:txBody>
      </p:sp>
      <p:sp>
        <p:nvSpPr>
          <p:cNvPr id="5" name="Footer Placeholder 4">
            <a:extLst>
              <a:ext uri="{FF2B5EF4-FFF2-40B4-BE49-F238E27FC236}">
                <a16:creationId xmlns:a16="http://schemas.microsoft.com/office/drawing/2014/main" id="{9A1AF931-DBBF-F11C-095D-9664588CB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13D41C-A3B0-7086-D22B-3C4A8502F646}"/>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06834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481CF4-3CC1-2463-580C-9CC1F441CE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DE9394-1724-17FC-12BA-244FB7D04C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4AF7BC-0697-698E-D5E1-607B8CD49B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E7B3009-34DA-4E9F-811B-216368D67A35}" type="datetimeFigureOut">
              <a:rPr lang="en-GB" smtClean="0"/>
              <a:t>15/10/2024</a:t>
            </a:fld>
            <a:endParaRPr lang="en-GB"/>
          </a:p>
        </p:txBody>
      </p:sp>
      <p:sp>
        <p:nvSpPr>
          <p:cNvPr id="5" name="Footer Placeholder 4">
            <a:extLst>
              <a:ext uri="{FF2B5EF4-FFF2-40B4-BE49-F238E27FC236}">
                <a16:creationId xmlns:a16="http://schemas.microsoft.com/office/drawing/2014/main" id="{1CB0667B-BBB9-208F-B21A-11C18C7CED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2B01E05-8199-5FE3-02F9-6622B17CA5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0E4781-C029-47ED-A4D5-0F30BE6C1746}" type="slidenum">
              <a:rPr lang="en-GB" smtClean="0"/>
              <a:t>‹#›</a:t>
            </a:fld>
            <a:endParaRPr lang="en-GB"/>
          </a:p>
        </p:txBody>
      </p:sp>
    </p:spTree>
    <p:extLst>
      <p:ext uri="{BB962C8B-B14F-4D97-AF65-F5344CB8AC3E}">
        <p14:creationId xmlns:p14="http://schemas.microsoft.com/office/powerpoint/2010/main" val="3438666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qKWuwetagjM?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8A6B9F-C8ED-B6AA-6AD6-F75C175E4E41}"/>
              </a:ext>
            </a:extLst>
          </p:cNvPr>
          <p:cNvSpPr>
            <a:spLocks noGrp="1"/>
          </p:cNvSpPr>
          <p:nvPr>
            <p:ph type="ctrTitle"/>
          </p:nvPr>
        </p:nvSpPr>
        <p:spPr>
          <a:xfrm>
            <a:off x="6225230" y="959536"/>
            <a:ext cx="5334930" cy="4496655"/>
          </a:xfrm>
        </p:spPr>
        <p:txBody>
          <a:bodyPr>
            <a:normAutofit fontScale="90000"/>
          </a:bodyPr>
          <a:lstStyle/>
          <a:p>
            <a:br>
              <a:rPr lang="en-GB" sz="3600" b="1" dirty="0"/>
            </a:br>
            <a:r>
              <a:rPr lang="en-GB" sz="4800" b="1" dirty="0"/>
              <a:t>Early Years Foundation Stage </a:t>
            </a:r>
            <a:br>
              <a:rPr lang="en-GB" sz="4800" b="1" dirty="0"/>
            </a:br>
            <a:br>
              <a:rPr lang="en-GB" sz="4800" b="1" dirty="0"/>
            </a:br>
            <a:br>
              <a:rPr lang="en-GB" sz="4800" b="1" dirty="0"/>
            </a:br>
            <a:r>
              <a:rPr lang="en-GB" sz="4800" b="1" dirty="0"/>
              <a:t>Writing</a:t>
            </a:r>
            <a:br>
              <a:rPr lang="en-GB" sz="4800" b="1" dirty="0"/>
            </a:br>
            <a:r>
              <a:rPr lang="en-GB" sz="4800" b="1" dirty="0"/>
              <a:t>Workshop</a:t>
            </a:r>
            <a:br>
              <a:rPr lang="en-GB" sz="2400" dirty="0"/>
            </a:br>
            <a:endParaRPr lang="en-GB" sz="2400" dirty="0"/>
          </a:p>
        </p:txBody>
      </p:sp>
      <p:sp>
        <p:nvSpPr>
          <p:cNvPr id="1033" name="Freeform: Shape 1032">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037" name="Freeform: Shape 1036">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9" name="Freeform: Shape 1038">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041" name="Freeform: Shape 1040">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1026" name="Picture 2" descr="South Camberley Primary and Nursery">
            <a:extLst>
              <a:ext uri="{FF2B5EF4-FFF2-40B4-BE49-F238E27FC236}">
                <a16:creationId xmlns:a16="http://schemas.microsoft.com/office/drawing/2014/main" id="{F81157DD-FACA-597A-87D5-8BD05A671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 b="-2"/>
          <a:stretch/>
        </p:blipFill>
        <p:spPr bwMode="auto">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
        <p:nvSpPr>
          <p:cNvPr id="1043" name="Freeform: Shape 1042">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06356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1943919-7E77-9D7D-9304-3C7920AFBD52}"/>
              </a:ext>
            </a:extLst>
          </p:cNvPr>
          <p:cNvSpPr>
            <a:spLocks noGrp="1"/>
          </p:cNvSpPr>
          <p:nvPr>
            <p:ph type="title"/>
          </p:nvPr>
        </p:nvSpPr>
        <p:spPr>
          <a:xfrm>
            <a:off x="621792" y="1161288"/>
            <a:ext cx="3602736" cy="4526280"/>
          </a:xfrm>
        </p:spPr>
        <p:txBody>
          <a:bodyPr>
            <a:normAutofit/>
          </a:bodyPr>
          <a:lstStyle/>
          <a:p>
            <a:r>
              <a:rPr lang="en-GB" sz="4000"/>
              <a:t>The Literacy Early Learning Goal (ELG)</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8FD6C0DA-A884-4C39-8D65-D70CA51E6463}"/>
              </a:ext>
            </a:extLst>
          </p:cNvPr>
          <p:cNvGraphicFramePr>
            <a:graphicFrameLocks noGrp="1"/>
          </p:cNvGraphicFramePr>
          <p:nvPr>
            <p:ph idx="1"/>
            <p:extLst>
              <p:ext uri="{D42A27DB-BD31-4B8C-83A1-F6EECF244321}">
                <p14:modId xmlns:p14="http://schemas.microsoft.com/office/powerpoint/2010/main" val="647474102"/>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2719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943919-7E77-9D7D-9304-3C7920AFBD52}"/>
              </a:ext>
            </a:extLst>
          </p:cNvPr>
          <p:cNvSpPr>
            <a:spLocks noGrp="1"/>
          </p:cNvSpPr>
          <p:nvPr>
            <p:ph type="title"/>
          </p:nvPr>
        </p:nvSpPr>
        <p:spPr>
          <a:xfrm>
            <a:off x="640080" y="325369"/>
            <a:ext cx="4368602" cy="1956841"/>
          </a:xfrm>
        </p:spPr>
        <p:txBody>
          <a:bodyPr anchor="b">
            <a:normAutofit/>
          </a:bodyPr>
          <a:lstStyle/>
          <a:p>
            <a:r>
              <a:rPr lang="en-GB" sz="5400"/>
              <a:t>Writing</a:t>
            </a:r>
          </a:p>
        </p:txBody>
      </p:sp>
      <p:sp>
        <p:nvSpPr>
          <p:cNvPr id="820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03B297-726B-912E-DA62-F3E7970471B3}"/>
              </a:ext>
            </a:extLst>
          </p:cNvPr>
          <p:cNvSpPr>
            <a:spLocks noGrp="1"/>
          </p:cNvSpPr>
          <p:nvPr>
            <p:ph idx="1"/>
          </p:nvPr>
        </p:nvSpPr>
        <p:spPr>
          <a:xfrm>
            <a:off x="640080" y="2872899"/>
            <a:ext cx="4243589" cy="3320668"/>
          </a:xfrm>
        </p:spPr>
        <p:txBody>
          <a:bodyPr>
            <a:normAutofit/>
          </a:bodyPr>
          <a:lstStyle/>
          <a:p>
            <a:pPr marL="0" indent="0">
              <a:buNone/>
            </a:pPr>
            <a:r>
              <a:rPr lang="en-GB" sz="2000"/>
              <a:t>Children at the expected level of development will:</a:t>
            </a:r>
          </a:p>
          <a:p>
            <a:pPr marL="0" indent="0">
              <a:buNone/>
            </a:pPr>
            <a:r>
              <a:rPr lang="en-GB" sz="2000"/>
              <a:t>• Write recognisable letters, most of which are correctly formed;</a:t>
            </a:r>
          </a:p>
          <a:p>
            <a:pPr marL="0" indent="0">
              <a:buNone/>
            </a:pPr>
            <a:r>
              <a:rPr lang="en-GB" sz="2000"/>
              <a:t>• Spell words by identifying sounds in them and representing the sounds with a letter or letters;</a:t>
            </a:r>
          </a:p>
          <a:p>
            <a:pPr marL="0" indent="0">
              <a:buNone/>
            </a:pPr>
            <a:r>
              <a:rPr lang="en-GB" sz="2000"/>
              <a:t>• Write simple phrases and sentences that can be read by others. </a:t>
            </a:r>
          </a:p>
        </p:txBody>
      </p:sp>
      <p:pic>
        <p:nvPicPr>
          <p:cNvPr id="8194" name="Picture 2" descr="How to Nurture Your Child's Writing Passion Outside of School">
            <a:extLst>
              <a:ext uri="{FF2B5EF4-FFF2-40B4-BE49-F238E27FC236}">
                <a16:creationId xmlns:a16="http://schemas.microsoft.com/office/drawing/2014/main" id="{C2330C67-EDF3-5B00-6B5A-97DC434AAA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185" r="8862"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446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a:extLst>
              <a:ext uri="{FF2B5EF4-FFF2-40B4-BE49-F238E27FC236}">
                <a16:creationId xmlns:a16="http://schemas.microsoft.com/office/drawing/2014/main" id="{B0C0201B-D112-0200-B2BD-FBADF2EE672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15603" y="643466"/>
            <a:ext cx="4150443" cy="5571066"/>
          </a:xfrm>
          <a:prstGeom prst="rect">
            <a:avLst/>
          </a:prstGeom>
          <a:noFill/>
          <a:extLst>
            <a:ext uri="{909E8E84-426E-40DD-AFC4-6F175D3DCCD1}">
              <a14:hiddenFill xmlns:a14="http://schemas.microsoft.com/office/drawing/2010/main">
                <a:solidFill>
                  <a:srgbClr val="FFFFFF"/>
                </a:solidFill>
              </a14:hiddenFill>
            </a:ext>
          </a:extLst>
        </p:spPr>
      </p:pic>
      <p:cxnSp>
        <p:nvCxnSpPr>
          <p:cNvPr id="3083" name="Straight Connector 3082">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D534FDF1-5EC3-B8A7-6DD0-A3588A4B3BA6}"/>
              </a:ext>
            </a:extLst>
          </p:cNvPr>
          <p:cNvPicPr>
            <a:picLocks noChangeAspect="1"/>
          </p:cNvPicPr>
          <p:nvPr/>
        </p:nvPicPr>
        <p:blipFill>
          <a:blip r:embed="rId3"/>
          <a:stretch>
            <a:fillRect/>
          </a:stretch>
        </p:blipFill>
        <p:spPr>
          <a:xfrm>
            <a:off x="6832916" y="643467"/>
            <a:ext cx="4136516" cy="5571066"/>
          </a:xfrm>
          <a:prstGeom prst="rect">
            <a:avLst/>
          </a:prstGeom>
        </p:spPr>
      </p:pic>
    </p:spTree>
    <p:extLst>
      <p:ext uri="{BB962C8B-B14F-4D97-AF65-F5344CB8AC3E}">
        <p14:creationId xmlns:p14="http://schemas.microsoft.com/office/powerpoint/2010/main" val="586664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B31CF-024A-AA5D-DC1C-FF719C4130AE}"/>
              </a:ext>
            </a:extLst>
          </p:cNvPr>
          <p:cNvSpPr>
            <a:spLocks noGrp="1"/>
          </p:cNvSpPr>
          <p:nvPr>
            <p:ph type="title"/>
          </p:nvPr>
        </p:nvSpPr>
        <p:spPr/>
        <p:txBody>
          <a:bodyPr/>
          <a:lstStyle/>
          <a:p>
            <a:pPr algn="ctr"/>
            <a:r>
              <a:rPr lang="en-US"/>
              <a:t>Ensuring Children are Ready For Writing</a:t>
            </a:r>
          </a:p>
        </p:txBody>
      </p:sp>
      <p:pic>
        <p:nvPicPr>
          <p:cNvPr id="4" name="Online Media 3" title="EYFS – Literacy – Writing">
            <a:hlinkClick r:id="" action="ppaction://media"/>
            <a:extLst>
              <a:ext uri="{FF2B5EF4-FFF2-40B4-BE49-F238E27FC236}">
                <a16:creationId xmlns:a16="http://schemas.microsoft.com/office/drawing/2014/main" id="{3EF233D4-AB2F-E29B-FEBD-965AAA6C3D73}"/>
              </a:ext>
            </a:extLst>
          </p:cNvPr>
          <p:cNvPicPr>
            <a:picLocks noRot="1" noChangeAspect="1"/>
          </p:cNvPicPr>
          <p:nvPr>
            <a:videoFile r:link="rId1"/>
          </p:nvPr>
        </p:nvPicPr>
        <p:blipFill>
          <a:blip r:embed="rId3"/>
          <a:stretch>
            <a:fillRect/>
          </a:stretch>
        </p:blipFill>
        <p:spPr>
          <a:xfrm>
            <a:off x="1742465" y="1426923"/>
            <a:ext cx="8719095" cy="4922729"/>
          </a:xfrm>
          <a:prstGeom prst="rect">
            <a:avLst/>
          </a:prstGeom>
        </p:spPr>
      </p:pic>
    </p:spTree>
    <p:extLst>
      <p:ext uri="{BB962C8B-B14F-4D97-AF65-F5344CB8AC3E}">
        <p14:creationId xmlns:p14="http://schemas.microsoft.com/office/powerpoint/2010/main" val="2113281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Arc 1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EBA825-D021-103F-4361-EE5BBC92EC0F}"/>
              </a:ext>
            </a:extLst>
          </p:cNvPr>
          <p:cNvSpPr>
            <a:spLocks noGrp="1"/>
          </p:cNvSpPr>
          <p:nvPr>
            <p:ph type="title"/>
          </p:nvPr>
        </p:nvSpPr>
        <p:spPr>
          <a:xfrm>
            <a:off x="5809361" y="1158557"/>
            <a:ext cx="6201181" cy="1325563"/>
          </a:xfrm>
        </p:spPr>
        <p:txBody>
          <a:bodyPr>
            <a:normAutofit/>
          </a:bodyPr>
          <a:lstStyle/>
          <a:p>
            <a:r>
              <a:rPr lang="en-GB" sz="2800" b="1" dirty="0"/>
              <a:t>Drawing/scribbling or “pre-phonemic” stage</a:t>
            </a:r>
            <a:br>
              <a:rPr lang="en-GB" sz="2800" dirty="0"/>
            </a:br>
            <a:endParaRPr lang="en-GB" sz="2800" dirty="0"/>
          </a:p>
        </p:txBody>
      </p:sp>
      <p:sp>
        <p:nvSpPr>
          <p:cNvPr id="15" name="Freeform: Shape 1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FCD1148F-A865-46C0-C75A-63453053204D}"/>
              </a:ext>
            </a:extLst>
          </p:cNvPr>
          <p:cNvPicPr>
            <a:picLocks noChangeAspect="1"/>
          </p:cNvPicPr>
          <p:nvPr/>
        </p:nvPicPr>
        <p:blipFill>
          <a:blip r:embed="rId2"/>
          <a:stretch>
            <a:fillRect/>
          </a:stretch>
        </p:blipFill>
        <p:spPr>
          <a:xfrm>
            <a:off x="703182" y="1713847"/>
            <a:ext cx="4777381" cy="3260562"/>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ln w="22225">
            <a:solidFill>
              <a:schemeClr val="accent2"/>
            </a:solidFill>
          </a:ln>
        </p:spPr>
      </p:pic>
      <p:sp>
        <p:nvSpPr>
          <p:cNvPr id="3" name="Content Placeholder 2">
            <a:extLst>
              <a:ext uri="{FF2B5EF4-FFF2-40B4-BE49-F238E27FC236}">
                <a16:creationId xmlns:a16="http://schemas.microsoft.com/office/drawing/2014/main" id="{79C080BA-34AD-8DF4-FC1A-16B238939D37}"/>
              </a:ext>
            </a:extLst>
          </p:cNvPr>
          <p:cNvSpPr>
            <a:spLocks noGrp="1"/>
          </p:cNvSpPr>
          <p:nvPr>
            <p:ph idx="1"/>
          </p:nvPr>
        </p:nvSpPr>
        <p:spPr>
          <a:xfrm>
            <a:off x="5831086" y="2157163"/>
            <a:ext cx="5458838" cy="4192520"/>
          </a:xfrm>
        </p:spPr>
        <p:txBody>
          <a:bodyPr>
            <a:normAutofit/>
          </a:bodyPr>
          <a:lstStyle/>
          <a:p>
            <a:pPr marL="0" indent="0">
              <a:buNone/>
            </a:pPr>
            <a:r>
              <a:rPr lang="en-GB" sz="2200" dirty="0"/>
              <a:t>Around 15 months to 2 years old, children embark on the first stage of writing development. During this time, they're scribbling and drawing while also learning how to hold and grip a pencil or crayon properly. Encouraging them to doodle or draw whatever's on their mind and anything in front of them supports this level of development.  While in this pre-phonemic stage, you may see a lot of different types of drawings. Over time, they'll progress from random scribbling to controlled scribbling, and so on.</a:t>
            </a:r>
          </a:p>
        </p:txBody>
      </p:sp>
    </p:spTree>
    <p:extLst>
      <p:ext uri="{BB962C8B-B14F-4D97-AF65-F5344CB8AC3E}">
        <p14:creationId xmlns:p14="http://schemas.microsoft.com/office/powerpoint/2010/main" val="3517948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BF59A6-1F67-7087-33FC-278795BA6B0A}"/>
              </a:ext>
            </a:extLst>
          </p:cNvPr>
          <p:cNvSpPr>
            <a:spLocks noGrp="1"/>
          </p:cNvSpPr>
          <p:nvPr>
            <p:ph type="title"/>
          </p:nvPr>
        </p:nvSpPr>
        <p:spPr>
          <a:xfrm>
            <a:off x="630936" y="640080"/>
            <a:ext cx="4818888" cy="1481328"/>
          </a:xfrm>
        </p:spPr>
        <p:txBody>
          <a:bodyPr anchor="b">
            <a:normAutofit/>
          </a:bodyPr>
          <a:lstStyle/>
          <a:p>
            <a:r>
              <a:rPr lang="en-GB" sz="3000" b="0" i="0">
                <a:effectLst/>
                <a:latin typeface="AvenirNext"/>
              </a:rPr>
              <a:t>Letter-like forms and shapes or "early phonemic"</a:t>
            </a:r>
            <a:endParaRPr lang="en-GB" sz="3000"/>
          </a:p>
        </p:txBody>
      </p:sp>
      <p:sp>
        <p:nvSpPr>
          <p:cNvPr id="2057"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E9FDB8-C890-B9A4-2021-363ADF306446}"/>
              </a:ext>
            </a:extLst>
          </p:cNvPr>
          <p:cNvSpPr>
            <a:spLocks noGrp="1"/>
          </p:cNvSpPr>
          <p:nvPr>
            <p:ph idx="1"/>
          </p:nvPr>
        </p:nvSpPr>
        <p:spPr>
          <a:xfrm>
            <a:off x="630936" y="2660904"/>
            <a:ext cx="4818888" cy="3547872"/>
          </a:xfrm>
        </p:spPr>
        <p:txBody>
          <a:bodyPr anchor="t">
            <a:normAutofit/>
          </a:bodyPr>
          <a:lstStyle/>
          <a:p>
            <a:pPr marL="0" indent="0">
              <a:buNone/>
            </a:pPr>
            <a:r>
              <a:rPr lang="en-GB" sz="2200" b="0" i="0">
                <a:effectLst/>
                <a:latin typeface="AvenirNext"/>
              </a:rPr>
              <a:t>After the pre-phonemic stage, children progress into the early phonemic stage. As their skills develop, they often start recognizing patterns and incorporating letter-like forms into their drawings. This might include lines, dots, and curves. In addition, they begin to acquire basic </a:t>
            </a:r>
            <a:r>
              <a:rPr lang="en-GB" sz="2200" b="0" i="0" u="none" strike="noStrike">
                <a:effectLst/>
                <a:latin typeface="AvenirNext"/>
              </a:rPr>
              <a:t>phonological awareness skills</a:t>
            </a:r>
            <a:r>
              <a:rPr lang="en-GB" sz="2200" b="0" i="0">
                <a:effectLst/>
                <a:latin typeface="AvenirNext"/>
              </a:rPr>
              <a:t> and understand that sounds are assigned to letters. </a:t>
            </a:r>
            <a:endParaRPr lang="en-GB" sz="2200"/>
          </a:p>
        </p:txBody>
      </p:sp>
      <p:pic>
        <p:nvPicPr>
          <p:cNvPr id="2052" name="Picture 4" descr="Stages of Emergent Writing | Thoughtful Learning K-12">
            <a:extLst>
              <a:ext uri="{FF2B5EF4-FFF2-40B4-BE49-F238E27FC236}">
                <a16:creationId xmlns:a16="http://schemas.microsoft.com/office/drawing/2014/main" id="{1CA9434D-F83C-6496-5C37-F15559BC3B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9194" y="1380744"/>
            <a:ext cx="4818887" cy="5068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213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BF59A6-1F67-7087-33FC-278795BA6B0A}"/>
              </a:ext>
            </a:extLst>
          </p:cNvPr>
          <p:cNvSpPr>
            <a:spLocks noGrp="1"/>
          </p:cNvSpPr>
          <p:nvPr>
            <p:ph type="title"/>
          </p:nvPr>
        </p:nvSpPr>
        <p:spPr>
          <a:xfrm>
            <a:off x="630936" y="640080"/>
            <a:ext cx="4818888" cy="1481328"/>
          </a:xfrm>
        </p:spPr>
        <p:txBody>
          <a:bodyPr anchor="b">
            <a:normAutofit/>
          </a:bodyPr>
          <a:lstStyle/>
          <a:p>
            <a:r>
              <a:rPr lang="en-GB" sz="3000" b="0" i="0" dirty="0">
                <a:effectLst/>
                <a:latin typeface="AvenirNext"/>
              </a:rPr>
              <a:t>Strings of random letters</a:t>
            </a:r>
            <a:endParaRPr lang="en-GB" sz="3000" dirty="0"/>
          </a:p>
        </p:txBody>
      </p:sp>
      <p:sp>
        <p:nvSpPr>
          <p:cNvPr id="2057"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E9FDB8-C890-B9A4-2021-363ADF306446}"/>
              </a:ext>
            </a:extLst>
          </p:cNvPr>
          <p:cNvSpPr>
            <a:spLocks noGrp="1"/>
          </p:cNvSpPr>
          <p:nvPr>
            <p:ph idx="1"/>
          </p:nvPr>
        </p:nvSpPr>
        <p:spPr>
          <a:xfrm>
            <a:off x="630936" y="2660904"/>
            <a:ext cx="4818888" cy="3547872"/>
          </a:xfrm>
        </p:spPr>
        <p:txBody>
          <a:bodyPr anchor="t">
            <a:normAutofit fontScale="92500"/>
          </a:bodyPr>
          <a:lstStyle/>
          <a:p>
            <a:pPr marL="0" indent="0">
              <a:buNone/>
            </a:pPr>
            <a:r>
              <a:rPr lang="en-GB" sz="2200" b="0" i="0" dirty="0">
                <a:effectLst/>
                <a:latin typeface="AvenirNext"/>
              </a:rPr>
              <a:t>In this stage, your children understand that symbols represent letters of the alphabet. While they may not know all the letters of the alphabet, they are beginning to realize that by stringing them together, they can convey meaning. Spacing often isn't present during this stage, but you will see them stringing together letters, numbers, or even shapes in a single line. Although this writing may have little meaning to you, the child can tell you what they wrote.</a:t>
            </a:r>
            <a:endParaRPr lang="en-GB" sz="2200" dirty="0"/>
          </a:p>
        </p:txBody>
      </p:sp>
      <p:pic>
        <p:nvPicPr>
          <p:cNvPr id="2050" name="Picture 2" descr="The Stages of Writing Development in Early Childhood">
            <a:extLst>
              <a:ext uri="{FF2B5EF4-FFF2-40B4-BE49-F238E27FC236}">
                <a16:creationId xmlns:a16="http://schemas.microsoft.com/office/drawing/2014/main" id="{37D4DC68-B778-F053-C3DA-015AB9BA9C8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381887"/>
            <a:ext cx="5458968" cy="4094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954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81ABCD-E3AF-1127-37B9-92BB66EC76E3}"/>
              </a:ext>
            </a:extLst>
          </p:cNvPr>
          <p:cNvSpPr>
            <a:spLocks noGrp="1"/>
          </p:cNvSpPr>
          <p:nvPr>
            <p:ph type="title"/>
          </p:nvPr>
        </p:nvSpPr>
        <p:spPr>
          <a:xfrm>
            <a:off x="6739128" y="638089"/>
            <a:ext cx="4818888" cy="1476801"/>
          </a:xfrm>
        </p:spPr>
        <p:txBody>
          <a:bodyPr anchor="b">
            <a:normAutofit/>
          </a:bodyPr>
          <a:lstStyle/>
          <a:p>
            <a:r>
              <a:rPr lang="en-GB" sz="4200"/>
              <a:t>Invented/ Transitional Spelling</a:t>
            </a:r>
          </a:p>
        </p:txBody>
      </p:sp>
      <p:pic>
        <p:nvPicPr>
          <p:cNvPr id="3074" name="Picture 2" descr="Spelling: In Depth | Reading Rockets">
            <a:extLst>
              <a:ext uri="{FF2B5EF4-FFF2-40B4-BE49-F238E27FC236}">
                <a16:creationId xmlns:a16="http://schemas.microsoft.com/office/drawing/2014/main" id="{BCBFEB17-12F1-E313-0D7B-0EAED1F13A7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0936" y="1332756"/>
            <a:ext cx="5458968" cy="4192487"/>
          </a:xfrm>
          <a:prstGeom prst="rect">
            <a:avLst/>
          </a:prstGeom>
          <a:noFill/>
          <a:extLst>
            <a:ext uri="{909E8E84-426E-40DD-AFC4-6F175D3DCCD1}">
              <a14:hiddenFill xmlns:a14="http://schemas.microsoft.com/office/drawing/2010/main">
                <a:solidFill>
                  <a:srgbClr val="FFFFFF"/>
                </a:solidFill>
              </a14:hiddenFill>
            </a:ext>
          </a:extLst>
        </p:spPr>
      </p:pic>
      <p:sp>
        <p:nvSpPr>
          <p:cNvPr id="3081"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43E165A-9C47-632A-60E4-C565F0608952}"/>
              </a:ext>
            </a:extLst>
          </p:cNvPr>
          <p:cNvSpPr>
            <a:spLocks noGrp="1"/>
          </p:cNvSpPr>
          <p:nvPr>
            <p:ph idx="1"/>
          </p:nvPr>
        </p:nvSpPr>
        <p:spPr>
          <a:xfrm>
            <a:off x="6739128" y="2664886"/>
            <a:ext cx="4818888" cy="3550789"/>
          </a:xfrm>
        </p:spPr>
        <p:txBody>
          <a:bodyPr anchor="t">
            <a:normAutofit/>
          </a:bodyPr>
          <a:lstStyle/>
          <a:p>
            <a:pPr marL="0" indent="0">
              <a:buNone/>
            </a:pPr>
            <a:r>
              <a:rPr lang="en-GB" sz="1700"/>
              <a:t>Invented spelling is a child's best attempt at spelling a word. For example, if they're trying to spell the word "is," they may sound it out and spell it as "iz." This stage allows your children to develop a deeper understanding of phonetics and how to spell words correctly. Don't hesitate to guide them in sounding out words, spelling, and writing them. </a:t>
            </a:r>
          </a:p>
          <a:p>
            <a:pPr marL="0" indent="0">
              <a:buNone/>
            </a:pPr>
            <a:r>
              <a:rPr lang="en-GB" sz="1700"/>
              <a:t>The invented or transitional spelling stage is a natural progression in the stages of writing development. It allows children to gain confidence in their capabilities, control the learning process, and express themselves better</a:t>
            </a:r>
          </a:p>
        </p:txBody>
      </p:sp>
    </p:spTree>
    <p:extLst>
      <p:ext uri="{BB962C8B-B14F-4D97-AF65-F5344CB8AC3E}">
        <p14:creationId xmlns:p14="http://schemas.microsoft.com/office/powerpoint/2010/main" val="7501197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1E9853-0BD6-A492-1FCF-6391D8D307D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By the end of Reception…</a:t>
            </a:r>
          </a:p>
        </p:txBody>
      </p:sp>
      <p:pic>
        <p:nvPicPr>
          <p:cNvPr id="5" name="Picture 4">
            <a:extLst>
              <a:ext uri="{FF2B5EF4-FFF2-40B4-BE49-F238E27FC236}">
                <a16:creationId xmlns:a16="http://schemas.microsoft.com/office/drawing/2014/main" id="{865CDD9A-BD2E-EC15-01A3-D9946ECA3F1B}"/>
              </a:ext>
            </a:extLst>
          </p:cNvPr>
          <p:cNvPicPr>
            <a:picLocks noChangeAspect="1"/>
          </p:cNvPicPr>
          <p:nvPr/>
        </p:nvPicPr>
        <p:blipFill>
          <a:blip r:embed="rId2"/>
          <a:stretch>
            <a:fillRect/>
          </a:stretch>
        </p:blipFill>
        <p:spPr>
          <a:xfrm>
            <a:off x="5543398" y="643466"/>
            <a:ext cx="5248535" cy="5568739"/>
          </a:xfrm>
          <a:prstGeom prst="rect">
            <a:avLst/>
          </a:prstGeom>
        </p:spPr>
      </p:pic>
    </p:spTree>
    <p:extLst>
      <p:ext uri="{BB962C8B-B14F-4D97-AF65-F5344CB8AC3E}">
        <p14:creationId xmlns:p14="http://schemas.microsoft.com/office/powerpoint/2010/main" val="2007855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30" name="Rectangle 9229">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B584D0-C465-9293-CFB7-82E0F0ED055A}"/>
              </a:ext>
            </a:extLst>
          </p:cNvPr>
          <p:cNvSpPr>
            <a:spLocks noGrp="1"/>
          </p:cNvSpPr>
          <p:nvPr>
            <p:ph type="title"/>
          </p:nvPr>
        </p:nvSpPr>
        <p:spPr>
          <a:xfrm>
            <a:off x="838201" y="345810"/>
            <a:ext cx="5120561" cy="1325563"/>
          </a:xfrm>
        </p:spPr>
        <p:txBody>
          <a:bodyPr>
            <a:normAutofit/>
          </a:bodyPr>
          <a:lstStyle/>
          <a:p>
            <a:r>
              <a:rPr lang="en-GB"/>
              <a:t>How to support writing at home:</a:t>
            </a:r>
          </a:p>
        </p:txBody>
      </p:sp>
      <p:sp>
        <p:nvSpPr>
          <p:cNvPr id="3" name="Content Placeholder 2">
            <a:extLst>
              <a:ext uri="{FF2B5EF4-FFF2-40B4-BE49-F238E27FC236}">
                <a16:creationId xmlns:a16="http://schemas.microsoft.com/office/drawing/2014/main" id="{F00F7FE2-FB28-0C21-AB5D-BADC31F3DD21}"/>
              </a:ext>
            </a:extLst>
          </p:cNvPr>
          <p:cNvSpPr>
            <a:spLocks noGrp="1"/>
          </p:cNvSpPr>
          <p:nvPr>
            <p:ph idx="1"/>
          </p:nvPr>
        </p:nvSpPr>
        <p:spPr>
          <a:xfrm>
            <a:off x="838201" y="1825625"/>
            <a:ext cx="5092194" cy="4351338"/>
          </a:xfrm>
        </p:spPr>
        <p:txBody>
          <a:bodyPr>
            <a:normAutofit/>
          </a:bodyPr>
          <a:lstStyle/>
          <a:p>
            <a:r>
              <a:rPr lang="en-GB" sz="1800"/>
              <a:t>Correct the pencil grip.</a:t>
            </a:r>
          </a:p>
          <a:p>
            <a:r>
              <a:rPr lang="en-GB" sz="1800"/>
              <a:t>Encourage your child to draw and discuss their drawings.</a:t>
            </a:r>
          </a:p>
          <a:p>
            <a:r>
              <a:rPr lang="en-GB" sz="1800"/>
              <a:t>Ask your child to tell you a story while you write it down.</a:t>
            </a:r>
          </a:p>
          <a:p>
            <a:r>
              <a:rPr lang="en-GB" sz="1800"/>
              <a:t>Encourage your child to write their name. Signing their own cards is a great opportunity!</a:t>
            </a:r>
          </a:p>
          <a:p>
            <a:r>
              <a:rPr lang="en-GB" sz="1800"/>
              <a:t>Show your child that you value their writing. Display it on the fridge or take photos to send to far away family members.</a:t>
            </a:r>
          </a:p>
          <a:p>
            <a:r>
              <a:rPr lang="en-GB" sz="1800"/>
              <a:t>Provide motivation and purpose- ask them to add to the shopping list</a:t>
            </a:r>
          </a:p>
          <a:p>
            <a:r>
              <a:rPr lang="en-GB" sz="1800"/>
              <a:t>Don’t forget your gross and fine motor activities!</a:t>
            </a:r>
          </a:p>
        </p:txBody>
      </p:sp>
      <p:sp>
        <p:nvSpPr>
          <p:cNvPr id="9231" name="Oval 9230">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9220" name="Picture 4" descr="How To Teach Your Child To Write Their Name - The Full Guide - Early Impact  Learning">
            <a:extLst>
              <a:ext uri="{FF2B5EF4-FFF2-40B4-BE49-F238E27FC236}">
                <a16:creationId xmlns:a16="http://schemas.microsoft.com/office/drawing/2014/main" id="{5D5212C0-F03B-5F3E-01DD-0ECD50A8AC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085" r="3" b="3"/>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9229" name="Arc 9228">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9218" name="Picture 2" descr="Should kids be forced to write thank-you notes?">
            <a:extLst>
              <a:ext uri="{FF2B5EF4-FFF2-40B4-BE49-F238E27FC236}">
                <a16:creationId xmlns:a16="http://schemas.microsoft.com/office/drawing/2014/main" id="{5B83C876-89EE-B500-A8E1-B6707E6456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773" r="3472" b="-4"/>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561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3" name="Rectangle 10252">
            <a:extLst>
              <a:ext uri="{FF2B5EF4-FFF2-40B4-BE49-F238E27FC236}">
                <a16:creationId xmlns:a16="http://schemas.microsoft.com/office/drawing/2014/main" id="{B43B9CA2-4B31-4ACD-9A9F-B8E6C6420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Tips for talking to your baby and young child | National Literacy Trust">
            <a:extLst>
              <a:ext uri="{FF2B5EF4-FFF2-40B4-BE49-F238E27FC236}">
                <a16:creationId xmlns:a16="http://schemas.microsoft.com/office/drawing/2014/main" id="{3DCFCE3D-AEF8-1535-04AB-80FF7F5072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997" r="3126" b="-2"/>
          <a:stretch/>
        </p:blipFill>
        <p:spPr bwMode="auto">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a:noFill/>
          <a:extLst>
            <a:ext uri="{909E8E84-426E-40DD-AFC4-6F175D3DCCD1}">
              <a14:hiddenFill xmlns:a14="http://schemas.microsoft.com/office/drawing/2010/main">
                <a:solidFill>
                  <a:srgbClr val="FFFFFF"/>
                </a:solidFill>
              </a14:hiddenFill>
            </a:ext>
          </a:extLst>
        </p:spPr>
      </p:pic>
      <p:pic>
        <p:nvPicPr>
          <p:cNvPr id="10248" name="Picture 8" descr="Found this very explicit warning in the fridge this morning whose  penmanship looked rather like it belonged to my 4 year old. I had to wait  ALL DAY to find out what">
            <a:extLst>
              <a:ext uri="{FF2B5EF4-FFF2-40B4-BE49-F238E27FC236}">
                <a16:creationId xmlns:a16="http://schemas.microsoft.com/office/drawing/2014/main" id="{F67846B2-6B45-636A-B5C6-7FF04B5F02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5660" r="-2" b="12469"/>
          <a:stretch/>
        </p:blipFill>
        <p:spPr bwMode="auto">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10244" name="Picture 4" descr="How to plan an educational vacation">
            <a:extLst>
              <a:ext uri="{FF2B5EF4-FFF2-40B4-BE49-F238E27FC236}">
                <a16:creationId xmlns:a16="http://schemas.microsoft.com/office/drawing/2014/main" id="{34310581-7F4B-F2DD-57F2-F52F5F7BF3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1519" r="-1" b="15653"/>
          <a:stretch/>
        </p:blipFill>
        <p:spPr bwMode="auto">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0255" name="Freeform: Shape 10254">
            <a:extLst>
              <a:ext uri="{FF2B5EF4-FFF2-40B4-BE49-F238E27FC236}">
                <a16:creationId xmlns:a16="http://schemas.microsoft.com/office/drawing/2014/main" id="{33F94DB1-BC5D-454D-845C-7BA3A1F46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32965" cy="6858000"/>
          </a:xfrm>
          <a:custGeom>
            <a:avLst/>
            <a:gdLst>
              <a:gd name="connsiteX0" fmla="*/ 0 w 5932965"/>
              <a:gd name="connsiteY0" fmla="*/ 0 h 6858000"/>
              <a:gd name="connsiteX1" fmla="*/ 5140363 w 5932965"/>
              <a:gd name="connsiteY1" fmla="*/ 0 h 6858000"/>
              <a:gd name="connsiteX2" fmla="*/ 5152943 w 5932965"/>
              <a:gd name="connsiteY2" fmla="*/ 23550 h 6858000"/>
              <a:gd name="connsiteX3" fmla="*/ 5932965 w 5932965"/>
              <a:gd name="connsiteY3" fmla="*/ 3479505 h 6858000"/>
              <a:gd name="connsiteX4" fmla="*/ 5262410 w 5932965"/>
              <a:gd name="connsiteY4" fmla="*/ 6708999 h 6858000"/>
              <a:gd name="connsiteX5" fmla="*/ 5190385 w 5932965"/>
              <a:gd name="connsiteY5" fmla="*/ 6858000 h 6858000"/>
              <a:gd name="connsiteX6" fmla="*/ 0 w 593296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2965" h="6858000">
                <a:moveTo>
                  <a:pt x="0" y="0"/>
                </a:moveTo>
                <a:lnTo>
                  <a:pt x="5140363" y="0"/>
                </a:lnTo>
                <a:lnTo>
                  <a:pt x="5152943" y="23550"/>
                </a:lnTo>
                <a:cubicBezTo>
                  <a:pt x="5642847" y="987256"/>
                  <a:pt x="5932965" y="2183538"/>
                  <a:pt x="5932965" y="3479505"/>
                </a:cubicBezTo>
                <a:cubicBezTo>
                  <a:pt x="5932965" y="4675783"/>
                  <a:pt x="5685764" y="5787121"/>
                  <a:pt x="5262410" y="6708999"/>
                </a:cubicBezTo>
                <a:lnTo>
                  <a:pt x="5190385"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257" name="Freeform: Shape 10256">
            <a:extLst>
              <a:ext uri="{FF2B5EF4-FFF2-40B4-BE49-F238E27FC236}">
                <a16:creationId xmlns:a16="http://schemas.microsoft.com/office/drawing/2014/main" id="{5676B86F-860B-4586-BCAA-C0650C09B7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2333" cy="6858000"/>
          </a:xfrm>
          <a:custGeom>
            <a:avLst/>
            <a:gdLst>
              <a:gd name="connsiteX0" fmla="*/ 0 w 5922333"/>
              <a:gd name="connsiteY0" fmla="*/ 0 h 6858000"/>
              <a:gd name="connsiteX1" fmla="*/ 5129731 w 5922333"/>
              <a:gd name="connsiteY1" fmla="*/ 0 h 6858000"/>
              <a:gd name="connsiteX2" fmla="*/ 5142311 w 5922333"/>
              <a:gd name="connsiteY2" fmla="*/ 23550 h 6858000"/>
              <a:gd name="connsiteX3" fmla="*/ 5922333 w 5922333"/>
              <a:gd name="connsiteY3" fmla="*/ 3479505 h 6858000"/>
              <a:gd name="connsiteX4" fmla="*/ 5251778 w 5922333"/>
              <a:gd name="connsiteY4" fmla="*/ 6708999 h 6858000"/>
              <a:gd name="connsiteX5" fmla="*/ 5179753 w 5922333"/>
              <a:gd name="connsiteY5" fmla="*/ 6858000 h 6858000"/>
              <a:gd name="connsiteX6" fmla="*/ 0 w 592233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2333" h="6858000">
                <a:moveTo>
                  <a:pt x="0" y="0"/>
                </a:moveTo>
                <a:lnTo>
                  <a:pt x="5129731" y="0"/>
                </a:lnTo>
                <a:lnTo>
                  <a:pt x="5142311" y="23550"/>
                </a:lnTo>
                <a:cubicBezTo>
                  <a:pt x="5632215" y="987256"/>
                  <a:pt x="5922333" y="2183538"/>
                  <a:pt x="5922333" y="3479505"/>
                </a:cubicBezTo>
                <a:cubicBezTo>
                  <a:pt x="5922333" y="4675783"/>
                  <a:pt x="5675132" y="5787121"/>
                  <a:pt x="5251778" y="6708999"/>
                </a:cubicBezTo>
                <a:lnTo>
                  <a:pt x="5179753"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FD0D648-7E34-CD9B-B922-4B78908A129D}"/>
              </a:ext>
            </a:extLst>
          </p:cNvPr>
          <p:cNvSpPr>
            <a:spLocks noGrp="1"/>
          </p:cNvSpPr>
          <p:nvPr>
            <p:ph type="title"/>
          </p:nvPr>
        </p:nvSpPr>
        <p:spPr>
          <a:xfrm>
            <a:off x="448056" y="685800"/>
            <a:ext cx="4922338" cy="1325563"/>
          </a:xfrm>
        </p:spPr>
        <p:txBody>
          <a:bodyPr>
            <a:normAutofit/>
          </a:bodyPr>
          <a:lstStyle/>
          <a:p>
            <a:r>
              <a:rPr lang="en-GB" sz="3400"/>
              <a:t>Final message- create a language-rich home!</a:t>
            </a:r>
          </a:p>
        </p:txBody>
      </p:sp>
      <p:sp>
        <p:nvSpPr>
          <p:cNvPr id="10259" name="Rectangle 10258">
            <a:extLst>
              <a:ext uri="{FF2B5EF4-FFF2-40B4-BE49-F238E27FC236}">
                <a16:creationId xmlns:a16="http://schemas.microsoft.com/office/drawing/2014/main" id="{8C818ED5-2F56-4171-9445-3AA4F4462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61" name="Rectangle 10260">
            <a:extLst>
              <a:ext uri="{FF2B5EF4-FFF2-40B4-BE49-F238E27FC236}">
                <a16:creationId xmlns:a16="http://schemas.microsoft.com/office/drawing/2014/main" id="{DE74FCE8-866C-4AFA-B45C-FACE2A609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1" y="2089941"/>
            <a:ext cx="4970439"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A1CC2A4-9176-3C37-1EF7-9D1BD7C1F79B}"/>
              </a:ext>
            </a:extLst>
          </p:cNvPr>
          <p:cNvSpPr>
            <a:spLocks noGrp="1"/>
          </p:cNvSpPr>
          <p:nvPr>
            <p:ph idx="1"/>
          </p:nvPr>
        </p:nvSpPr>
        <p:spPr>
          <a:xfrm>
            <a:off x="448056" y="2514600"/>
            <a:ext cx="4922338" cy="3666744"/>
          </a:xfrm>
        </p:spPr>
        <p:txBody>
          <a:bodyPr>
            <a:normAutofit/>
          </a:bodyPr>
          <a:lstStyle/>
          <a:p>
            <a:r>
              <a:rPr lang="en-GB" sz="1900"/>
              <a:t>Talk, talk, talk- improvement in communication and language is the foundation for improvement in literacy.</a:t>
            </a:r>
          </a:p>
          <a:p>
            <a:r>
              <a:rPr lang="en-GB" sz="1900"/>
              <a:t>Make reading routine- bedtime stories, accessible bookcases/boxes, library visits.</a:t>
            </a:r>
          </a:p>
          <a:p>
            <a:r>
              <a:rPr lang="en-GB" sz="1900"/>
              <a:t>Speak and read in your home language.</a:t>
            </a:r>
          </a:p>
          <a:p>
            <a:r>
              <a:rPr lang="en-GB" sz="1900"/>
              <a:t>Point out words in the local environment</a:t>
            </a:r>
          </a:p>
          <a:p>
            <a:r>
              <a:rPr lang="en-GB" sz="1900"/>
              <a:t>Let your children see you reading and writing</a:t>
            </a:r>
          </a:p>
          <a:p>
            <a:r>
              <a:rPr lang="en-GB" sz="1900"/>
              <a:t>Don’t forget to praise and encourage!</a:t>
            </a:r>
          </a:p>
        </p:txBody>
      </p:sp>
    </p:spTree>
    <p:extLst>
      <p:ext uri="{BB962C8B-B14F-4D97-AF65-F5344CB8AC3E}">
        <p14:creationId xmlns:p14="http://schemas.microsoft.com/office/powerpoint/2010/main" val="37647942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3A8B28F14C9BE4898EB8A97B2116287" ma:contentTypeVersion="15" ma:contentTypeDescription="Create a new document." ma:contentTypeScope="" ma:versionID="d40df0565b864d2ddb1f23d699fe457f">
  <xsd:schema xmlns:xsd="http://www.w3.org/2001/XMLSchema" xmlns:xs="http://www.w3.org/2001/XMLSchema" xmlns:p="http://schemas.microsoft.com/office/2006/metadata/properties" xmlns:ns2="9aff471c-cf67-427b-8e88-723968f49624" xmlns:ns3="3996bf7e-9371-474d-a4ac-aca9ef432e79" targetNamespace="http://schemas.microsoft.com/office/2006/metadata/properties" ma:root="true" ma:fieldsID="b08e5c3fc0136e15e57ae360b2f4460b" ns2:_="" ns3:_="">
    <xsd:import namespace="9aff471c-cf67-427b-8e88-723968f49624"/>
    <xsd:import namespace="3996bf7e-9371-474d-a4ac-aca9ef432e79"/>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LengthInSeconds"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ff471c-cf67-427b-8e88-723968f496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c901af6-4544-4e62-a120-4d5ae32e11e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996bf7e-9371-474d-a4ac-aca9ef432e7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ec1e879-eb6a-4e12-98d3-341df42faeef}" ma:internalName="TaxCatchAll" ma:showField="CatchAllData" ma:web="3996bf7e-9371-474d-a4ac-aca9ef432e79">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996bf7e-9371-474d-a4ac-aca9ef432e79" xsi:nil="true"/>
    <lcf76f155ced4ddcb4097134ff3c332f xmlns="9aff471c-cf67-427b-8e88-723968f4962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D024B5D-9C4E-4F59-8D64-48CD3615A934}">
  <ds:schemaRefs>
    <ds:schemaRef ds:uri="http://schemas.microsoft.com/sharepoint/v3/contenttype/forms"/>
  </ds:schemaRefs>
</ds:datastoreItem>
</file>

<file path=customXml/itemProps2.xml><?xml version="1.0" encoding="utf-8"?>
<ds:datastoreItem xmlns:ds="http://schemas.openxmlformats.org/officeDocument/2006/customXml" ds:itemID="{6DAB7483-3459-4E9F-9606-E9992D532D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ff471c-cf67-427b-8e88-723968f49624"/>
    <ds:schemaRef ds:uri="3996bf7e-9371-474d-a4ac-aca9ef432e7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77754B-3699-455F-93F2-E6B15A5757A1}">
  <ds:schemaRefs>
    <ds:schemaRef ds:uri="http://purl.org/dc/terms/"/>
    <ds:schemaRef ds:uri="http://schemas.microsoft.com/office/infopath/2007/PartnerControl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ca302c7a-39c7-4325-8d12-be68d134f27d"/>
    <ds:schemaRef ds:uri="http://www.w3.org/XML/1998/namespace"/>
    <ds:schemaRef ds:uri="http://purl.org/dc/dcmitype/"/>
    <ds:schemaRef ds:uri="3996bf7e-9371-474d-a4ac-aca9ef432e79"/>
    <ds:schemaRef ds:uri="9aff471c-cf67-427b-8e88-723968f49624"/>
  </ds:schemaRefs>
</ds:datastoreItem>
</file>

<file path=docProps/app.xml><?xml version="1.0" encoding="utf-8"?>
<Properties xmlns="http://schemas.openxmlformats.org/officeDocument/2006/extended-properties" xmlns:vt="http://schemas.openxmlformats.org/officeDocument/2006/docPropsVTypes">
  <TotalTime>294</TotalTime>
  <Words>662</Words>
  <Application>Microsoft Office PowerPoint</Application>
  <PresentationFormat>Widescreen</PresentationFormat>
  <Paragraphs>35</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 Early Years Foundation Stage    Writing Workshop </vt:lpstr>
      <vt:lpstr>The Literacy Early Learning Goal (ELG)</vt:lpstr>
      <vt:lpstr>Writing</vt:lpstr>
      <vt:lpstr>PowerPoint Presentation</vt:lpstr>
      <vt:lpstr>Ensuring Children are Ready For Writing</vt:lpstr>
      <vt:lpstr>Drawing/scribbling or “pre-phonemic” stage </vt:lpstr>
      <vt:lpstr>Letter-like forms and shapes or "early phonemic"</vt:lpstr>
      <vt:lpstr>Strings of random letters</vt:lpstr>
      <vt:lpstr>Invented/ Transitional Spelling</vt:lpstr>
      <vt:lpstr>By the end of Reception…</vt:lpstr>
      <vt:lpstr>How to support writing at home:</vt:lpstr>
      <vt:lpstr>Final message- create a language-rich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Sian Santos-Lewis</dc:creator>
  <cp:lastModifiedBy>Sian Santos-Lewis</cp:lastModifiedBy>
  <cp:revision>24</cp:revision>
  <dcterms:created xsi:type="dcterms:W3CDTF">2024-09-18T17:36:15Z</dcterms:created>
  <dcterms:modified xsi:type="dcterms:W3CDTF">2024-10-15T07:11:57Z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0x01010063A8B28F14C9BE4898EB8A97B2116287</vt:lpwstr>
  </property>
  <property fmtid="{D5CDD505-2E9C-101B-9397-08002B2CF9AE}" pid="3" name="MediaServiceImageTags">
    <vt:lpwstr/>
  </property>
</Properties>
</file>