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256" r:id="rId5"/>
    <p:sldId id="269" r:id="rId6"/>
    <p:sldId id="273" r:id="rId7"/>
    <p:sldId id="270" r:id="rId8"/>
    <p:sldId id="283" r:id="rId9"/>
    <p:sldId id="284" r:id="rId10"/>
    <p:sldId id="287" r:id="rId11"/>
    <p:sldId id="285" r:id="rId12"/>
    <p:sldId id="286" r:id="rId13"/>
    <p:sldId id="271" r:id="rId14"/>
    <p:sldId id="275" r:id="rId15"/>
    <p:sldId id="272" r:id="rId16"/>
    <p:sldId id="276" r:id="rId17"/>
    <p:sldId id="277" r:id="rId18"/>
    <p:sldId id="278" r:id="rId19"/>
    <p:sldId id="279" r:id="rId20"/>
    <p:sldId id="28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125"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BCC51F-914F-47BF-891F-5B072EB8868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B4B5571-3EAB-4E25-A968-93CEB6C55D65}">
      <dgm:prSet/>
      <dgm:spPr/>
      <dgm:t>
        <a:bodyPr/>
        <a:lstStyle/>
        <a:p>
          <a:r>
            <a:rPr lang="en-GB"/>
            <a:t>Comprehension- a deep understanding of what is being read.</a:t>
          </a:r>
          <a:endParaRPr lang="en-US"/>
        </a:p>
      </dgm:t>
    </dgm:pt>
    <dgm:pt modelId="{082E63A5-DE27-43F3-9752-08C0FAA113A5}" type="parTrans" cxnId="{ED0DF5C6-90C9-4077-9B43-5CEE0CC48AA3}">
      <dgm:prSet/>
      <dgm:spPr/>
      <dgm:t>
        <a:bodyPr/>
        <a:lstStyle/>
        <a:p>
          <a:endParaRPr lang="en-US"/>
        </a:p>
      </dgm:t>
    </dgm:pt>
    <dgm:pt modelId="{E17E32AC-2B47-4396-AC70-9E42BE78DE5D}" type="sibTrans" cxnId="{ED0DF5C6-90C9-4077-9B43-5CEE0CC48AA3}">
      <dgm:prSet/>
      <dgm:spPr/>
      <dgm:t>
        <a:bodyPr/>
        <a:lstStyle/>
        <a:p>
          <a:endParaRPr lang="en-US"/>
        </a:p>
      </dgm:t>
    </dgm:pt>
    <dgm:pt modelId="{97214E1E-D845-4978-8A18-C6B7FBB063EB}">
      <dgm:prSet/>
      <dgm:spPr/>
      <dgm:t>
        <a:bodyPr/>
        <a:lstStyle/>
        <a:p>
          <a:r>
            <a:rPr lang="en-GB"/>
            <a:t>Word reading- the process of decoding written text so that it can be read and understood (phonics!).</a:t>
          </a:r>
          <a:endParaRPr lang="en-US"/>
        </a:p>
      </dgm:t>
    </dgm:pt>
    <dgm:pt modelId="{A5BB748E-7F21-449E-BCE1-227CD8211335}" type="parTrans" cxnId="{3D5BF2D8-E59B-46A0-A6FB-6758BE3A32B6}">
      <dgm:prSet/>
      <dgm:spPr/>
      <dgm:t>
        <a:bodyPr/>
        <a:lstStyle/>
        <a:p>
          <a:endParaRPr lang="en-US"/>
        </a:p>
      </dgm:t>
    </dgm:pt>
    <dgm:pt modelId="{AA70CB55-A77E-4791-8A49-5B01874CFB6B}" type="sibTrans" cxnId="{3D5BF2D8-E59B-46A0-A6FB-6758BE3A32B6}">
      <dgm:prSet/>
      <dgm:spPr/>
      <dgm:t>
        <a:bodyPr/>
        <a:lstStyle/>
        <a:p>
          <a:endParaRPr lang="en-US"/>
        </a:p>
      </dgm:t>
    </dgm:pt>
    <dgm:pt modelId="{17E6DBD6-EACB-4112-B090-45800A232B08}">
      <dgm:prSet/>
      <dgm:spPr/>
      <dgm:t>
        <a:bodyPr/>
        <a:lstStyle/>
        <a:p>
          <a:r>
            <a:rPr lang="en-GB"/>
            <a:t>Writing- using symbols to communicate meaning.</a:t>
          </a:r>
          <a:endParaRPr lang="en-US"/>
        </a:p>
      </dgm:t>
    </dgm:pt>
    <dgm:pt modelId="{D3ADE15E-7D4C-405F-B9EE-BBA84D45E112}" type="parTrans" cxnId="{DD591690-D1CE-4DF9-A417-20D54B6485FB}">
      <dgm:prSet/>
      <dgm:spPr/>
      <dgm:t>
        <a:bodyPr/>
        <a:lstStyle/>
        <a:p>
          <a:endParaRPr lang="en-US"/>
        </a:p>
      </dgm:t>
    </dgm:pt>
    <dgm:pt modelId="{451534DB-1D2F-47E1-8C9B-301FCE169B71}" type="sibTrans" cxnId="{DD591690-D1CE-4DF9-A417-20D54B6485FB}">
      <dgm:prSet/>
      <dgm:spPr/>
      <dgm:t>
        <a:bodyPr/>
        <a:lstStyle/>
        <a:p>
          <a:endParaRPr lang="en-US"/>
        </a:p>
      </dgm:t>
    </dgm:pt>
    <dgm:pt modelId="{24EF9898-43B3-4643-9082-8C008380C7FD}" type="pres">
      <dgm:prSet presAssocID="{8FBCC51F-914F-47BF-891F-5B072EB8868A}" presName="root" presStyleCnt="0">
        <dgm:presLayoutVars>
          <dgm:dir/>
          <dgm:resizeHandles val="exact"/>
        </dgm:presLayoutVars>
      </dgm:prSet>
      <dgm:spPr/>
    </dgm:pt>
    <dgm:pt modelId="{23873431-F22B-4FF0-BD59-E55E80771A72}" type="pres">
      <dgm:prSet presAssocID="{3B4B5571-3EAB-4E25-A968-93CEB6C55D65}" presName="compNode" presStyleCnt="0"/>
      <dgm:spPr/>
    </dgm:pt>
    <dgm:pt modelId="{01EB19DD-A13A-4B84-B709-64A4511B1282}" type="pres">
      <dgm:prSet presAssocID="{3B4B5571-3EAB-4E25-A968-93CEB6C55D65}" presName="bgRect" presStyleLbl="bgShp" presStyleIdx="0" presStyleCnt="3"/>
      <dgm:spPr/>
    </dgm:pt>
    <dgm:pt modelId="{D4758E7E-4458-4581-ADAB-C51CBF4A10C0}" type="pres">
      <dgm:prSet presAssocID="{3B4B5571-3EAB-4E25-A968-93CEB6C55D6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8A4F383B-5D1A-4DD2-8698-30401792B262}" type="pres">
      <dgm:prSet presAssocID="{3B4B5571-3EAB-4E25-A968-93CEB6C55D65}" presName="spaceRect" presStyleCnt="0"/>
      <dgm:spPr/>
    </dgm:pt>
    <dgm:pt modelId="{3C28EEF8-F514-4264-986D-59EEC5DEAA1B}" type="pres">
      <dgm:prSet presAssocID="{3B4B5571-3EAB-4E25-A968-93CEB6C55D65}" presName="parTx" presStyleLbl="revTx" presStyleIdx="0" presStyleCnt="3">
        <dgm:presLayoutVars>
          <dgm:chMax val="0"/>
          <dgm:chPref val="0"/>
        </dgm:presLayoutVars>
      </dgm:prSet>
      <dgm:spPr/>
    </dgm:pt>
    <dgm:pt modelId="{981C767C-B22C-4621-937A-33AAD31461DB}" type="pres">
      <dgm:prSet presAssocID="{E17E32AC-2B47-4396-AC70-9E42BE78DE5D}" presName="sibTrans" presStyleCnt="0"/>
      <dgm:spPr/>
    </dgm:pt>
    <dgm:pt modelId="{27EBAB42-77EA-4C86-A331-0F8BC6E0C42C}" type="pres">
      <dgm:prSet presAssocID="{97214E1E-D845-4978-8A18-C6B7FBB063EB}" presName="compNode" presStyleCnt="0"/>
      <dgm:spPr/>
    </dgm:pt>
    <dgm:pt modelId="{F0B3216C-9167-4995-AA2F-9882785BAEC1}" type="pres">
      <dgm:prSet presAssocID="{97214E1E-D845-4978-8A18-C6B7FBB063EB}" presName="bgRect" presStyleLbl="bgShp" presStyleIdx="1" presStyleCnt="3"/>
      <dgm:spPr/>
    </dgm:pt>
    <dgm:pt modelId="{8705430D-0549-4DA4-BD04-B3D19F3E7B31}" type="pres">
      <dgm:prSet presAssocID="{97214E1E-D845-4978-8A18-C6B7FBB063E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A93F920B-7DFC-4155-B8B3-AD45D6476F76}" type="pres">
      <dgm:prSet presAssocID="{97214E1E-D845-4978-8A18-C6B7FBB063EB}" presName="spaceRect" presStyleCnt="0"/>
      <dgm:spPr/>
    </dgm:pt>
    <dgm:pt modelId="{96096B74-564C-453B-BCA4-83C6DEDEEE45}" type="pres">
      <dgm:prSet presAssocID="{97214E1E-D845-4978-8A18-C6B7FBB063EB}" presName="parTx" presStyleLbl="revTx" presStyleIdx="1" presStyleCnt="3">
        <dgm:presLayoutVars>
          <dgm:chMax val="0"/>
          <dgm:chPref val="0"/>
        </dgm:presLayoutVars>
      </dgm:prSet>
      <dgm:spPr/>
    </dgm:pt>
    <dgm:pt modelId="{ADA57DD9-4AAE-4629-B828-B2EA8E80AC46}" type="pres">
      <dgm:prSet presAssocID="{AA70CB55-A77E-4791-8A49-5B01874CFB6B}" presName="sibTrans" presStyleCnt="0"/>
      <dgm:spPr/>
    </dgm:pt>
    <dgm:pt modelId="{05E6B061-CC4A-4B22-8782-919A368F5AEC}" type="pres">
      <dgm:prSet presAssocID="{17E6DBD6-EACB-4112-B090-45800A232B08}" presName="compNode" presStyleCnt="0"/>
      <dgm:spPr/>
    </dgm:pt>
    <dgm:pt modelId="{C0E8300A-95C2-4025-A6B7-97C31BDC5992}" type="pres">
      <dgm:prSet presAssocID="{17E6DBD6-EACB-4112-B090-45800A232B08}" presName="bgRect" presStyleLbl="bgShp" presStyleIdx="2" presStyleCnt="3"/>
      <dgm:spPr/>
    </dgm:pt>
    <dgm:pt modelId="{13B2EC89-0D9D-4028-A530-4C80C849EB30}" type="pres">
      <dgm:prSet presAssocID="{17E6DBD6-EACB-4112-B090-45800A232B0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ncil"/>
        </a:ext>
      </dgm:extLst>
    </dgm:pt>
    <dgm:pt modelId="{51C6EFB2-675D-404B-9BC7-82D01F700601}" type="pres">
      <dgm:prSet presAssocID="{17E6DBD6-EACB-4112-B090-45800A232B08}" presName="spaceRect" presStyleCnt="0"/>
      <dgm:spPr/>
    </dgm:pt>
    <dgm:pt modelId="{01CC1515-F763-4B8B-B111-99049D8EC65F}" type="pres">
      <dgm:prSet presAssocID="{17E6DBD6-EACB-4112-B090-45800A232B08}" presName="parTx" presStyleLbl="revTx" presStyleIdx="2" presStyleCnt="3">
        <dgm:presLayoutVars>
          <dgm:chMax val="0"/>
          <dgm:chPref val="0"/>
        </dgm:presLayoutVars>
      </dgm:prSet>
      <dgm:spPr/>
    </dgm:pt>
  </dgm:ptLst>
  <dgm:cxnLst>
    <dgm:cxn modelId="{9C4A0314-FBFF-4E3D-ADBD-1FF97221F080}" type="presOf" srcId="{97214E1E-D845-4978-8A18-C6B7FBB063EB}" destId="{96096B74-564C-453B-BCA4-83C6DEDEEE45}" srcOrd="0" destOrd="0" presId="urn:microsoft.com/office/officeart/2018/2/layout/IconVerticalSolidList"/>
    <dgm:cxn modelId="{BE88217A-2C06-473C-AFF5-6C6E958DDAC3}" type="presOf" srcId="{8FBCC51F-914F-47BF-891F-5B072EB8868A}" destId="{24EF9898-43B3-4643-9082-8C008380C7FD}" srcOrd="0" destOrd="0" presId="urn:microsoft.com/office/officeart/2018/2/layout/IconVerticalSolidList"/>
    <dgm:cxn modelId="{49297186-EC82-4B3B-9DAD-B4E3F755FDFD}" type="presOf" srcId="{3B4B5571-3EAB-4E25-A968-93CEB6C55D65}" destId="{3C28EEF8-F514-4264-986D-59EEC5DEAA1B}" srcOrd="0" destOrd="0" presId="urn:microsoft.com/office/officeart/2018/2/layout/IconVerticalSolidList"/>
    <dgm:cxn modelId="{DD591690-D1CE-4DF9-A417-20D54B6485FB}" srcId="{8FBCC51F-914F-47BF-891F-5B072EB8868A}" destId="{17E6DBD6-EACB-4112-B090-45800A232B08}" srcOrd="2" destOrd="0" parTransId="{D3ADE15E-7D4C-405F-B9EE-BBA84D45E112}" sibTransId="{451534DB-1D2F-47E1-8C9B-301FCE169B71}"/>
    <dgm:cxn modelId="{ED0DF5C6-90C9-4077-9B43-5CEE0CC48AA3}" srcId="{8FBCC51F-914F-47BF-891F-5B072EB8868A}" destId="{3B4B5571-3EAB-4E25-A968-93CEB6C55D65}" srcOrd="0" destOrd="0" parTransId="{082E63A5-DE27-43F3-9752-08C0FAA113A5}" sibTransId="{E17E32AC-2B47-4396-AC70-9E42BE78DE5D}"/>
    <dgm:cxn modelId="{3D5BF2D8-E59B-46A0-A6FB-6758BE3A32B6}" srcId="{8FBCC51F-914F-47BF-891F-5B072EB8868A}" destId="{97214E1E-D845-4978-8A18-C6B7FBB063EB}" srcOrd="1" destOrd="0" parTransId="{A5BB748E-7F21-449E-BCE1-227CD8211335}" sibTransId="{AA70CB55-A77E-4791-8A49-5B01874CFB6B}"/>
    <dgm:cxn modelId="{07061CEE-9726-47D8-B850-047FBA0D3C99}" type="presOf" srcId="{17E6DBD6-EACB-4112-B090-45800A232B08}" destId="{01CC1515-F763-4B8B-B111-99049D8EC65F}" srcOrd="0" destOrd="0" presId="urn:microsoft.com/office/officeart/2018/2/layout/IconVerticalSolidList"/>
    <dgm:cxn modelId="{9F8AD8B7-0158-43F8-BC3A-1D1E4A530564}" type="presParOf" srcId="{24EF9898-43B3-4643-9082-8C008380C7FD}" destId="{23873431-F22B-4FF0-BD59-E55E80771A72}" srcOrd="0" destOrd="0" presId="urn:microsoft.com/office/officeart/2018/2/layout/IconVerticalSolidList"/>
    <dgm:cxn modelId="{C35BF39D-B3A6-4BB3-BD81-A65F04AC0FB0}" type="presParOf" srcId="{23873431-F22B-4FF0-BD59-E55E80771A72}" destId="{01EB19DD-A13A-4B84-B709-64A4511B1282}" srcOrd="0" destOrd="0" presId="urn:microsoft.com/office/officeart/2018/2/layout/IconVerticalSolidList"/>
    <dgm:cxn modelId="{EC967BF5-7679-416F-B5D5-1BD490F7F0CF}" type="presParOf" srcId="{23873431-F22B-4FF0-BD59-E55E80771A72}" destId="{D4758E7E-4458-4581-ADAB-C51CBF4A10C0}" srcOrd="1" destOrd="0" presId="urn:microsoft.com/office/officeart/2018/2/layout/IconVerticalSolidList"/>
    <dgm:cxn modelId="{5001F63D-34A7-4B20-B51F-A8814F217F7E}" type="presParOf" srcId="{23873431-F22B-4FF0-BD59-E55E80771A72}" destId="{8A4F383B-5D1A-4DD2-8698-30401792B262}" srcOrd="2" destOrd="0" presId="urn:microsoft.com/office/officeart/2018/2/layout/IconVerticalSolidList"/>
    <dgm:cxn modelId="{AC5DDE8D-5F80-46D1-8E42-B5A2995118B6}" type="presParOf" srcId="{23873431-F22B-4FF0-BD59-E55E80771A72}" destId="{3C28EEF8-F514-4264-986D-59EEC5DEAA1B}" srcOrd="3" destOrd="0" presId="urn:microsoft.com/office/officeart/2018/2/layout/IconVerticalSolidList"/>
    <dgm:cxn modelId="{38742B38-570B-4F0E-83D8-EA74CB74CF04}" type="presParOf" srcId="{24EF9898-43B3-4643-9082-8C008380C7FD}" destId="{981C767C-B22C-4621-937A-33AAD31461DB}" srcOrd="1" destOrd="0" presId="urn:microsoft.com/office/officeart/2018/2/layout/IconVerticalSolidList"/>
    <dgm:cxn modelId="{2ED8D275-8237-43C3-B52D-9E189892534E}" type="presParOf" srcId="{24EF9898-43B3-4643-9082-8C008380C7FD}" destId="{27EBAB42-77EA-4C86-A331-0F8BC6E0C42C}" srcOrd="2" destOrd="0" presId="urn:microsoft.com/office/officeart/2018/2/layout/IconVerticalSolidList"/>
    <dgm:cxn modelId="{135FBD50-0D52-49FB-AB7A-991D382CAF93}" type="presParOf" srcId="{27EBAB42-77EA-4C86-A331-0F8BC6E0C42C}" destId="{F0B3216C-9167-4995-AA2F-9882785BAEC1}" srcOrd="0" destOrd="0" presId="urn:microsoft.com/office/officeart/2018/2/layout/IconVerticalSolidList"/>
    <dgm:cxn modelId="{79DBF768-932A-4F87-855D-887FC06F5390}" type="presParOf" srcId="{27EBAB42-77EA-4C86-A331-0F8BC6E0C42C}" destId="{8705430D-0549-4DA4-BD04-B3D19F3E7B31}" srcOrd="1" destOrd="0" presId="urn:microsoft.com/office/officeart/2018/2/layout/IconVerticalSolidList"/>
    <dgm:cxn modelId="{32A3C257-410E-47BB-A7DE-F231DDB73279}" type="presParOf" srcId="{27EBAB42-77EA-4C86-A331-0F8BC6E0C42C}" destId="{A93F920B-7DFC-4155-B8B3-AD45D6476F76}" srcOrd="2" destOrd="0" presId="urn:microsoft.com/office/officeart/2018/2/layout/IconVerticalSolidList"/>
    <dgm:cxn modelId="{927DF8D3-CD0E-4437-A3C0-B0AB5B55BCBC}" type="presParOf" srcId="{27EBAB42-77EA-4C86-A331-0F8BC6E0C42C}" destId="{96096B74-564C-453B-BCA4-83C6DEDEEE45}" srcOrd="3" destOrd="0" presId="urn:microsoft.com/office/officeart/2018/2/layout/IconVerticalSolidList"/>
    <dgm:cxn modelId="{0892141E-71AB-4A26-82DA-E189F21D38A9}" type="presParOf" srcId="{24EF9898-43B3-4643-9082-8C008380C7FD}" destId="{ADA57DD9-4AAE-4629-B828-B2EA8E80AC46}" srcOrd="3" destOrd="0" presId="urn:microsoft.com/office/officeart/2018/2/layout/IconVerticalSolidList"/>
    <dgm:cxn modelId="{4575A9E6-767D-47AA-AF99-953ABCE60E26}" type="presParOf" srcId="{24EF9898-43B3-4643-9082-8C008380C7FD}" destId="{05E6B061-CC4A-4B22-8782-919A368F5AEC}" srcOrd="4" destOrd="0" presId="urn:microsoft.com/office/officeart/2018/2/layout/IconVerticalSolidList"/>
    <dgm:cxn modelId="{70228F94-B317-47AE-8260-82D0EDE74F78}" type="presParOf" srcId="{05E6B061-CC4A-4B22-8782-919A368F5AEC}" destId="{C0E8300A-95C2-4025-A6B7-97C31BDC5992}" srcOrd="0" destOrd="0" presId="urn:microsoft.com/office/officeart/2018/2/layout/IconVerticalSolidList"/>
    <dgm:cxn modelId="{97709E6D-C9A5-4177-8141-1E00CD0F63A3}" type="presParOf" srcId="{05E6B061-CC4A-4B22-8782-919A368F5AEC}" destId="{13B2EC89-0D9D-4028-A530-4C80C849EB30}" srcOrd="1" destOrd="0" presId="urn:microsoft.com/office/officeart/2018/2/layout/IconVerticalSolidList"/>
    <dgm:cxn modelId="{8FEC809C-9451-4202-9024-EE6C3EFC51AF}" type="presParOf" srcId="{05E6B061-CC4A-4B22-8782-919A368F5AEC}" destId="{51C6EFB2-675D-404B-9BC7-82D01F700601}" srcOrd="2" destOrd="0" presId="urn:microsoft.com/office/officeart/2018/2/layout/IconVerticalSolidList"/>
    <dgm:cxn modelId="{F34FFCA8-C275-48C9-A5CC-D0DE0DDBAAEF}" type="presParOf" srcId="{05E6B061-CC4A-4B22-8782-919A368F5AEC}" destId="{01CC1515-F763-4B8B-B111-99049D8EC65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480A97-D5E4-465F-9B38-395F02116FDE}" type="doc">
      <dgm:prSet loTypeId="urn:microsoft.com/office/officeart/2005/8/layout/default" loCatId="list" qsTypeId="urn:microsoft.com/office/officeart/2005/8/quickstyle/simple2" qsCatId="simple" csTypeId="urn:microsoft.com/office/officeart/2005/8/colors/colorful1" csCatId="colorful"/>
      <dgm:spPr/>
      <dgm:t>
        <a:bodyPr/>
        <a:lstStyle/>
        <a:p>
          <a:endParaRPr lang="en-US"/>
        </a:p>
      </dgm:t>
    </dgm:pt>
    <dgm:pt modelId="{F8ACD0FF-82DB-42CB-9794-8EB95714FB13}">
      <dgm:prSet/>
      <dgm:spPr/>
      <dgm:t>
        <a:bodyPr/>
        <a:lstStyle/>
        <a:p>
          <a:r>
            <a:rPr lang="en-GB"/>
            <a:t>Phonological Awareness</a:t>
          </a:r>
          <a:endParaRPr lang="en-US"/>
        </a:p>
      </dgm:t>
    </dgm:pt>
    <dgm:pt modelId="{A80B4B3F-E417-46FA-9543-1611AE1EFB7A}" type="parTrans" cxnId="{06C3B902-BF4A-4C3F-AECE-906F0A058165}">
      <dgm:prSet/>
      <dgm:spPr/>
      <dgm:t>
        <a:bodyPr/>
        <a:lstStyle/>
        <a:p>
          <a:endParaRPr lang="en-US"/>
        </a:p>
      </dgm:t>
    </dgm:pt>
    <dgm:pt modelId="{82F33B4A-F672-4DF2-83F1-D0ADFC84B50C}" type="sibTrans" cxnId="{06C3B902-BF4A-4C3F-AECE-906F0A058165}">
      <dgm:prSet/>
      <dgm:spPr/>
      <dgm:t>
        <a:bodyPr/>
        <a:lstStyle/>
        <a:p>
          <a:endParaRPr lang="en-US"/>
        </a:p>
      </dgm:t>
    </dgm:pt>
    <dgm:pt modelId="{3DC4336E-F418-45AF-A608-D01457453052}">
      <dgm:prSet/>
      <dgm:spPr/>
      <dgm:t>
        <a:bodyPr/>
        <a:lstStyle/>
        <a:p>
          <a:r>
            <a:rPr lang="en-GB"/>
            <a:t>Oral Language</a:t>
          </a:r>
          <a:endParaRPr lang="en-US"/>
        </a:p>
      </dgm:t>
    </dgm:pt>
    <dgm:pt modelId="{02DA3F61-7426-4F32-9E03-A7F2438E19B4}" type="parTrans" cxnId="{F340EE3D-B523-4A13-92B6-2DB5F5843647}">
      <dgm:prSet/>
      <dgm:spPr/>
      <dgm:t>
        <a:bodyPr/>
        <a:lstStyle/>
        <a:p>
          <a:endParaRPr lang="en-US"/>
        </a:p>
      </dgm:t>
    </dgm:pt>
    <dgm:pt modelId="{AF6A79A3-4D2F-4336-A056-E3155DF5F49B}" type="sibTrans" cxnId="{F340EE3D-B523-4A13-92B6-2DB5F5843647}">
      <dgm:prSet/>
      <dgm:spPr/>
      <dgm:t>
        <a:bodyPr/>
        <a:lstStyle/>
        <a:p>
          <a:endParaRPr lang="en-US"/>
        </a:p>
      </dgm:t>
    </dgm:pt>
    <dgm:pt modelId="{576CD1BB-5779-46D9-A8AA-390E05BC56A3}">
      <dgm:prSet/>
      <dgm:spPr/>
      <dgm:t>
        <a:bodyPr/>
        <a:lstStyle/>
        <a:p>
          <a:r>
            <a:rPr lang="en-GB"/>
            <a:t>Comprehension</a:t>
          </a:r>
          <a:endParaRPr lang="en-US"/>
        </a:p>
      </dgm:t>
    </dgm:pt>
    <dgm:pt modelId="{878D1780-5F2D-415D-870A-64289375D589}" type="parTrans" cxnId="{E1BDC1BD-08E5-4C56-BD42-FDF66DCE9472}">
      <dgm:prSet/>
      <dgm:spPr/>
      <dgm:t>
        <a:bodyPr/>
        <a:lstStyle/>
        <a:p>
          <a:endParaRPr lang="en-US"/>
        </a:p>
      </dgm:t>
    </dgm:pt>
    <dgm:pt modelId="{6051F44B-C7E4-447B-8BCF-CA0C27E58EF5}" type="sibTrans" cxnId="{E1BDC1BD-08E5-4C56-BD42-FDF66DCE9472}">
      <dgm:prSet/>
      <dgm:spPr/>
      <dgm:t>
        <a:bodyPr/>
        <a:lstStyle/>
        <a:p>
          <a:endParaRPr lang="en-US"/>
        </a:p>
      </dgm:t>
    </dgm:pt>
    <dgm:pt modelId="{4898570E-5E00-4D41-92D4-DDAB16B8EAF5}">
      <dgm:prSet/>
      <dgm:spPr/>
      <dgm:t>
        <a:bodyPr/>
        <a:lstStyle/>
        <a:p>
          <a:r>
            <a:rPr lang="en-GB"/>
            <a:t>Fluency</a:t>
          </a:r>
          <a:endParaRPr lang="en-US"/>
        </a:p>
      </dgm:t>
    </dgm:pt>
    <dgm:pt modelId="{89F20660-5F5E-4A04-B452-3AAE4A6688CF}" type="parTrans" cxnId="{C820935F-0223-4148-9FFF-B91B2DAFB0DC}">
      <dgm:prSet/>
      <dgm:spPr/>
      <dgm:t>
        <a:bodyPr/>
        <a:lstStyle/>
        <a:p>
          <a:endParaRPr lang="en-US"/>
        </a:p>
      </dgm:t>
    </dgm:pt>
    <dgm:pt modelId="{770223FC-C429-49A9-AC3E-CB25FC5213D8}" type="sibTrans" cxnId="{C820935F-0223-4148-9FFF-B91B2DAFB0DC}">
      <dgm:prSet/>
      <dgm:spPr/>
      <dgm:t>
        <a:bodyPr/>
        <a:lstStyle/>
        <a:p>
          <a:endParaRPr lang="en-US"/>
        </a:p>
      </dgm:t>
    </dgm:pt>
    <dgm:pt modelId="{9BD2B104-C79B-494B-9788-15AF9D87994F}">
      <dgm:prSet/>
      <dgm:spPr/>
      <dgm:t>
        <a:bodyPr/>
        <a:lstStyle/>
        <a:p>
          <a:r>
            <a:rPr lang="en-GB"/>
            <a:t>Vocabulary</a:t>
          </a:r>
          <a:endParaRPr lang="en-US"/>
        </a:p>
      </dgm:t>
    </dgm:pt>
    <dgm:pt modelId="{32C8904E-E83D-4C12-94A9-09BC43BE506A}" type="parTrans" cxnId="{290F731E-97E1-4B4E-A1D0-A82A1AE1B0D1}">
      <dgm:prSet/>
      <dgm:spPr/>
      <dgm:t>
        <a:bodyPr/>
        <a:lstStyle/>
        <a:p>
          <a:endParaRPr lang="en-US"/>
        </a:p>
      </dgm:t>
    </dgm:pt>
    <dgm:pt modelId="{EB32FB7D-65B3-4263-9F0E-84AD13FEA8AF}" type="sibTrans" cxnId="{290F731E-97E1-4B4E-A1D0-A82A1AE1B0D1}">
      <dgm:prSet/>
      <dgm:spPr/>
      <dgm:t>
        <a:bodyPr/>
        <a:lstStyle/>
        <a:p>
          <a:endParaRPr lang="en-US"/>
        </a:p>
      </dgm:t>
    </dgm:pt>
    <dgm:pt modelId="{EAACBA6E-461A-4E7B-A9E2-57DAE0249F8E}">
      <dgm:prSet/>
      <dgm:spPr/>
      <dgm:t>
        <a:bodyPr/>
        <a:lstStyle/>
        <a:p>
          <a:r>
            <a:rPr lang="en-GB"/>
            <a:t>Phonics</a:t>
          </a:r>
          <a:endParaRPr lang="en-US"/>
        </a:p>
      </dgm:t>
    </dgm:pt>
    <dgm:pt modelId="{E4721663-2949-42A8-8A58-83F67F534D92}" type="parTrans" cxnId="{2DDB9031-EEAC-4677-8DA9-C49C3A24DB4F}">
      <dgm:prSet/>
      <dgm:spPr/>
      <dgm:t>
        <a:bodyPr/>
        <a:lstStyle/>
        <a:p>
          <a:endParaRPr lang="en-US"/>
        </a:p>
      </dgm:t>
    </dgm:pt>
    <dgm:pt modelId="{440A2E63-F7E8-47C0-89BC-BEEA9C194AAC}" type="sibTrans" cxnId="{2DDB9031-EEAC-4677-8DA9-C49C3A24DB4F}">
      <dgm:prSet/>
      <dgm:spPr/>
      <dgm:t>
        <a:bodyPr/>
        <a:lstStyle/>
        <a:p>
          <a:endParaRPr lang="en-US"/>
        </a:p>
      </dgm:t>
    </dgm:pt>
    <dgm:pt modelId="{337CE3B4-F6C0-4294-B2DC-DBC2E5BA1A54}" type="pres">
      <dgm:prSet presAssocID="{77480A97-D5E4-465F-9B38-395F02116FDE}" presName="diagram" presStyleCnt="0">
        <dgm:presLayoutVars>
          <dgm:dir/>
          <dgm:resizeHandles val="exact"/>
        </dgm:presLayoutVars>
      </dgm:prSet>
      <dgm:spPr/>
    </dgm:pt>
    <dgm:pt modelId="{AEB320A1-5D6F-419B-B113-F66BA62DA6F4}" type="pres">
      <dgm:prSet presAssocID="{F8ACD0FF-82DB-42CB-9794-8EB95714FB13}" presName="node" presStyleLbl="node1" presStyleIdx="0" presStyleCnt="6">
        <dgm:presLayoutVars>
          <dgm:bulletEnabled val="1"/>
        </dgm:presLayoutVars>
      </dgm:prSet>
      <dgm:spPr/>
    </dgm:pt>
    <dgm:pt modelId="{27AA6AF2-0E65-41F3-96C9-F597AAD85449}" type="pres">
      <dgm:prSet presAssocID="{82F33B4A-F672-4DF2-83F1-D0ADFC84B50C}" presName="sibTrans" presStyleCnt="0"/>
      <dgm:spPr/>
    </dgm:pt>
    <dgm:pt modelId="{90D4586D-97E3-4C43-9957-3AD177B1DB5E}" type="pres">
      <dgm:prSet presAssocID="{3DC4336E-F418-45AF-A608-D01457453052}" presName="node" presStyleLbl="node1" presStyleIdx="1" presStyleCnt="6">
        <dgm:presLayoutVars>
          <dgm:bulletEnabled val="1"/>
        </dgm:presLayoutVars>
      </dgm:prSet>
      <dgm:spPr/>
    </dgm:pt>
    <dgm:pt modelId="{C23ADE75-229F-4A41-BC99-5D231FF3A41B}" type="pres">
      <dgm:prSet presAssocID="{AF6A79A3-4D2F-4336-A056-E3155DF5F49B}" presName="sibTrans" presStyleCnt="0"/>
      <dgm:spPr/>
    </dgm:pt>
    <dgm:pt modelId="{E820E7DC-1C2E-4279-9F6C-19B0F3594D50}" type="pres">
      <dgm:prSet presAssocID="{576CD1BB-5779-46D9-A8AA-390E05BC56A3}" presName="node" presStyleLbl="node1" presStyleIdx="2" presStyleCnt="6">
        <dgm:presLayoutVars>
          <dgm:bulletEnabled val="1"/>
        </dgm:presLayoutVars>
      </dgm:prSet>
      <dgm:spPr/>
    </dgm:pt>
    <dgm:pt modelId="{758EE91F-F8E6-421F-95A9-C3C276E0CD47}" type="pres">
      <dgm:prSet presAssocID="{6051F44B-C7E4-447B-8BCF-CA0C27E58EF5}" presName="sibTrans" presStyleCnt="0"/>
      <dgm:spPr/>
    </dgm:pt>
    <dgm:pt modelId="{115292AE-2C15-42B7-B2DC-47C23B57EE75}" type="pres">
      <dgm:prSet presAssocID="{4898570E-5E00-4D41-92D4-DDAB16B8EAF5}" presName="node" presStyleLbl="node1" presStyleIdx="3" presStyleCnt="6">
        <dgm:presLayoutVars>
          <dgm:bulletEnabled val="1"/>
        </dgm:presLayoutVars>
      </dgm:prSet>
      <dgm:spPr/>
    </dgm:pt>
    <dgm:pt modelId="{17392F21-40EF-48EF-B23C-4DD52B8B4A34}" type="pres">
      <dgm:prSet presAssocID="{770223FC-C429-49A9-AC3E-CB25FC5213D8}" presName="sibTrans" presStyleCnt="0"/>
      <dgm:spPr/>
    </dgm:pt>
    <dgm:pt modelId="{3659CAC2-B8AD-4736-A97B-ACEC3F4110DA}" type="pres">
      <dgm:prSet presAssocID="{9BD2B104-C79B-494B-9788-15AF9D87994F}" presName="node" presStyleLbl="node1" presStyleIdx="4" presStyleCnt="6">
        <dgm:presLayoutVars>
          <dgm:bulletEnabled val="1"/>
        </dgm:presLayoutVars>
      </dgm:prSet>
      <dgm:spPr/>
    </dgm:pt>
    <dgm:pt modelId="{6CAD5C05-7A3D-4C42-8F47-5EE46CDC0DD8}" type="pres">
      <dgm:prSet presAssocID="{EB32FB7D-65B3-4263-9F0E-84AD13FEA8AF}" presName="sibTrans" presStyleCnt="0"/>
      <dgm:spPr/>
    </dgm:pt>
    <dgm:pt modelId="{E68C8CA7-EE0D-482A-AF90-0D6437E828F3}" type="pres">
      <dgm:prSet presAssocID="{EAACBA6E-461A-4E7B-A9E2-57DAE0249F8E}" presName="node" presStyleLbl="node1" presStyleIdx="5" presStyleCnt="6">
        <dgm:presLayoutVars>
          <dgm:bulletEnabled val="1"/>
        </dgm:presLayoutVars>
      </dgm:prSet>
      <dgm:spPr/>
    </dgm:pt>
  </dgm:ptLst>
  <dgm:cxnLst>
    <dgm:cxn modelId="{06C3B902-BF4A-4C3F-AECE-906F0A058165}" srcId="{77480A97-D5E4-465F-9B38-395F02116FDE}" destId="{F8ACD0FF-82DB-42CB-9794-8EB95714FB13}" srcOrd="0" destOrd="0" parTransId="{A80B4B3F-E417-46FA-9543-1611AE1EFB7A}" sibTransId="{82F33B4A-F672-4DF2-83F1-D0ADFC84B50C}"/>
    <dgm:cxn modelId="{290F731E-97E1-4B4E-A1D0-A82A1AE1B0D1}" srcId="{77480A97-D5E4-465F-9B38-395F02116FDE}" destId="{9BD2B104-C79B-494B-9788-15AF9D87994F}" srcOrd="4" destOrd="0" parTransId="{32C8904E-E83D-4C12-94A9-09BC43BE506A}" sibTransId="{EB32FB7D-65B3-4263-9F0E-84AD13FEA8AF}"/>
    <dgm:cxn modelId="{2DDB9031-EEAC-4677-8DA9-C49C3A24DB4F}" srcId="{77480A97-D5E4-465F-9B38-395F02116FDE}" destId="{EAACBA6E-461A-4E7B-A9E2-57DAE0249F8E}" srcOrd="5" destOrd="0" parTransId="{E4721663-2949-42A8-8A58-83F67F534D92}" sibTransId="{440A2E63-F7E8-47C0-89BC-BEEA9C194AAC}"/>
    <dgm:cxn modelId="{F340EE3D-B523-4A13-92B6-2DB5F5843647}" srcId="{77480A97-D5E4-465F-9B38-395F02116FDE}" destId="{3DC4336E-F418-45AF-A608-D01457453052}" srcOrd="1" destOrd="0" parTransId="{02DA3F61-7426-4F32-9E03-A7F2438E19B4}" sibTransId="{AF6A79A3-4D2F-4336-A056-E3155DF5F49B}"/>
    <dgm:cxn modelId="{C820935F-0223-4148-9FFF-B91B2DAFB0DC}" srcId="{77480A97-D5E4-465F-9B38-395F02116FDE}" destId="{4898570E-5E00-4D41-92D4-DDAB16B8EAF5}" srcOrd="3" destOrd="0" parTransId="{89F20660-5F5E-4A04-B452-3AAE4A6688CF}" sibTransId="{770223FC-C429-49A9-AC3E-CB25FC5213D8}"/>
    <dgm:cxn modelId="{6BD18163-8DE5-44AF-9FE4-024A6BD0DD5E}" type="presOf" srcId="{3DC4336E-F418-45AF-A608-D01457453052}" destId="{90D4586D-97E3-4C43-9957-3AD177B1DB5E}" srcOrd="0" destOrd="0" presId="urn:microsoft.com/office/officeart/2005/8/layout/default"/>
    <dgm:cxn modelId="{95B8314D-F97C-4850-816E-F519DB6A976C}" type="presOf" srcId="{4898570E-5E00-4D41-92D4-DDAB16B8EAF5}" destId="{115292AE-2C15-42B7-B2DC-47C23B57EE75}" srcOrd="0" destOrd="0" presId="urn:microsoft.com/office/officeart/2005/8/layout/default"/>
    <dgm:cxn modelId="{EFCCFB4D-A5F0-44F5-80E5-B2D83373A89B}" type="presOf" srcId="{F8ACD0FF-82DB-42CB-9794-8EB95714FB13}" destId="{AEB320A1-5D6F-419B-B113-F66BA62DA6F4}" srcOrd="0" destOrd="0" presId="urn:microsoft.com/office/officeart/2005/8/layout/default"/>
    <dgm:cxn modelId="{DAAA3652-1D96-44CC-910D-5610A3CE8FAD}" type="presOf" srcId="{77480A97-D5E4-465F-9B38-395F02116FDE}" destId="{337CE3B4-F6C0-4294-B2DC-DBC2E5BA1A54}" srcOrd="0" destOrd="0" presId="urn:microsoft.com/office/officeart/2005/8/layout/default"/>
    <dgm:cxn modelId="{DF0A70B5-1673-461F-AA24-7B3342330104}" type="presOf" srcId="{576CD1BB-5779-46D9-A8AA-390E05BC56A3}" destId="{E820E7DC-1C2E-4279-9F6C-19B0F3594D50}" srcOrd="0" destOrd="0" presId="urn:microsoft.com/office/officeart/2005/8/layout/default"/>
    <dgm:cxn modelId="{E1BDC1BD-08E5-4C56-BD42-FDF66DCE9472}" srcId="{77480A97-D5E4-465F-9B38-395F02116FDE}" destId="{576CD1BB-5779-46D9-A8AA-390E05BC56A3}" srcOrd="2" destOrd="0" parTransId="{878D1780-5F2D-415D-870A-64289375D589}" sibTransId="{6051F44B-C7E4-447B-8BCF-CA0C27E58EF5}"/>
    <dgm:cxn modelId="{5C1458DE-A06F-475B-99A9-3B8BC370C221}" type="presOf" srcId="{EAACBA6E-461A-4E7B-A9E2-57DAE0249F8E}" destId="{E68C8CA7-EE0D-482A-AF90-0D6437E828F3}" srcOrd="0" destOrd="0" presId="urn:microsoft.com/office/officeart/2005/8/layout/default"/>
    <dgm:cxn modelId="{84018EDF-09CD-4761-AB9B-85BABE72E05E}" type="presOf" srcId="{9BD2B104-C79B-494B-9788-15AF9D87994F}" destId="{3659CAC2-B8AD-4736-A97B-ACEC3F4110DA}" srcOrd="0" destOrd="0" presId="urn:microsoft.com/office/officeart/2005/8/layout/default"/>
    <dgm:cxn modelId="{B9243C63-6643-4419-9C5F-CA048070C6E5}" type="presParOf" srcId="{337CE3B4-F6C0-4294-B2DC-DBC2E5BA1A54}" destId="{AEB320A1-5D6F-419B-B113-F66BA62DA6F4}" srcOrd="0" destOrd="0" presId="urn:microsoft.com/office/officeart/2005/8/layout/default"/>
    <dgm:cxn modelId="{46E2F26E-3A9E-410A-AC2E-1BBC9909F865}" type="presParOf" srcId="{337CE3B4-F6C0-4294-B2DC-DBC2E5BA1A54}" destId="{27AA6AF2-0E65-41F3-96C9-F597AAD85449}" srcOrd="1" destOrd="0" presId="urn:microsoft.com/office/officeart/2005/8/layout/default"/>
    <dgm:cxn modelId="{B8D799AC-0199-4294-8B96-E64CBF5FB451}" type="presParOf" srcId="{337CE3B4-F6C0-4294-B2DC-DBC2E5BA1A54}" destId="{90D4586D-97E3-4C43-9957-3AD177B1DB5E}" srcOrd="2" destOrd="0" presId="urn:microsoft.com/office/officeart/2005/8/layout/default"/>
    <dgm:cxn modelId="{26FE3A07-81B2-45F9-983F-3A0CC9CAAC7C}" type="presParOf" srcId="{337CE3B4-F6C0-4294-B2DC-DBC2E5BA1A54}" destId="{C23ADE75-229F-4A41-BC99-5D231FF3A41B}" srcOrd="3" destOrd="0" presId="urn:microsoft.com/office/officeart/2005/8/layout/default"/>
    <dgm:cxn modelId="{C2ED323B-290E-4C1D-A3A5-D50236617FEB}" type="presParOf" srcId="{337CE3B4-F6C0-4294-B2DC-DBC2E5BA1A54}" destId="{E820E7DC-1C2E-4279-9F6C-19B0F3594D50}" srcOrd="4" destOrd="0" presId="urn:microsoft.com/office/officeart/2005/8/layout/default"/>
    <dgm:cxn modelId="{4CFB86D5-3DA7-40FC-BCDE-384F07A59AD7}" type="presParOf" srcId="{337CE3B4-F6C0-4294-B2DC-DBC2E5BA1A54}" destId="{758EE91F-F8E6-421F-95A9-C3C276E0CD47}" srcOrd="5" destOrd="0" presId="urn:microsoft.com/office/officeart/2005/8/layout/default"/>
    <dgm:cxn modelId="{4EC11E4A-5EDA-4145-93DA-D5329058BFA1}" type="presParOf" srcId="{337CE3B4-F6C0-4294-B2DC-DBC2E5BA1A54}" destId="{115292AE-2C15-42B7-B2DC-47C23B57EE75}" srcOrd="6" destOrd="0" presId="urn:microsoft.com/office/officeart/2005/8/layout/default"/>
    <dgm:cxn modelId="{90224C28-77D5-40A9-B0DD-68A45D4059A3}" type="presParOf" srcId="{337CE3B4-F6C0-4294-B2DC-DBC2E5BA1A54}" destId="{17392F21-40EF-48EF-B23C-4DD52B8B4A34}" srcOrd="7" destOrd="0" presId="urn:microsoft.com/office/officeart/2005/8/layout/default"/>
    <dgm:cxn modelId="{1EAC3BBD-4A6E-4D32-A525-E8B6251D380E}" type="presParOf" srcId="{337CE3B4-F6C0-4294-B2DC-DBC2E5BA1A54}" destId="{3659CAC2-B8AD-4736-A97B-ACEC3F4110DA}" srcOrd="8" destOrd="0" presId="urn:microsoft.com/office/officeart/2005/8/layout/default"/>
    <dgm:cxn modelId="{DCC0E278-BDD0-4471-AA2B-A3153D3358DD}" type="presParOf" srcId="{337CE3B4-F6C0-4294-B2DC-DBC2E5BA1A54}" destId="{6CAD5C05-7A3D-4C42-8F47-5EE46CDC0DD8}" srcOrd="9" destOrd="0" presId="urn:microsoft.com/office/officeart/2005/8/layout/default"/>
    <dgm:cxn modelId="{5921CF09-597D-4325-BCE3-F7BCF98CDF0A}" type="presParOf" srcId="{337CE3B4-F6C0-4294-B2DC-DBC2E5BA1A54}" destId="{E68C8CA7-EE0D-482A-AF90-0D6437E828F3}"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EB19DD-A13A-4B84-B709-64A4511B1282}">
      <dsp:nvSpPr>
        <dsp:cNvPr id="0" name=""/>
        <dsp:cNvSpPr/>
      </dsp:nvSpPr>
      <dsp:spPr>
        <a:xfrm>
          <a:off x="0" y="673"/>
          <a:ext cx="6364224" cy="157499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758E7E-4458-4581-ADAB-C51CBF4A10C0}">
      <dsp:nvSpPr>
        <dsp:cNvPr id="0" name=""/>
        <dsp:cNvSpPr/>
      </dsp:nvSpPr>
      <dsp:spPr>
        <a:xfrm>
          <a:off x="476436" y="355047"/>
          <a:ext cx="866247" cy="8662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28EEF8-F514-4264-986D-59EEC5DEAA1B}">
      <dsp:nvSpPr>
        <dsp:cNvPr id="0" name=""/>
        <dsp:cNvSpPr/>
      </dsp:nvSpPr>
      <dsp:spPr>
        <a:xfrm>
          <a:off x="1819120" y="673"/>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977900">
            <a:lnSpc>
              <a:spcPct val="90000"/>
            </a:lnSpc>
            <a:spcBef>
              <a:spcPct val="0"/>
            </a:spcBef>
            <a:spcAft>
              <a:spcPct val="35000"/>
            </a:spcAft>
            <a:buNone/>
          </a:pPr>
          <a:r>
            <a:rPr lang="en-GB" sz="2200" kern="1200"/>
            <a:t>Comprehension- a deep understanding of what is being read.</a:t>
          </a:r>
          <a:endParaRPr lang="en-US" sz="2200" kern="1200"/>
        </a:p>
      </dsp:txBody>
      <dsp:txXfrm>
        <a:off x="1819120" y="673"/>
        <a:ext cx="4545103" cy="1574995"/>
      </dsp:txXfrm>
    </dsp:sp>
    <dsp:sp modelId="{F0B3216C-9167-4995-AA2F-9882785BAEC1}">
      <dsp:nvSpPr>
        <dsp:cNvPr id="0" name=""/>
        <dsp:cNvSpPr/>
      </dsp:nvSpPr>
      <dsp:spPr>
        <a:xfrm>
          <a:off x="0" y="1969418"/>
          <a:ext cx="6364224" cy="1574995"/>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05430D-0549-4DA4-BD04-B3D19F3E7B31}">
      <dsp:nvSpPr>
        <dsp:cNvPr id="0" name=""/>
        <dsp:cNvSpPr/>
      </dsp:nvSpPr>
      <dsp:spPr>
        <a:xfrm>
          <a:off x="476436" y="2323792"/>
          <a:ext cx="866247" cy="8662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096B74-564C-453B-BCA4-83C6DEDEEE45}">
      <dsp:nvSpPr>
        <dsp:cNvPr id="0" name=""/>
        <dsp:cNvSpPr/>
      </dsp:nvSpPr>
      <dsp:spPr>
        <a:xfrm>
          <a:off x="1819120" y="1969418"/>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977900">
            <a:lnSpc>
              <a:spcPct val="90000"/>
            </a:lnSpc>
            <a:spcBef>
              <a:spcPct val="0"/>
            </a:spcBef>
            <a:spcAft>
              <a:spcPct val="35000"/>
            </a:spcAft>
            <a:buNone/>
          </a:pPr>
          <a:r>
            <a:rPr lang="en-GB" sz="2200" kern="1200"/>
            <a:t>Word reading- the process of decoding written text so that it can be read and understood (phonics!).</a:t>
          </a:r>
          <a:endParaRPr lang="en-US" sz="2200" kern="1200"/>
        </a:p>
      </dsp:txBody>
      <dsp:txXfrm>
        <a:off x="1819120" y="1969418"/>
        <a:ext cx="4545103" cy="1574995"/>
      </dsp:txXfrm>
    </dsp:sp>
    <dsp:sp modelId="{C0E8300A-95C2-4025-A6B7-97C31BDC5992}">
      <dsp:nvSpPr>
        <dsp:cNvPr id="0" name=""/>
        <dsp:cNvSpPr/>
      </dsp:nvSpPr>
      <dsp:spPr>
        <a:xfrm>
          <a:off x="0" y="3938162"/>
          <a:ext cx="6364224" cy="1574995"/>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B2EC89-0D9D-4028-A530-4C80C849EB30}">
      <dsp:nvSpPr>
        <dsp:cNvPr id="0" name=""/>
        <dsp:cNvSpPr/>
      </dsp:nvSpPr>
      <dsp:spPr>
        <a:xfrm>
          <a:off x="476436" y="4292537"/>
          <a:ext cx="866247" cy="8662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CC1515-F763-4B8B-B111-99049D8EC65F}">
      <dsp:nvSpPr>
        <dsp:cNvPr id="0" name=""/>
        <dsp:cNvSpPr/>
      </dsp:nvSpPr>
      <dsp:spPr>
        <a:xfrm>
          <a:off x="1819120" y="3938162"/>
          <a:ext cx="4545103" cy="15749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87" tIns="166687" rIns="166687" bIns="166687" numCol="1" spcCol="1270" anchor="ctr" anchorCtr="0">
          <a:noAutofit/>
        </a:bodyPr>
        <a:lstStyle/>
        <a:p>
          <a:pPr marL="0" lvl="0" indent="0" algn="l" defTabSz="977900">
            <a:lnSpc>
              <a:spcPct val="90000"/>
            </a:lnSpc>
            <a:spcBef>
              <a:spcPct val="0"/>
            </a:spcBef>
            <a:spcAft>
              <a:spcPct val="35000"/>
            </a:spcAft>
            <a:buNone/>
          </a:pPr>
          <a:r>
            <a:rPr lang="en-GB" sz="2200" kern="1200"/>
            <a:t>Writing- using symbols to communicate meaning.</a:t>
          </a:r>
          <a:endParaRPr lang="en-US" sz="2200" kern="1200"/>
        </a:p>
      </dsp:txBody>
      <dsp:txXfrm>
        <a:off x="1819120" y="3938162"/>
        <a:ext cx="4545103" cy="15749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B320A1-5D6F-419B-B113-F66BA62DA6F4}">
      <dsp:nvSpPr>
        <dsp:cNvPr id="0" name=""/>
        <dsp:cNvSpPr/>
      </dsp:nvSpPr>
      <dsp:spPr>
        <a:xfrm>
          <a:off x="0" y="39687"/>
          <a:ext cx="3286125" cy="1971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Phonological Awareness</a:t>
          </a:r>
          <a:endParaRPr lang="en-US" sz="3400" kern="1200"/>
        </a:p>
      </dsp:txBody>
      <dsp:txXfrm>
        <a:off x="0" y="39687"/>
        <a:ext cx="3286125" cy="1971675"/>
      </dsp:txXfrm>
    </dsp:sp>
    <dsp:sp modelId="{90D4586D-97E3-4C43-9957-3AD177B1DB5E}">
      <dsp:nvSpPr>
        <dsp:cNvPr id="0" name=""/>
        <dsp:cNvSpPr/>
      </dsp:nvSpPr>
      <dsp:spPr>
        <a:xfrm>
          <a:off x="3614737" y="39687"/>
          <a:ext cx="3286125" cy="1971675"/>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Oral Language</a:t>
          </a:r>
          <a:endParaRPr lang="en-US" sz="3400" kern="1200"/>
        </a:p>
      </dsp:txBody>
      <dsp:txXfrm>
        <a:off x="3614737" y="39687"/>
        <a:ext cx="3286125" cy="1971675"/>
      </dsp:txXfrm>
    </dsp:sp>
    <dsp:sp modelId="{E820E7DC-1C2E-4279-9F6C-19B0F3594D50}">
      <dsp:nvSpPr>
        <dsp:cNvPr id="0" name=""/>
        <dsp:cNvSpPr/>
      </dsp:nvSpPr>
      <dsp:spPr>
        <a:xfrm>
          <a:off x="7229475" y="39687"/>
          <a:ext cx="3286125" cy="1971675"/>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Comprehension</a:t>
          </a:r>
          <a:endParaRPr lang="en-US" sz="3400" kern="1200"/>
        </a:p>
      </dsp:txBody>
      <dsp:txXfrm>
        <a:off x="7229475" y="39687"/>
        <a:ext cx="3286125" cy="1971675"/>
      </dsp:txXfrm>
    </dsp:sp>
    <dsp:sp modelId="{115292AE-2C15-42B7-B2DC-47C23B57EE75}">
      <dsp:nvSpPr>
        <dsp:cNvPr id="0" name=""/>
        <dsp:cNvSpPr/>
      </dsp:nvSpPr>
      <dsp:spPr>
        <a:xfrm>
          <a:off x="0" y="2339975"/>
          <a:ext cx="3286125" cy="1971675"/>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Fluency</a:t>
          </a:r>
          <a:endParaRPr lang="en-US" sz="3400" kern="1200"/>
        </a:p>
      </dsp:txBody>
      <dsp:txXfrm>
        <a:off x="0" y="2339975"/>
        <a:ext cx="3286125" cy="1971675"/>
      </dsp:txXfrm>
    </dsp:sp>
    <dsp:sp modelId="{3659CAC2-B8AD-4736-A97B-ACEC3F4110DA}">
      <dsp:nvSpPr>
        <dsp:cNvPr id="0" name=""/>
        <dsp:cNvSpPr/>
      </dsp:nvSpPr>
      <dsp:spPr>
        <a:xfrm>
          <a:off x="3614737" y="2339975"/>
          <a:ext cx="3286125" cy="1971675"/>
        </a:xfrm>
        <a:prstGeom prst="rect">
          <a:avLst/>
        </a:prstGeom>
        <a:solidFill>
          <a:schemeClr val="accent6">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Vocabulary</a:t>
          </a:r>
          <a:endParaRPr lang="en-US" sz="3400" kern="1200"/>
        </a:p>
      </dsp:txBody>
      <dsp:txXfrm>
        <a:off x="3614737" y="2339975"/>
        <a:ext cx="3286125" cy="1971675"/>
      </dsp:txXfrm>
    </dsp:sp>
    <dsp:sp modelId="{E68C8CA7-EE0D-482A-AF90-0D6437E828F3}">
      <dsp:nvSpPr>
        <dsp:cNvPr id="0" name=""/>
        <dsp:cNvSpPr/>
      </dsp:nvSpPr>
      <dsp:spPr>
        <a:xfrm>
          <a:off x="7229475" y="2339975"/>
          <a:ext cx="3286125" cy="197167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Phonics</a:t>
          </a:r>
          <a:endParaRPr lang="en-US" sz="3400" kern="1200"/>
        </a:p>
      </dsp:txBody>
      <dsp:txXfrm>
        <a:off x="7229475" y="2339975"/>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B9CFA4-BA50-488E-8371-66FDB94C545D}" type="datetimeFigureOut">
              <a:rPr lang="en-GB" smtClean="0"/>
              <a:t>07/10/2024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5A1098-EE0E-4FD3-A16D-BAC19304EA0D}" type="slidenum">
              <a:rPr lang="en-GB" smtClean="0"/>
              <a:t>‹#›</a:t>
            </a:fld>
            <a:endParaRPr lang="en-GB"/>
          </a:p>
        </p:txBody>
      </p:sp>
    </p:spTree>
    <p:extLst>
      <p:ext uri="{BB962C8B-B14F-4D97-AF65-F5344CB8AC3E}">
        <p14:creationId xmlns:p14="http://schemas.microsoft.com/office/powerpoint/2010/main" val="2526952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64E01-934C-A45A-CF2E-B4D37721DC7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92D3CD-F126-53A2-4D26-BFE432C1DE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50964EF-2036-2D68-ADA5-77C71CD5A8D1}"/>
              </a:ext>
            </a:extLst>
          </p:cNvPr>
          <p:cNvSpPr>
            <a:spLocks noGrp="1"/>
          </p:cNvSpPr>
          <p:nvPr>
            <p:ph type="dt" sz="half" idx="10"/>
          </p:nvPr>
        </p:nvSpPr>
        <p:spPr/>
        <p:txBody>
          <a:bodyPr/>
          <a:lstStyle/>
          <a:p>
            <a:fld id="{1E7B3009-34DA-4E9F-811B-216368D67A35}" type="datetimeFigureOut">
              <a:rPr lang="en-GB" smtClean="0"/>
              <a:t>07/10/2024</a:t>
            </a:fld>
            <a:endParaRPr lang="en-GB"/>
          </a:p>
        </p:txBody>
      </p:sp>
      <p:sp>
        <p:nvSpPr>
          <p:cNvPr id="5" name="Footer Placeholder 4">
            <a:extLst>
              <a:ext uri="{FF2B5EF4-FFF2-40B4-BE49-F238E27FC236}">
                <a16:creationId xmlns:a16="http://schemas.microsoft.com/office/drawing/2014/main" id="{1EDC70FE-5923-46F1-C8BF-9B56E66459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36818D-5CAC-ABF8-9A20-6EDC84F07E8F}"/>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5127604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D4E81-0524-7E6A-DE34-B176E9DF7F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97D11B4-DCB3-6425-F73D-8154014612C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74D081-7775-77BA-C52B-251D555CD5EF}"/>
              </a:ext>
            </a:extLst>
          </p:cNvPr>
          <p:cNvSpPr>
            <a:spLocks noGrp="1"/>
          </p:cNvSpPr>
          <p:nvPr>
            <p:ph type="dt" sz="half" idx="10"/>
          </p:nvPr>
        </p:nvSpPr>
        <p:spPr/>
        <p:txBody>
          <a:bodyPr/>
          <a:lstStyle/>
          <a:p>
            <a:fld id="{1E7B3009-34DA-4E9F-811B-216368D67A35}" type="datetimeFigureOut">
              <a:rPr lang="en-GB" smtClean="0"/>
              <a:t>07/10/2024</a:t>
            </a:fld>
            <a:endParaRPr lang="en-GB"/>
          </a:p>
        </p:txBody>
      </p:sp>
      <p:sp>
        <p:nvSpPr>
          <p:cNvPr id="5" name="Footer Placeholder 4">
            <a:extLst>
              <a:ext uri="{FF2B5EF4-FFF2-40B4-BE49-F238E27FC236}">
                <a16:creationId xmlns:a16="http://schemas.microsoft.com/office/drawing/2014/main" id="{1EE3EF55-0925-4DF3-B2F5-63A9C59ED2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C3D535-3C47-83EE-FF21-83C7DEAD43C5}"/>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802451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F1B5C-926B-54C0-7961-F46094A54C2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9A9E68-1F62-2BFF-38B3-9FD2B2D1C6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CF3AA21-69B1-00E0-7844-6D8842EC564D}"/>
              </a:ext>
            </a:extLst>
          </p:cNvPr>
          <p:cNvSpPr>
            <a:spLocks noGrp="1"/>
          </p:cNvSpPr>
          <p:nvPr>
            <p:ph type="dt" sz="half" idx="10"/>
          </p:nvPr>
        </p:nvSpPr>
        <p:spPr/>
        <p:txBody>
          <a:bodyPr/>
          <a:lstStyle/>
          <a:p>
            <a:fld id="{1E7B3009-34DA-4E9F-811B-216368D67A35}" type="datetimeFigureOut">
              <a:rPr lang="en-GB" smtClean="0"/>
              <a:t>07/10/2024</a:t>
            </a:fld>
            <a:endParaRPr lang="en-GB"/>
          </a:p>
        </p:txBody>
      </p:sp>
      <p:sp>
        <p:nvSpPr>
          <p:cNvPr id="5" name="Footer Placeholder 4">
            <a:extLst>
              <a:ext uri="{FF2B5EF4-FFF2-40B4-BE49-F238E27FC236}">
                <a16:creationId xmlns:a16="http://schemas.microsoft.com/office/drawing/2014/main" id="{E8D71470-D439-4DAA-655E-DD774CB189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11C618-253E-2D80-227F-D1A744CC45B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083597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E9223-0385-71B7-BD75-C551E530D9E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4766BE-F13F-C389-BE30-C0F894A901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A479CFB-CDFE-A05A-53DE-BF5BDA8EBD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C1D6CC-6B5F-AE5B-121B-2728761C2589}"/>
              </a:ext>
            </a:extLst>
          </p:cNvPr>
          <p:cNvSpPr>
            <a:spLocks noGrp="1"/>
          </p:cNvSpPr>
          <p:nvPr>
            <p:ph type="dt" sz="half" idx="10"/>
          </p:nvPr>
        </p:nvSpPr>
        <p:spPr/>
        <p:txBody>
          <a:bodyPr/>
          <a:lstStyle/>
          <a:p>
            <a:fld id="{1E7B3009-34DA-4E9F-811B-216368D67A35}" type="datetimeFigureOut">
              <a:rPr lang="en-GB" smtClean="0"/>
              <a:t>07/10/2024</a:t>
            </a:fld>
            <a:endParaRPr lang="en-GB"/>
          </a:p>
        </p:txBody>
      </p:sp>
      <p:sp>
        <p:nvSpPr>
          <p:cNvPr id="6" name="Footer Placeholder 5">
            <a:extLst>
              <a:ext uri="{FF2B5EF4-FFF2-40B4-BE49-F238E27FC236}">
                <a16:creationId xmlns:a16="http://schemas.microsoft.com/office/drawing/2014/main" id="{11CF645F-7569-3042-1436-89D48B9EF7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A616546-4E75-390D-765E-56CA4110DC3A}"/>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4209737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2B536-4521-CC25-E015-175AD093CF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76CCBA-639B-30BE-EFCF-E6A04C8329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9BB231-A17A-3FCB-751E-76E90E4C6BC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FD599A6-1EB9-3CED-9088-839D1438B1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981ADF6-C7C5-F460-0928-504089A30E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935EEC-BE80-5ABE-5A99-CAF445F0B5F5}"/>
              </a:ext>
            </a:extLst>
          </p:cNvPr>
          <p:cNvSpPr>
            <a:spLocks noGrp="1"/>
          </p:cNvSpPr>
          <p:nvPr>
            <p:ph type="dt" sz="half" idx="10"/>
          </p:nvPr>
        </p:nvSpPr>
        <p:spPr/>
        <p:txBody>
          <a:bodyPr/>
          <a:lstStyle/>
          <a:p>
            <a:fld id="{1E7B3009-34DA-4E9F-811B-216368D67A35}" type="datetimeFigureOut">
              <a:rPr lang="en-GB" smtClean="0"/>
              <a:t>07/10/2024</a:t>
            </a:fld>
            <a:endParaRPr lang="en-GB"/>
          </a:p>
        </p:txBody>
      </p:sp>
      <p:sp>
        <p:nvSpPr>
          <p:cNvPr id="8" name="Footer Placeholder 7">
            <a:extLst>
              <a:ext uri="{FF2B5EF4-FFF2-40B4-BE49-F238E27FC236}">
                <a16:creationId xmlns:a16="http://schemas.microsoft.com/office/drawing/2014/main" id="{79E224D9-2272-CB15-29F0-9AE18CA42E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EFD48E3-F283-04D2-E4BB-101C4D3FACF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819160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1D27E-BDAD-2640-93B1-E901CAB29B7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09FA000-8417-B304-5301-EF7A3C86EDAE}"/>
              </a:ext>
            </a:extLst>
          </p:cNvPr>
          <p:cNvSpPr>
            <a:spLocks noGrp="1"/>
          </p:cNvSpPr>
          <p:nvPr>
            <p:ph type="dt" sz="half" idx="10"/>
          </p:nvPr>
        </p:nvSpPr>
        <p:spPr/>
        <p:txBody>
          <a:bodyPr/>
          <a:lstStyle/>
          <a:p>
            <a:fld id="{1E7B3009-34DA-4E9F-811B-216368D67A35}" type="datetimeFigureOut">
              <a:rPr lang="en-GB" smtClean="0"/>
              <a:t>07/10/2024</a:t>
            </a:fld>
            <a:endParaRPr lang="en-GB"/>
          </a:p>
        </p:txBody>
      </p:sp>
      <p:sp>
        <p:nvSpPr>
          <p:cNvPr id="4" name="Footer Placeholder 3">
            <a:extLst>
              <a:ext uri="{FF2B5EF4-FFF2-40B4-BE49-F238E27FC236}">
                <a16:creationId xmlns:a16="http://schemas.microsoft.com/office/drawing/2014/main" id="{472104F0-3649-76EF-6B25-4344A15B0E2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9604232-D6DD-6E69-A256-D09A012F1AC7}"/>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9268381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114066-A989-1932-4603-45E2A22056BA}"/>
              </a:ext>
            </a:extLst>
          </p:cNvPr>
          <p:cNvSpPr>
            <a:spLocks noGrp="1"/>
          </p:cNvSpPr>
          <p:nvPr>
            <p:ph type="dt" sz="half" idx="10"/>
          </p:nvPr>
        </p:nvSpPr>
        <p:spPr/>
        <p:txBody>
          <a:bodyPr/>
          <a:lstStyle/>
          <a:p>
            <a:fld id="{1E7B3009-34DA-4E9F-811B-216368D67A35}" type="datetimeFigureOut">
              <a:rPr lang="en-GB" smtClean="0"/>
              <a:t>07/10/2024</a:t>
            </a:fld>
            <a:endParaRPr lang="en-GB"/>
          </a:p>
        </p:txBody>
      </p:sp>
      <p:sp>
        <p:nvSpPr>
          <p:cNvPr id="3" name="Footer Placeholder 2">
            <a:extLst>
              <a:ext uri="{FF2B5EF4-FFF2-40B4-BE49-F238E27FC236}">
                <a16:creationId xmlns:a16="http://schemas.microsoft.com/office/drawing/2014/main" id="{C452BA86-5D30-DBF9-35E0-937CB1AF3AB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1307412-0126-2531-BA2E-1E37E712C183}"/>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720889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8C562-2F89-06FF-DADB-5C23E99BB3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52BE5A9-F633-E49C-E8A1-D561BDE238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3752304-BF7E-2DE1-D173-6A802672A0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B06EE-01CE-2CBF-DFF8-CD090442A3E2}"/>
              </a:ext>
            </a:extLst>
          </p:cNvPr>
          <p:cNvSpPr>
            <a:spLocks noGrp="1"/>
          </p:cNvSpPr>
          <p:nvPr>
            <p:ph type="dt" sz="half" idx="10"/>
          </p:nvPr>
        </p:nvSpPr>
        <p:spPr/>
        <p:txBody>
          <a:bodyPr/>
          <a:lstStyle/>
          <a:p>
            <a:fld id="{1E7B3009-34DA-4E9F-811B-216368D67A35}" type="datetimeFigureOut">
              <a:rPr lang="en-GB" smtClean="0"/>
              <a:t>07/10/2024</a:t>
            </a:fld>
            <a:endParaRPr lang="en-GB"/>
          </a:p>
        </p:txBody>
      </p:sp>
      <p:sp>
        <p:nvSpPr>
          <p:cNvPr id="6" name="Footer Placeholder 5">
            <a:extLst>
              <a:ext uri="{FF2B5EF4-FFF2-40B4-BE49-F238E27FC236}">
                <a16:creationId xmlns:a16="http://schemas.microsoft.com/office/drawing/2014/main" id="{C4D73298-3D1A-0F6F-4DD0-6E5D22E0DD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42F9D7-D951-596B-7076-71DE9250A83E}"/>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3606590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E7969-AD7C-9E87-C6A8-76D6DAD6C6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C62EE3B-F315-0D34-0D50-657CCC63A01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4CB3E0C-DD8C-8E25-EFDC-E2337159D9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A6EBA7-CC20-1FD6-45D0-697652992C45}"/>
              </a:ext>
            </a:extLst>
          </p:cNvPr>
          <p:cNvSpPr>
            <a:spLocks noGrp="1"/>
          </p:cNvSpPr>
          <p:nvPr>
            <p:ph type="dt" sz="half" idx="10"/>
          </p:nvPr>
        </p:nvSpPr>
        <p:spPr/>
        <p:txBody>
          <a:bodyPr/>
          <a:lstStyle/>
          <a:p>
            <a:fld id="{1E7B3009-34DA-4E9F-811B-216368D67A35}" type="datetimeFigureOut">
              <a:rPr lang="en-GB" smtClean="0"/>
              <a:t>07/10/2024</a:t>
            </a:fld>
            <a:endParaRPr lang="en-GB"/>
          </a:p>
        </p:txBody>
      </p:sp>
      <p:sp>
        <p:nvSpPr>
          <p:cNvPr id="6" name="Footer Placeholder 5">
            <a:extLst>
              <a:ext uri="{FF2B5EF4-FFF2-40B4-BE49-F238E27FC236}">
                <a16:creationId xmlns:a16="http://schemas.microsoft.com/office/drawing/2014/main" id="{584E77B3-3CC5-C096-E044-0814D0D3AB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78AABA-8A9E-34AF-7399-B5AF2BBB4184}"/>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825444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BDF4F-2131-5BDA-6FEA-20B2EA14549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F5DCF90-4D08-51F6-9A92-FEAFECBB324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79BEDA-04F1-2476-B316-2F0E3041CC5C}"/>
              </a:ext>
            </a:extLst>
          </p:cNvPr>
          <p:cNvSpPr>
            <a:spLocks noGrp="1"/>
          </p:cNvSpPr>
          <p:nvPr>
            <p:ph type="dt" sz="half" idx="10"/>
          </p:nvPr>
        </p:nvSpPr>
        <p:spPr/>
        <p:txBody>
          <a:bodyPr/>
          <a:lstStyle/>
          <a:p>
            <a:fld id="{1E7B3009-34DA-4E9F-811B-216368D67A35}" type="datetimeFigureOut">
              <a:rPr lang="en-GB" smtClean="0"/>
              <a:t>07/10/2024</a:t>
            </a:fld>
            <a:endParaRPr lang="en-GB"/>
          </a:p>
        </p:txBody>
      </p:sp>
      <p:sp>
        <p:nvSpPr>
          <p:cNvPr id="5" name="Footer Placeholder 4">
            <a:extLst>
              <a:ext uri="{FF2B5EF4-FFF2-40B4-BE49-F238E27FC236}">
                <a16:creationId xmlns:a16="http://schemas.microsoft.com/office/drawing/2014/main" id="{EACD68DE-A49A-83EA-91C6-5792E9FFE0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8B77D29-7558-AE87-CA0A-3794F92F52D0}"/>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2291946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9479859-6CBB-CFDD-2A7E-81E966A2474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50C144-6630-BF6A-A85C-32C5D22DBD6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EBC81C-B63D-0696-5D10-9D3EA84DC4FB}"/>
              </a:ext>
            </a:extLst>
          </p:cNvPr>
          <p:cNvSpPr>
            <a:spLocks noGrp="1"/>
          </p:cNvSpPr>
          <p:nvPr>
            <p:ph type="dt" sz="half" idx="10"/>
          </p:nvPr>
        </p:nvSpPr>
        <p:spPr/>
        <p:txBody>
          <a:bodyPr/>
          <a:lstStyle/>
          <a:p>
            <a:fld id="{1E7B3009-34DA-4E9F-811B-216368D67A35}" type="datetimeFigureOut">
              <a:rPr lang="en-GB" smtClean="0"/>
              <a:t>07/10/2024</a:t>
            </a:fld>
            <a:endParaRPr lang="en-GB"/>
          </a:p>
        </p:txBody>
      </p:sp>
      <p:sp>
        <p:nvSpPr>
          <p:cNvPr id="5" name="Footer Placeholder 4">
            <a:extLst>
              <a:ext uri="{FF2B5EF4-FFF2-40B4-BE49-F238E27FC236}">
                <a16:creationId xmlns:a16="http://schemas.microsoft.com/office/drawing/2014/main" id="{9A1AF931-DBBF-F11C-095D-9664588CBE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13D41C-A3B0-7086-D22B-3C4A8502F646}"/>
              </a:ext>
            </a:extLst>
          </p:cNvPr>
          <p:cNvSpPr>
            <a:spLocks noGrp="1"/>
          </p:cNvSpPr>
          <p:nvPr>
            <p:ph type="sldNum" sz="quarter" idx="12"/>
          </p:nvPr>
        </p:nvSpPr>
        <p:spPr/>
        <p:txBody>
          <a:bodyPr/>
          <a:lstStyle/>
          <a:p>
            <a:fld id="{FF0E4781-C029-47ED-A4D5-0F30BE6C1746}" type="slidenum">
              <a:rPr lang="en-GB" smtClean="0"/>
              <a:t>‹#›</a:t>
            </a:fld>
            <a:endParaRPr lang="en-GB"/>
          </a:p>
        </p:txBody>
      </p:sp>
    </p:spTree>
    <p:extLst>
      <p:ext uri="{BB962C8B-B14F-4D97-AF65-F5344CB8AC3E}">
        <p14:creationId xmlns:p14="http://schemas.microsoft.com/office/powerpoint/2010/main" val="106834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1481CF4-3CC1-2463-580C-9CC1F441CE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DE9394-1724-17FC-12BA-244FB7D04C8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4AF7BC-0697-698E-D5E1-607B8CD49B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E7B3009-34DA-4E9F-811B-216368D67A35}" type="datetimeFigureOut">
              <a:rPr lang="en-GB" smtClean="0"/>
              <a:t>07/10/2024</a:t>
            </a:fld>
            <a:endParaRPr lang="en-GB"/>
          </a:p>
        </p:txBody>
      </p:sp>
      <p:sp>
        <p:nvSpPr>
          <p:cNvPr id="5" name="Footer Placeholder 4">
            <a:extLst>
              <a:ext uri="{FF2B5EF4-FFF2-40B4-BE49-F238E27FC236}">
                <a16:creationId xmlns:a16="http://schemas.microsoft.com/office/drawing/2014/main" id="{1CB0667B-BBB9-208F-B21A-11C18C7CED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2B01E05-8199-5FE3-02F9-6622B17CA5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F0E4781-C029-47ED-A4D5-0F30BE6C1746}" type="slidenum">
              <a:rPr lang="en-GB" smtClean="0"/>
              <a:t>‹#›</a:t>
            </a:fld>
            <a:endParaRPr lang="en-GB"/>
          </a:p>
        </p:txBody>
      </p:sp>
    </p:spTree>
    <p:extLst>
      <p:ext uri="{BB962C8B-B14F-4D97-AF65-F5344CB8AC3E}">
        <p14:creationId xmlns:p14="http://schemas.microsoft.com/office/powerpoint/2010/main" val="34386663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CPderfCMNEo?start=86&amp;feature=oembe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video" Target="https://www.youtube.com/embed/a8ZMfYjdN-s?feature=oembed" TargetMode="Externa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GgL956PZVJ0?feature=oembed"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video" Target="https://www.youtube.com/embed/fpKee2gqfSI?feature=oembed"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362D44EE-C852-4460-B8B5-C4F2BC205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8A6B9F-C8ED-B6AA-6AD6-F75C175E4E41}"/>
              </a:ext>
            </a:extLst>
          </p:cNvPr>
          <p:cNvSpPr>
            <a:spLocks noGrp="1"/>
          </p:cNvSpPr>
          <p:nvPr>
            <p:ph type="ctrTitle"/>
          </p:nvPr>
        </p:nvSpPr>
        <p:spPr>
          <a:xfrm>
            <a:off x="6225230" y="959536"/>
            <a:ext cx="5334930" cy="4496655"/>
          </a:xfrm>
        </p:spPr>
        <p:txBody>
          <a:bodyPr>
            <a:normAutofit fontScale="90000"/>
          </a:bodyPr>
          <a:lstStyle/>
          <a:p>
            <a:br>
              <a:rPr lang="en-GB" sz="3600" b="1" dirty="0"/>
            </a:br>
            <a:r>
              <a:rPr lang="en-GB" sz="4800" b="1" dirty="0"/>
              <a:t>Early Years Foundation Stage </a:t>
            </a:r>
            <a:br>
              <a:rPr lang="en-GB" sz="4800" b="1" dirty="0"/>
            </a:br>
            <a:br>
              <a:rPr lang="en-GB" sz="4800" b="1" dirty="0"/>
            </a:br>
            <a:br>
              <a:rPr lang="en-GB" sz="4800" b="1" dirty="0"/>
            </a:br>
            <a:r>
              <a:rPr lang="en-GB" sz="4800" b="1" dirty="0"/>
              <a:t>Phonics and Reading</a:t>
            </a:r>
            <a:br>
              <a:rPr lang="en-GB" sz="4800" b="1" dirty="0"/>
            </a:br>
            <a:r>
              <a:rPr lang="en-GB" sz="4800" b="1" dirty="0"/>
              <a:t>Workshop</a:t>
            </a:r>
            <a:br>
              <a:rPr lang="en-GB" sz="2400" dirty="0"/>
            </a:br>
            <a:endParaRPr lang="en-GB" sz="2400" dirty="0"/>
          </a:p>
        </p:txBody>
      </p:sp>
      <p:sp>
        <p:nvSpPr>
          <p:cNvPr id="1033" name="Freeform: Shape 1032">
            <a:extLst>
              <a:ext uri="{FF2B5EF4-FFF2-40B4-BE49-F238E27FC236}">
                <a16:creationId xmlns:a16="http://schemas.microsoft.com/office/drawing/2014/main" id="{658970D8-8D1D-4B5C-894B-E871CC865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5" name="Freeform: Shape 1034">
            <a:extLst>
              <a:ext uri="{FF2B5EF4-FFF2-40B4-BE49-F238E27FC236}">
                <a16:creationId xmlns:a16="http://schemas.microsoft.com/office/drawing/2014/main" id="{F227E5B6-9132-43CA-B503-37A18562AD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34905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037" name="Freeform: Shape 1036">
            <a:extLst>
              <a:ext uri="{FF2B5EF4-FFF2-40B4-BE49-F238E27FC236}">
                <a16:creationId xmlns:a16="http://schemas.microsoft.com/office/drawing/2014/main" id="{03C2051E-A88D-48E5-BACF-AAED178927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39" name="Freeform: Shape 1038">
            <a:extLst>
              <a:ext uri="{FF2B5EF4-FFF2-40B4-BE49-F238E27FC236}">
                <a16:creationId xmlns:a16="http://schemas.microsoft.com/office/drawing/2014/main" id="{7821A508-2985-4905-874A-527429BAA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1041" name="Freeform: Shape 1040">
            <a:extLst>
              <a:ext uri="{FF2B5EF4-FFF2-40B4-BE49-F238E27FC236}">
                <a16:creationId xmlns:a16="http://schemas.microsoft.com/office/drawing/2014/main" id="{D2929CB1-0E3C-4B2D-ADC5-0154FB33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697761"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pic>
        <p:nvPicPr>
          <p:cNvPr id="1026" name="Picture 2" descr="South Camberley Primary and Nursery">
            <a:extLst>
              <a:ext uri="{FF2B5EF4-FFF2-40B4-BE49-F238E27FC236}">
                <a16:creationId xmlns:a16="http://schemas.microsoft.com/office/drawing/2014/main" id="{F81157DD-FACA-597A-87D5-8BD05A6712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2" b="-2"/>
          <a:stretch/>
        </p:blipFill>
        <p:spPr bwMode="auto">
          <a:xfrm>
            <a:off x="631840" y="598720"/>
            <a:ext cx="5178249" cy="5178249"/>
          </a:xfrm>
          <a:custGeom>
            <a:avLst/>
            <a:gdLst/>
            <a:ahLst/>
            <a:cxnLst/>
            <a:rect l="l" t="t" r="r" b="b"/>
            <a:pathLst>
              <a:path w="3741748" h="3741748">
                <a:moveTo>
                  <a:pt x="1870874" y="0"/>
                </a:moveTo>
                <a:cubicBezTo>
                  <a:pt x="2904129" y="0"/>
                  <a:pt x="3741748" y="837619"/>
                  <a:pt x="3741748" y="1870874"/>
                </a:cubicBezTo>
                <a:cubicBezTo>
                  <a:pt x="3741748" y="2904129"/>
                  <a:pt x="2904129" y="3741748"/>
                  <a:pt x="1870874" y="3741748"/>
                </a:cubicBezTo>
                <a:cubicBezTo>
                  <a:pt x="837619" y="3741748"/>
                  <a:pt x="0" y="2904129"/>
                  <a:pt x="0" y="1870874"/>
                </a:cubicBezTo>
                <a:cubicBezTo>
                  <a:pt x="0" y="837619"/>
                  <a:pt x="837619" y="0"/>
                  <a:pt x="1870874" y="0"/>
                </a:cubicBezTo>
                <a:close/>
              </a:path>
            </a:pathLst>
          </a:custGeom>
          <a:noFill/>
          <a:extLst>
            <a:ext uri="{909E8E84-426E-40DD-AFC4-6F175D3DCCD1}">
              <a14:hiddenFill xmlns:a14="http://schemas.microsoft.com/office/drawing/2010/main">
                <a:solidFill>
                  <a:srgbClr val="FFFFFF"/>
                </a:solidFill>
              </a14:hiddenFill>
            </a:ext>
          </a:extLst>
        </p:spPr>
      </p:pic>
      <p:sp>
        <p:nvSpPr>
          <p:cNvPr id="1043" name="Freeform: Shape 1042">
            <a:extLst>
              <a:ext uri="{FF2B5EF4-FFF2-40B4-BE49-F238E27FC236}">
                <a16:creationId xmlns:a16="http://schemas.microsoft.com/office/drawing/2014/main" id="{5F2F0C84-BE8C-4DC2-A6D3-30349A801D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20513"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063562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E4EC15-F43E-A72A-CEB9-AACA39AA764E}"/>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is Literacy in EYFS?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B2A2BB3-16CC-5632-2D9D-7C84EDDE8ACA}"/>
              </a:ext>
            </a:extLst>
          </p:cNvPr>
          <p:cNvSpPr>
            <a:spLocks noGrp="1"/>
          </p:cNvSpPr>
          <p:nvPr>
            <p:ph idx="1"/>
          </p:nvPr>
        </p:nvSpPr>
        <p:spPr>
          <a:xfrm>
            <a:off x="4447308" y="591344"/>
            <a:ext cx="6906491" cy="5585619"/>
          </a:xfrm>
        </p:spPr>
        <p:txBody>
          <a:bodyPr anchor="ctr">
            <a:normAutofit/>
          </a:bodyPr>
          <a:lstStyle/>
          <a:p>
            <a:pPr marL="0" indent="0">
              <a:buNone/>
            </a:pPr>
            <a:r>
              <a:rPr lang="en-GB" sz="2200"/>
              <a:t>Literacy in the Early Years Foundation Stage (EYFS) is a specific area of learning that includes reading and writing. It's important for children to develop a love of reading and literacy skills that will last a lifetime. </a:t>
            </a:r>
          </a:p>
          <a:p>
            <a:pPr marL="0" indent="0">
              <a:buNone/>
            </a:pPr>
            <a:endParaRPr lang="en-GB" sz="2200"/>
          </a:p>
          <a:p>
            <a:pPr marL="0" indent="0">
              <a:buNone/>
            </a:pPr>
            <a:r>
              <a:rPr lang="en-GB" sz="2200"/>
              <a:t>Early Literacy:</a:t>
            </a:r>
          </a:p>
          <a:p>
            <a:r>
              <a:rPr lang="en-GB" sz="2200"/>
              <a:t>Prepares children for the education they’ll receive throughout their schooling.</a:t>
            </a:r>
          </a:p>
          <a:p>
            <a:r>
              <a:rPr lang="en-GB" sz="2200"/>
              <a:t>Builds connections in the brain as reading aloud engages multiple parts of the brain at once.</a:t>
            </a:r>
          </a:p>
          <a:p>
            <a:r>
              <a:rPr lang="en-GB" sz="2200"/>
              <a:t>Develops cognitive skills such as memory retention, attention span, and critical thinking. As children listen to stories and process the information being presented to them, their brains are working to form connections and process new information.</a:t>
            </a:r>
          </a:p>
          <a:p>
            <a:endParaRPr lang="en-GB" sz="2200"/>
          </a:p>
          <a:p>
            <a:endParaRPr lang="en-GB" sz="2200"/>
          </a:p>
        </p:txBody>
      </p:sp>
    </p:spTree>
    <p:extLst>
      <p:ext uri="{BB962C8B-B14F-4D97-AF65-F5344CB8AC3E}">
        <p14:creationId xmlns:p14="http://schemas.microsoft.com/office/powerpoint/2010/main" val="2514172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79A9FD7-B8C9-DBA4-8C2E-32E4626C1E08}"/>
              </a:ext>
            </a:extLst>
          </p:cNvPr>
          <p:cNvSpPr>
            <a:spLocks noGrp="1"/>
          </p:cNvSpPr>
          <p:nvPr>
            <p:ph type="title"/>
          </p:nvPr>
        </p:nvSpPr>
        <p:spPr>
          <a:xfrm>
            <a:off x="638881" y="417576"/>
            <a:ext cx="10909640" cy="1249394"/>
          </a:xfrm>
        </p:spPr>
        <p:txBody>
          <a:bodyPr vert="horz" lIns="91440" tIns="45720" rIns="91440" bIns="45720" rtlCol="0" anchor="ctr">
            <a:normAutofit/>
          </a:bodyPr>
          <a:lstStyle/>
          <a:p>
            <a:pPr algn="ctr"/>
            <a:r>
              <a:rPr lang="en-US" sz="6600" kern="1200">
                <a:solidFill>
                  <a:schemeClr val="tx1"/>
                </a:solidFill>
                <a:latin typeface="+mj-lt"/>
                <a:ea typeface="+mj-ea"/>
                <a:cs typeface="+mj-cs"/>
              </a:rPr>
              <a:t>Reading</a:t>
            </a:r>
          </a:p>
        </p:txBody>
      </p:sp>
      <p:sp>
        <p:nvSpPr>
          <p:cNvPr id="13"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07562D17-7858-2952-10FC-57E36C01BC69}"/>
              </a:ext>
            </a:extLst>
          </p:cNvPr>
          <p:cNvPicPr>
            <a:picLocks noChangeAspect="1"/>
          </p:cNvPicPr>
          <p:nvPr/>
        </p:nvPicPr>
        <p:blipFill>
          <a:blip r:embed="rId2"/>
          <a:stretch>
            <a:fillRect/>
          </a:stretch>
        </p:blipFill>
        <p:spPr>
          <a:xfrm>
            <a:off x="2662559" y="2633472"/>
            <a:ext cx="6863833" cy="3586353"/>
          </a:xfrm>
          <a:prstGeom prst="rect">
            <a:avLst/>
          </a:prstGeom>
        </p:spPr>
      </p:pic>
    </p:spTree>
    <p:extLst>
      <p:ext uri="{BB962C8B-B14F-4D97-AF65-F5344CB8AC3E}">
        <p14:creationId xmlns:p14="http://schemas.microsoft.com/office/powerpoint/2010/main" val="2241132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Freeform: Shape 12">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1943919-7E77-9D7D-9304-3C7920AFBD52}"/>
              </a:ext>
            </a:extLst>
          </p:cNvPr>
          <p:cNvSpPr>
            <a:spLocks noGrp="1"/>
          </p:cNvSpPr>
          <p:nvPr>
            <p:ph type="title"/>
          </p:nvPr>
        </p:nvSpPr>
        <p:spPr>
          <a:xfrm>
            <a:off x="621792" y="1161288"/>
            <a:ext cx="3602736" cy="4526280"/>
          </a:xfrm>
        </p:spPr>
        <p:txBody>
          <a:bodyPr>
            <a:normAutofit/>
          </a:bodyPr>
          <a:lstStyle/>
          <a:p>
            <a:r>
              <a:rPr lang="en-GB" sz="4000"/>
              <a:t>The Literacy Early Learning Goal (ELG)</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8FD6C0DA-A884-4C39-8D65-D70CA51E6463}"/>
              </a:ext>
            </a:extLst>
          </p:cNvPr>
          <p:cNvGraphicFramePr>
            <a:graphicFrameLocks noGrp="1"/>
          </p:cNvGraphicFramePr>
          <p:nvPr>
            <p:ph idx="1"/>
            <p:extLst>
              <p:ext uri="{D42A27DB-BD31-4B8C-83A1-F6EECF244321}">
                <p14:modId xmlns:p14="http://schemas.microsoft.com/office/powerpoint/2010/main" val="647474102"/>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52719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lose-up of a blue and green wave&#10;&#10;Description automatically generated">
            <a:extLst>
              <a:ext uri="{FF2B5EF4-FFF2-40B4-BE49-F238E27FC236}">
                <a16:creationId xmlns:a16="http://schemas.microsoft.com/office/drawing/2014/main" id="{BB214C03-5917-70CB-4480-1587F942538B}"/>
              </a:ext>
            </a:extLst>
          </p:cNvPr>
          <p:cNvPicPr>
            <a:picLocks noChangeAspect="1"/>
          </p:cNvPicPr>
          <p:nvPr/>
        </p:nvPicPr>
        <p:blipFill>
          <a:blip r:embed="rId2">
            <a:duotone>
              <a:schemeClr val="bg2">
                <a:shade val="45000"/>
                <a:satMod val="135000"/>
              </a:schemeClr>
              <a:prstClr val="white"/>
            </a:duotone>
          </a:blip>
          <a:srcRect t="15413"/>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48BAFF-D924-3036-EA56-180B58597EFA}"/>
              </a:ext>
            </a:extLst>
          </p:cNvPr>
          <p:cNvSpPr>
            <a:spLocks noGrp="1"/>
          </p:cNvSpPr>
          <p:nvPr>
            <p:ph type="title"/>
          </p:nvPr>
        </p:nvSpPr>
        <p:spPr>
          <a:xfrm>
            <a:off x="838200" y="365125"/>
            <a:ext cx="10515600" cy="1325563"/>
          </a:xfrm>
        </p:spPr>
        <p:txBody>
          <a:bodyPr>
            <a:normAutofit/>
          </a:bodyPr>
          <a:lstStyle/>
          <a:p>
            <a:pPr algn="ctr"/>
            <a:r>
              <a:rPr lang="en-GB" dirty="0"/>
              <a:t>The Fundamentals of Reading</a:t>
            </a:r>
          </a:p>
        </p:txBody>
      </p:sp>
      <p:graphicFrame>
        <p:nvGraphicFramePr>
          <p:cNvPr id="5" name="Content Placeholder 2">
            <a:extLst>
              <a:ext uri="{FF2B5EF4-FFF2-40B4-BE49-F238E27FC236}">
                <a16:creationId xmlns:a16="http://schemas.microsoft.com/office/drawing/2014/main" id="{F6A3C768-0BBD-5310-AC6C-83CB19613E69}"/>
              </a:ext>
            </a:extLst>
          </p:cNvPr>
          <p:cNvGraphicFramePr>
            <a:graphicFrameLocks noGrp="1"/>
          </p:cNvGraphicFramePr>
          <p:nvPr>
            <p:ph idx="1"/>
            <p:extLst>
              <p:ext uri="{D42A27DB-BD31-4B8C-83A1-F6EECF244321}">
                <p14:modId xmlns:p14="http://schemas.microsoft.com/office/powerpoint/2010/main" val="312569432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59012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2" name="Rectangle 1041">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44" name="Arc 1043">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BC1A596-0FCF-12E5-9968-AF70C3BB19D9}"/>
              </a:ext>
            </a:extLst>
          </p:cNvPr>
          <p:cNvSpPr>
            <a:spLocks noGrp="1"/>
          </p:cNvSpPr>
          <p:nvPr>
            <p:ph type="title"/>
          </p:nvPr>
        </p:nvSpPr>
        <p:spPr>
          <a:xfrm>
            <a:off x="5894962" y="479493"/>
            <a:ext cx="5458838" cy="1325563"/>
          </a:xfrm>
        </p:spPr>
        <p:txBody>
          <a:bodyPr>
            <a:normAutofit/>
          </a:bodyPr>
          <a:lstStyle/>
          <a:p>
            <a:r>
              <a:rPr lang="en-GB"/>
              <a:t>Oral Language</a:t>
            </a:r>
          </a:p>
        </p:txBody>
      </p:sp>
      <p:sp>
        <p:nvSpPr>
          <p:cNvPr id="1046" name="Freeform: Shape 1045">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26" name="Picture 2" descr="How to Have Deeper Conversations with Kids - All Pro Dad">
            <a:extLst>
              <a:ext uri="{FF2B5EF4-FFF2-40B4-BE49-F238E27FC236}">
                <a16:creationId xmlns:a16="http://schemas.microsoft.com/office/drawing/2014/main" id="{BA3B7186-41D0-CF6C-44BB-165033D5C4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5625" r="7623" b="-2"/>
          <a:stretch/>
        </p:blipFill>
        <p:spPr bwMode="auto">
          <a:xfrm>
            <a:off x="703182" y="955462"/>
            <a:ext cx="4777381" cy="4777332"/>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35F77D6-2474-EDA1-6988-2B2AA59F0FF6}"/>
              </a:ext>
            </a:extLst>
          </p:cNvPr>
          <p:cNvSpPr>
            <a:spLocks noGrp="1"/>
          </p:cNvSpPr>
          <p:nvPr>
            <p:ph idx="1"/>
          </p:nvPr>
        </p:nvSpPr>
        <p:spPr>
          <a:xfrm>
            <a:off x="5894962" y="1984443"/>
            <a:ext cx="5458838" cy="4192520"/>
          </a:xfrm>
        </p:spPr>
        <p:txBody>
          <a:bodyPr>
            <a:normAutofit/>
          </a:bodyPr>
          <a:lstStyle/>
          <a:p>
            <a:pPr marL="0" indent="0">
              <a:buNone/>
            </a:pPr>
            <a:r>
              <a:rPr lang="en-GB" sz="1800"/>
              <a:t>It is impossible to understand the written form of a language without a wide vocabulary and familiarity with language structures. Oral language therefore provides the foundation for learning to read and is directly linked to overall reading achievement. Involving children in complex conversations:</a:t>
            </a:r>
          </a:p>
          <a:p>
            <a:pPr marL="0" indent="0">
              <a:buNone/>
            </a:pPr>
            <a:r>
              <a:rPr lang="en-GB" sz="1800"/>
              <a:t>• expands their vocabulary </a:t>
            </a:r>
          </a:p>
          <a:p>
            <a:pPr marL="0" indent="0">
              <a:buNone/>
            </a:pPr>
            <a:r>
              <a:rPr lang="en-GB" sz="1800"/>
              <a:t>• increases the complexity of the language structures they use </a:t>
            </a:r>
          </a:p>
          <a:p>
            <a:pPr marL="0" indent="0">
              <a:buNone/>
            </a:pPr>
            <a:r>
              <a:rPr lang="en-GB" sz="1800"/>
              <a:t>• creates language risk-takers </a:t>
            </a:r>
          </a:p>
          <a:p>
            <a:pPr marL="0" indent="0">
              <a:buNone/>
            </a:pPr>
            <a:r>
              <a:rPr lang="en-GB" sz="1800"/>
              <a:t>• develops confidence in the way they communicate </a:t>
            </a:r>
          </a:p>
          <a:p>
            <a:pPr marL="0" indent="0">
              <a:buNone/>
            </a:pPr>
            <a:r>
              <a:rPr lang="en-GB" sz="1800"/>
              <a:t>• clarifies their thinking and deepen their understanding of their world </a:t>
            </a:r>
          </a:p>
          <a:p>
            <a:pPr marL="0" indent="0">
              <a:buNone/>
            </a:pPr>
            <a:endParaRPr lang="en-GB" sz="1800"/>
          </a:p>
        </p:txBody>
      </p:sp>
    </p:spTree>
    <p:extLst>
      <p:ext uri="{BB962C8B-B14F-4D97-AF65-F5344CB8AC3E}">
        <p14:creationId xmlns:p14="http://schemas.microsoft.com/office/powerpoint/2010/main" val="34822196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FD477D-86CD-5400-4AD3-52C525899854}"/>
              </a:ext>
            </a:extLst>
          </p:cNvPr>
          <p:cNvSpPr>
            <a:spLocks noGrp="1"/>
          </p:cNvSpPr>
          <p:nvPr>
            <p:ph type="title"/>
          </p:nvPr>
        </p:nvSpPr>
        <p:spPr>
          <a:xfrm>
            <a:off x="630936" y="640080"/>
            <a:ext cx="4818888" cy="1481328"/>
          </a:xfrm>
        </p:spPr>
        <p:txBody>
          <a:bodyPr anchor="b">
            <a:normAutofit/>
          </a:bodyPr>
          <a:lstStyle/>
          <a:p>
            <a:r>
              <a:rPr lang="en-GB" sz="5400"/>
              <a:t>Vocabulary</a:t>
            </a:r>
          </a:p>
        </p:txBody>
      </p:sp>
      <p:sp>
        <p:nvSpPr>
          <p:cNvPr id="2057"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DECE103-0EF7-0D64-5E62-A29207134552}"/>
              </a:ext>
            </a:extLst>
          </p:cNvPr>
          <p:cNvSpPr>
            <a:spLocks noGrp="1"/>
          </p:cNvSpPr>
          <p:nvPr>
            <p:ph idx="1"/>
          </p:nvPr>
        </p:nvSpPr>
        <p:spPr>
          <a:xfrm>
            <a:off x="630936" y="2660904"/>
            <a:ext cx="4818888" cy="3547872"/>
          </a:xfrm>
        </p:spPr>
        <p:txBody>
          <a:bodyPr anchor="t">
            <a:normAutofit/>
          </a:bodyPr>
          <a:lstStyle/>
          <a:p>
            <a:pPr marL="0" indent="0">
              <a:buNone/>
            </a:pPr>
            <a:r>
              <a:rPr lang="en-GB" sz="2200"/>
              <a:t>The relationship between vocabulary and reading comprehension is two-way: they support each other. One reason for this strong relationship is that rich knowledge of word meanings enables readers and listeners to make inferences and thematic links within a text. Put simply, the greater a person’s knowledge of words and their meaning, the easier they will find it to understand even complex texts.</a:t>
            </a:r>
          </a:p>
        </p:txBody>
      </p:sp>
      <p:pic>
        <p:nvPicPr>
          <p:cNvPr id="2050" name="Picture 2" descr="The Importance of Vocabulary Instruction - Kids Discover">
            <a:extLst>
              <a:ext uri="{FF2B5EF4-FFF2-40B4-BE49-F238E27FC236}">
                <a16:creationId xmlns:a16="http://schemas.microsoft.com/office/drawing/2014/main" id="{E48DE3D0-F186-3B46-4FAA-724D40C661E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9048" y="1723074"/>
            <a:ext cx="5458968" cy="3411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1196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444DDD6-C42E-E8A8-EC49-29A1C76E8A1B}"/>
              </a:ext>
            </a:extLst>
          </p:cNvPr>
          <p:cNvSpPr>
            <a:spLocks noGrp="1"/>
          </p:cNvSpPr>
          <p:nvPr>
            <p:ph type="title"/>
          </p:nvPr>
        </p:nvSpPr>
        <p:spPr>
          <a:xfrm>
            <a:off x="630936" y="640080"/>
            <a:ext cx="4818888" cy="1481328"/>
          </a:xfrm>
        </p:spPr>
        <p:txBody>
          <a:bodyPr anchor="b">
            <a:normAutofit/>
          </a:bodyPr>
          <a:lstStyle/>
          <a:p>
            <a:r>
              <a:rPr lang="en-GB" sz="3800"/>
              <a:t>Phonological and Phonemic Awareness</a:t>
            </a:r>
          </a:p>
        </p:txBody>
      </p:sp>
      <p:sp>
        <p:nvSpPr>
          <p:cNvPr id="14"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FEFA63B-8A97-538C-D5D0-02B5EE234535}"/>
              </a:ext>
            </a:extLst>
          </p:cNvPr>
          <p:cNvSpPr>
            <a:spLocks noGrp="1"/>
          </p:cNvSpPr>
          <p:nvPr>
            <p:ph idx="1"/>
          </p:nvPr>
        </p:nvSpPr>
        <p:spPr>
          <a:xfrm>
            <a:off x="630936" y="2660904"/>
            <a:ext cx="4818888" cy="3547872"/>
          </a:xfrm>
        </p:spPr>
        <p:txBody>
          <a:bodyPr anchor="t">
            <a:normAutofit/>
          </a:bodyPr>
          <a:lstStyle/>
          <a:p>
            <a:pPr marL="0" indent="0">
              <a:buNone/>
            </a:pPr>
            <a:r>
              <a:rPr lang="en-GB" sz="2200" b="1" dirty="0"/>
              <a:t>Phonological awareness </a:t>
            </a:r>
            <a:r>
              <a:rPr lang="en-GB" sz="2200" dirty="0"/>
              <a:t>refers to the ability to focus on the sounds of speech. </a:t>
            </a:r>
          </a:p>
          <a:p>
            <a:pPr marL="0" indent="0">
              <a:buNone/>
            </a:pPr>
            <a:r>
              <a:rPr lang="en-GB" sz="2200" b="1" dirty="0"/>
              <a:t>Phonemic awareness </a:t>
            </a:r>
            <a:r>
              <a:rPr lang="en-GB" sz="2200" dirty="0"/>
              <a:t>enables children to identify and focus on the separate sounds in words: phonemes. </a:t>
            </a:r>
          </a:p>
        </p:txBody>
      </p:sp>
      <p:pic>
        <p:nvPicPr>
          <p:cNvPr id="4" name="Online Media 3" title="Why is Phonemic Awareness the Key to Learning to Read?">
            <a:hlinkClick r:id="" action="ppaction://media"/>
            <a:extLst>
              <a:ext uri="{FF2B5EF4-FFF2-40B4-BE49-F238E27FC236}">
                <a16:creationId xmlns:a16="http://schemas.microsoft.com/office/drawing/2014/main" id="{FA5B586D-50F5-1979-8528-A384D3403B55}"/>
              </a:ext>
            </a:extLst>
          </p:cNvPr>
          <p:cNvPicPr>
            <a:picLocks noRot="1" noChangeAspect="1"/>
          </p:cNvPicPr>
          <p:nvPr>
            <a:videoFile r:link="rId1"/>
          </p:nvPr>
        </p:nvPicPr>
        <p:blipFill>
          <a:blip r:embed="rId3"/>
          <a:stretch>
            <a:fillRect/>
          </a:stretch>
        </p:blipFill>
        <p:spPr>
          <a:xfrm>
            <a:off x="6099048" y="1886842"/>
            <a:ext cx="5458968" cy="3084316"/>
          </a:xfrm>
          <a:prstGeom prst="rect">
            <a:avLst/>
          </a:prstGeom>
        </p:spPr>
      </p:pic>
    </p:spTree>
    <p:extLst>
      <p:ext uri="{BB962C8B-B14F-4D97-AF65-F5344CB8AC3E}">
        <p14:creationId xmlns:p14="http://schemas.microsoft.com/office/powerpoint/2010/main" val="2259103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62B7DA-7C4B-24E7-DB66-7A624F6113C5}"/>
              </a:ext>
            </a:extLst>
          </p:cNvPr>
          <p:cNvSpPr>
            <a:spLocks noGrp="1"/>
          </p:cNvSpPr>
          <p:nvPr>
            <p:ph type="title"/>
          </p:nvPr>
        </p:nvSpPr>
        <p:spPr>
          <a:xfrm>
            <a:off x="838200" y="365125"/>
            <a:ext cx="10515600" cy="1325563"/>
          </a:xfrm>
        </p:spPr>
        <p:txBody>
          <a:bodyPr>
            <a:normAutofit/>
          </a:bodyPr>
          <a:lstStyle/>
          <a:p>
            <a:r>
              <a:rPr lang="en-GB" sz="4200"/>
              <a:t>How to support phonological and phonemic awareness at home</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2391BDC-ABB4-0313-DECB-4363908B5ADB}"/>
              </a:ext>
            </a:extLst>
          </p:cNvPr>
          <p:cNvSpPr>
            <a:spLocks noGrp="1"/>
          </p:cNvSpPr>
          <p:nvPr>
            <p:ph idx="1"/>
          </p:nvPr>
        </p:nvSpPr>
        <p:spPr>
          <a:xfrm>
            <a:off x="836676" y="1783469"/>
            <a:ext cx="10515600" cy="4251960"/>
          </a:xfrm>
        </p:spPr>
        <p:txBody>
          <a:bodyPr>
            <a:noAutofit/>
          </a:bodyPr>
          <a:lstStyle/>
          <a:p>
            <a:pPr marL="0" indent="0">
              <a:buNone/>
            </a:pPr>
            <a:r>
              <a:rPr lang="en-GB" sz="2000" b="1" dirty="0"/>
              <a:t>First sounds- </a:t>
            </a:r>
            <a:r>
              <a:rPr lang="en-GB" sz="2000" dirty="0"/>
              <a:t>When you’re reading together with your child, pick a word from the book and say it with emphasis on the first sound. Pick another word and compare them. “Zzz-zoo and </a:t>
            </a:r>
            <a:r>
              <a:rPr lang="en-GB" sz="2000" dirty="0" err="1"/>
              <a:t>rrr</a:t>
            </a:r>
            <a:r>
              <a:rPr lang="en-GB" sz="2000" dirty="0"/>
              <a:t>-rhino. Can you hear what sound zzz-zoo starts with? Is it the same as </a:t>
            </a:r>
            <a:r>
              <a:rPr lang="en-GB" sz="2000" dirty="0" err="1"/>
              <a:t>rrr</a:t>
            </a:r>
            <a:r>
              <a:rPr lang="en-GB" sz="2000" dirty="0"/>
              <a:t>-rhino? </a:t>
            </a:r>
          </a:p>
          <a:p>
            <a:pPr marL="0" indent="0">
              <a:buNone/>
            </a:pPr>
            <a:endParaRPr lang="en-GB" sz="700" dirty="0"/>
          </a:p>
          <a:p>
            <a:pPr marL="0" indent="0">
              <a:buNone/>
            </a:pPr>
            <a:r>
              <a:rPr lang="en-GB" sz="2000" b="1" dirty="0"/>
              <a:t>Jump, skip, hop!- </a:t>
            </a:r>
            <a:r>
              <a:rPr lang="en-GB" sz="2000" dirty="0"/>
              <a:t>Call out a simple word for the child to segment. For example dog is d-o-g, three sounds (phonemes). Three sounds? You and your child do three jumping jacks, skips, or hops (followed by a high-five). You can also do this game outdoors without the cards, just call out simple words for your child.</a:t>
            </a:r>
          </a:p>
          <a:p>
            <a:pPr marL="0" indent="0">
              <a:buNone/>
            </a:pPr>
            <a:endParaRPr lang="en-GB" sz="700" dirty="0"/>
          </a:p>
          <a:p>
            <a:pPr marL="0" indent="0">
              <a:buNone/>
            </a:pPr>
            <a:r>
              <a:rPr lang="en-GB" sz="2000" b="1" dirty="0"/>
              <a:t>Snail talk- </a:t>
            </a:r>
            <a:r>
              <a:rPr lang="en-GB" sz="2000" dirty="0"/>
              <a:t>Tell your child you’re going to communicate in “snail talk” and they need to figure out what you’re saying. Take a simple word and stretch it out very slowly (e.g., /</a:t>
            </a:r>
            <a:r>
              <a:rPr lang="en-GB" sz="2000" dirty="0" err="1"/>
              <a:t>fffffllllaaaag</a:t>
            </a:r>
            <a:r>
              <a:rPr lang="en-GB" sz="2000" dirty="0"/>
              <a:t>/), then ask your child to tell you the word. Switch roles and have your child stretch out a word for you.</a:t>
            </a:r>
          </a:p>
          <a:p>
            <a:pPr marL="0" indent="0">
              <a:buNone/>
            </a:pPr>
            <a:endParaRPr lang="en-GB" sz="700" dirty="0"/>
          </a:p>
          <a:p>
            <a:pPr marL="0" indent="0">
              <a:buNone/>
            </a:pPr>
            <a:r>
              <a:rPr lang="en-GB" sz="2000" b="1" dirty="0"/>
              <a:t>“I spy” blending- </a:t>
            </a:r>
            <a:r>
              <a:rPr lang="en-GB" sz="2000" dirty="0"/>
              <a:t>a blending game you can play while talking a walk. For blending, you can say, “I see a sign that says s-t-o-p” Then your child has to blend the sounds to guess your word — stop. </a:t>
            </a:r>
          </a:p>
        </p:txBody>
      </p:sp>
    </p:spTree>
    <p:extLst>
      <p:ext uri="{BB962C8B-B14F-4D97-AF65-F5344CB8AC3E}">
        <p14:creationId xmlns:p14="http://schemas.microsoft.com/office/powerpoint/2010/main" val="1996000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5" name="Rectangle 4104">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943919-7E77-9D7D-9304-3C7920AFBD52}"/>
              </a:ext>
            </a:extLst>
          </p:cNvPr>
          <p:cNvSpPr>
            <a:spLocks noGrp="1"/>
          </p:cNvSpPr>
          <p:nvPr>
            <p:ph type="title"/>
          </p:nvPr>
        </p:nvSpPr>
        <p:spPr>
          <a:xfrm>
            <a:off x="640080" y="325369"/>
            <a:ext cx="4368602" cy="1956841"/>
          </a:xfrm>
        </p:spPr>
        <p:txBody>
          <a:bodyPr anchor="b">
            <a:normAutofit/>
          </a:bodyPr>
          <a:lstStyle/>
          <a:p>
            <a:r>
              <a:rPr lang="en-GB" sz="5000" dirty="0"/>
              <a:t>Comprehension</a:t>
            </a:r>
          </a:p>
        </p:txBody>
      </p:sp>
      <p:sp>
        <p:nvSpPr>
          <p:cNvPr id="410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203B297-726B-912E-DA62-F3E7970471B3}"/>
              </a:ext>
            </a:extLst>
          </p:cNvPr>
          <p:cNvSpPr>
            <a:spLocks noGrp="1"/>
          </p:cNvSpPr>
          <p:nvPr>
            <p:ph idx="1"/>
          </p:nvPr>
        </p:nvSpPr>
        <p:spPr>
          <a:xfrm>
            <a:off x="640080" y="2872899"/>
            <a:ext cx="4243589" cy="3320668"/>
          </a:xfrm>
        </p:spPr>
        <p:txBody>
          <a:bodyPr>
            <a:normAutofit/>
          </a:bodyPr>
          <a:lstStyle/>
          <a:p>
            <a:pPr marL="0" indent="0">
              <a:buNone/>
            </a:pPr>
            <a:r>
              <a:rPr lang="en-GB" sz="1700"/>
              <a:t>Children at the expected level of development will:</a:t>
            </a:r>
          </a:p>
          <a:p>
            <a:pPr marL="0" indent="0">
              <a:buNone/>
            </a:pPr>
            <a:r>
              <a:rPr lang="en-GB" sz="1700"/>
              <a:t>• Demonstrate understanding of what has been read to them by retelling stories and narratives using their own words and recently introduced vocabulary;</a:t>
            </a:r>
          </a:p>
          <a:p>
            <a:pPr marL="0" indent="0">
              <a:buNone/>
            </a:pPr>
            <a:r>
              <a:rPr lang="en-GB" sz="1700"/>
              <a:t>• Anticipate – where appropriate – key events in stories;</a:t>
            </a:r>
          </a:p>
          <a:p>
            <a:pPr marL="0" indent="0">
              <a:buNone/>
            </a:pPr>
            <a:r>
              <a:rPr lang="en-GB" sz="1700"/>
              <a:t>• Use and understand recently introduced vocabulary during discussions about stories, non-fiction, rhymes and poems and during role-play. </a:t>
            </a:r>
          </a:p>
          <a:p>
            <a:pPr marL="0" indent="0">
              <a:buNone/>
            </a:pPr>
            <a:endParaRPr lang="en-GB" sz="1700"/>
          </a:p>
        </p:txBody>
      </p:sp>
      <p:pic>
        <p:nvPicPr>
          <p:cNvPr id="4100" name="Picture 4" descr="Is reading on a tablet better for young children, or should they stick to  paper books? | The Independent | The Independent">
            <a:extLst>
              <a:ext uri="{FF2B5EF4-FFF2-40B4-BE49-F238E27FC236}">
                <a16:creationId xmlns:a16="http://schemas.microsoft.com/office/drawing/2014/main" id="{8CD35094-B08E-9421-D38D-DD336F8568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3136" r="1637"/>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8903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3D604E85-5406-BC3B-7D1C-4B12F9CA33B5}"/>
              </a:ext>
            </a:extLst>
          </p:cNvPr>
          <p:cNvSpPr>
            <a:spLocks noGrp="1"/>
          </p:cNvSpPr>
          <p:nvPr>
            <p:ph type="title"/>
          </p:nvPr>
        </p:nvSpPr>
        <p:spPr>
          <a:xfrm>
            <a:off x="838200" y="365125"/>
            <a:ext cx="5393361" cy="1325563"/>
          </a:xfrm>
        </p:spPr>
        <p:txBody>
          <a:bodyPr>
            <a:normAutofit/>
          </a:bodyPr>
          <a:lstStyle/>
          <a:p>
            <a:r>
              <a:rPr lang="en-GB" sz="4100" dirty="0"/>
              <a:t>How to support children with comprehension:</a:t>
            </a:r>
          </a:p>
        </p:txBody>
      </p:sp>
      <p:sp>
        <p:nvSpPr>
          <p:cNvPr id="3" name="Content Placeholder 2">
            <a:extLst>
              <a:ext uri="{FF2B5EF4-FFF2-40B4-BE49-F238E27FC236}">
                <a16:creationId xmlns:a16="http://schemas.microsoft.com/office/drawing/2014/main" id="{65637FF8-447B-085E-9C32-1667CBF38129}"/>
              </a:ext>
            </a:extLst>
          </p:cNvPr>
          <p:cNvSpPr>
            <a:spLocks noGrp="1"/>
          </p:cNvSpPr>
          <p:nvPr>
            <p:ph idx="1"/>
          </p:nvPr>
        </p:nvSpPr>
        <p:spPr>
          <a:xfrm>
            <a:off x="838200" y="1825625"/>
            <a:ext cx="5393361" cy="4351338"/>
          </a:xfrm>
        </p:spPr>
        <p:txBody>
          <a:bodyPr>
            <a:normAutofit/>
          </a:bodyPr>
          <a:lstStyle/>
          <a:p>
            <a:r>
              <a:rPr lang="en-GB" sz="2000"/>
              <a:t>Provide children with a wide selection of reading material</a:t>
            </a:r>
          </a:p>
          <a:p>
            <a:r>
              <a:rPr lang="en-GB" sz="2000"/>
              <a:t>Regularly sharing of books. Take the time to talk about what is happening in the pictures, as well as what is happening in the text.</a:t>
            </a:r>
          </a:p>
          <a:p>
            <a:r>
              <a:rPr lang="en-GB" sz="2000"/>
              <a:t>Ask children to retell the story, or part of the story, in chronological order to they begin to understand the links between events.</a:t>
            </a:r>
          </a:p>
          <a:p>
            <a:r>
              <a:rPr lang="en-GB" sz="2000"/>
              <a:t>Ask children to make simple predictions (e.g. What might happen next?)</a:t>
            </a:r>
          </a:p>
          <a:p>
            <a:r>
              <a:rPr lang="en-GB" sz="2000"/>
              <a:t>Read expressively so that the children have more cues from which to develop meaning.</a:t>
            </a:r>
          </a:p>
        </p:txBody>
      </p:sp>
      <p:pic>
        <p:nvPicPr>
          <p:cNvPr id="4098" name="Picture 2" descr="How Books Can Help You Read between the Lines with Children's Emotions -  Washington Parent">
            <a:extLst>
              <a:ext uri="{FF2B5EF4-FFF2-40B4-BE49-F238E27FC236}">
                <a16:creationId xmlns:a16="http://schemas.microsoft.com/office/drawing/2014/main" id="{BCC66EA8-3115-6C7E-92A6-DBC0F4A366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37499" r="2502" b="2"/>
          <a:stretch/>
        </p:blipFill>
        <p:spPr bwMode="auto">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4105"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107"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054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60" name="Rectangle 615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943919-7E77-9D7D-9304-3C7920AFBD52}"/>
              </a:ext>
            </a:extLst>
          </p:cNvPr>
          <p:cNvSpPr>
            <a:spLocks noGrp="1"/>
          </p:cNvSpPr>
          <p:nvPr>
            <p:ph type="title"/>
          </p:nvPr>
        </p:nvSpPr>
        <p:spPr>
          <a:xfrm>
            <a:off x="640080" y="325369"/>
            <a:ext cx="4368602" cy="1956841"/>
          </a:xfrm>
        </p:spPr>
        <p:txBody>
          <a:bodyPr anchor="b">
            <a:normAutofit/>
          </a:bodyPr>
          <a:lstStyle/>
          <a:p>
            <a:r>
              <a:rPr lang="en-GB" sz="4000" dirty="0"/>
              <a:t>Word Reading-PHONICS</a:t>
            </a:r>
          </a:p>
        </p:txBody>
      </p:sp>
      <p:sp>
        <p:nvSpPr>
          <p:cNvPr id="616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203B297-726B-912E-DA62-F3E7970471B3}"/>
              </a:ext>
            </a:extLst>
          </p:cNvPr>
          <p:cNvSpPr>
            <a:spLocks noGrp="1"/>
          </p:cNvSpPr>
          <p:nvPr>
            <p:ph idx="1"/>
          </p:nvPr>
        </p:nvSpPr>
        <p:spPr>
          <a:xfrm>
            <a:off x="640080" y="2872899"/>
            <a:ext cx="4243589" cy="3320668"/>
          </a:xfrm>
        </p:spPr>
        <p:txBody>
          <a:bodyPr>
            <a:normAutofit/>
          </a:bodyPr>
          <a:lstStyle/>
          <a:p>
            <a:pPr marL="0" indent="0">
              <a:buNone/>
            </a:pPr>
            <a:r>
              <a:rPr lang="en-GB" sz="1900"/>
              <a:t>Children at the expected level of development will:</a:t>
            </a:r>
          </a:p>
          <a:p>
            <a:pPr marL="0" indent="0">
              <a:buNone/>
            </a:pPr>
            <a:r>
              <a:rPr lang="en-GB" sz="1900"/>
              <a:t>• Say a sound for each letter in the alphabet and at least 10 digraphs;</a:t>
            </a:r>
          </a:p>
          <a:p>
            <a:pPr marL="0" indent="0">
              <a:buNone/>
            </a:pPr>
            <a:r>
              <a:rPr lang="en-GB" sz="1900"/>
              <a:t>• Read words consistent with their phonic knowledge by sound-blending;</a:t>
            </a:r>
          </a:p>
          <a:p>
            <a:pPr marL="0" indent="0">
              <a:buNone/>
            </a:pPr>
            <a:r>
              <a:rPr lang="en-GB" sz="1900"/>
              <a:t>• Read aloud simple sentences and books that are consistent with their phonic knowledge, including some common exception words. </a:t>
            </a:r>
          </a:p>
        </p:txBody>
      </p:sp>
      <p:pic>
        <p:nvPicPr>
          <p:cNvPr id="6146" name="Picture 2" descr="How phonics help kids learn to read">
            <a:extLst>
              <a:ext uri="{FF2B5EF4-FFF2-40B4-BE49-F238E27FC236}">
                <a16:creationId xmlns:a16="http://schemas.microsoft.com/office/drawing/2014/main" id="{003CD0D7-3CE3-A5D8-9276-7B3D5A02FF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9653" r="9382"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69444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1022CA72-2A63-428F-B586-37BA5AB6D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11BC1C-F8C0-36CF-2C67-CF96C594A26D}"/>
              </a:ext>
            </a:extLst>
          </p:cNvPr>
          <p:cNvSpPr>
            <a:spLocks noGrp="1"/>
          </p:cNvSpPr>
          <p:nvPr>
            <p:ph type="title"/>
          </p:nvPr>
        </p:nvSpPr>
        <p:spPr>
          <a:xfrm>
            <a:off x="532015" y="4495568"/>
            <a:ext cx="3861960" cy="1905232"/>
          </a:xfrm>
        </p:spPr>
        <p:txBody>
          <a:bodyPr anchor="ctr">
            <a:normAutofit/>
          </a:bodyPr>
          <a:lstStyle/>
          <a:p>
            <a:r>
              <a:rPr lang="en-GB" sz="2700"/>
              <a:t>Say a sound for each letter in the alphabet and at least 10 digraphs;</a:t>
            </a:r>
            <a:br>
              <a:rPr lang="en-GB" sz="2700"/>
            </a:br>
            <a:endParaRPr lang="en-GB" sz="2700"/>
          </a:p>
        </p:txBody>
      </p:sp>
      <p:sp>
        <p:nvSpPr>
          <p:cNvPr id="2057" name="Rectangle 2056">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1"/>
            <a:ext cx="11231745" cy="413142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Sounds-Write">
            <a:extLst>
              <a:ext uri="{FF2B5EF4-FFF2-40B4-BE49-F238E27FC236}">
                <a16:creationId xmlns:a16="http://schemas.microsoft.com/office/drawing/2014/main" id="{3EEA2299-0146-8DC9-C6F3-DD75F91169C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693366" y="364143"/>
            <a:ext cx="3426462" cy="3426462"/>
          </a:xfrm>
          <a:prstGeom prst="rect">
            <a:avLst/>
          </a:prstGeom>
          <a:noFill/>
          <a:extLst>
            <a:ext uri="{909E8E84-426E-40DD-AFC4-6F175D3DCCD1}">
              <a14:hiddenFill xmlns:a14="http://schemas.microsoft.com/office/drawing/2010/main">
                <a:solidFill>
                  <a:srgbClr val="FFFFFF"/>
                </a:solidFill>
              </a14:hiddenFill>
            </a:ext>
          </a:extLst>
        </p:spPr>
      </p:pic>
      <p:pic>
        <p:nvPicPr>
          <p:cNvPr id="4" name="Online Media 3" title="Alex saying the sounds Sounds-Write Initial Code">
            <a:hlinkClick r:id="" action="ppaction://media"/>
            <a:extLst>
              <a:ext uri="{FF2B5EF4-FFF2-40B4-BE49-F238E27FC236}">
                <a16:creationId xmlns:a16="http://schemas.microsoft.com/office/drawing/2014/main" id="{35172C66-93CB-DB32-D414-9738A2219C2F}"/>
              </a:ext>
            </a:extLst>
          </p:cNvPr>
          <p:cNvPicPr>
            <a:picLocks noRot="1" noChangeAspect="1"/>
          </p:cNvPicPr>
          <p:nvPr>
            <a:videoFile r:link="rId1"/>
          </p:nvPr>
        </p:nvPicPr>
        <p:blipFill>
          <a:blip r:embed="rId4"/>
          <a:stretch>
            <a:fillRect/>
          </a:stretch>
        </p:blipFill>
        <p:spPr>
          <a:xfrm>
            <a:off x="6297264" y="626228"/>
            <a:ext cx="5136795" cy="2902289"/>
          </a:xfrm>
          <a:prstGeom prst="rect">
            <a:avLst/>
          </a:prstGeom>
        </p:spPr>
      </p:pic>
      <p:sp>
        <p:nvSpPr>
          <p:cNvPr id="2061" name="Rectangle 2060">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837444" y="5460209"/>
            <a:ext cx="1790365"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AC41C1A-81D8-3A0D-E812-4486EA07139B}"/>
              </a:ext>
            </a:extLst>
          </p:cNvPr>
          <p:cNvSpPr>
            <a:spLocks noGrp="1"/>
          </p:cNvSpPr>
          <p:nvPr>
            <p:ph idx="1"/>
          </p:nvPr>
        </p:nvSpPr>
        <p:spPr>
          <a:xfrm>
            <a:off x="5162719" y="4495568"/>
            <a:ext cx="6586915" cy="1905232"/>
          </a:xfrm>
        </p:spPr>
        <p:txBody>
          <a:bodyPr anchor="ctr">
            <a:normAutofit/>
          </a:bodyPr>
          <a:lstStyle/>
          <a:p>
            <a:pPr marL="0" indent="0">
              <a:buNone/>
            </a:pPr>
            <a:r>
              <a:rPr lang="en-GB" sz="1800" b="0" i="0">
                <a:effectLst/>
                <a:latin typeface="Google Sans"/>
              </a:rPr>
              <a:t>A digraph is two letters that combine together to correspond to one sound (phoneme). Examples of consonant digraphs are 'ch, sh, th, ng'. </a:t>
            </a:r>
            <a:endParaRPr lang="en-GB" sz="1800"/>
          </a:p>
        </p:txBody>
      </p:sp>
    </p:spTree>
    <p:extLst>
      <p:ext uri="{BB962C8B-B14F-4D97-AF65-F5344CB8AC3E}">
        <p14:creationId xmlns:p14="http://schemas.microsoft.com/office/powerpoint/2010/main" val="3361977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8F5A10C-C831-FAC5-F215-F8FBB7CE7F7D}"/>
              </a:ext>
            </a:extLst>
          </p:cNvPr>
          <p:cNvSpPr>
            <a:spLocks noGrp="1"/>
          </p:cNvSpPr>
          <p:nvPr>
            <p:ph type="title"/>
          </p:nvPr>
        </p:nvSpPr>
        <p:spPr>
          <a:xfrm>
            <a:off x="630936" y="639520"/>
            <a:ext cx="3429000" cy="1719072"/>
          </a:xfrm>
        </p:spPr>
        <p:txBody>
          <a:bodyPr vert="horz" lIns="91440" tIns="45720" rIns="91440" bIns="45720" rtlCol="0" anchor="b">
            <a:normAutofit/>
          </a:bodyPr>
          <a:lstStyle/>
          <a:p>
            <a:pPr marL="0" indent="0"/>
            <a:r>
              <a:rPr lang="en-US" sz="2600" kern="1200" dirty="0">
                <a:solidFill>
                  <a:schemeClr val="tx1"/>
                </a:solidFill>
                <a:latin typeface="+mj-lt"/>
                <a:ea typeface="+mj-ea"/>
                <a:cs typeface="+mj-cs"/>
              </a:rPr>
              <a:t>Read words consistent with their phonic knowledge by sound-blending; </a:t>
            </a:r>
            <a:r>
              <a:rPr lang="en-US" sz="2600" b="1" kern="1200" dirty="0">
                <a:solidFill>
                  <a:schemeClr val="tx1"/>
                </a:solidFill>
                <a:latin typeface="+mj-lt"/>
                <a:ea typeface="+mj-ea"/>
                <a:cs typeface="+mj-cs"/>
              </a:rPr>
              <a:t>FLUENCY</a:t>
            </a:r>
          </a:p>
        </p:txBody>
      </p:sp>
      <p:sp>
        <p:nvSpPr>
          <p:cNvPr id="15"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AF90AF-3C46-6F5F-6452-392DF9BB8856}"/>
              </a:ext>
            </a:extLst>
          </p:cNvPr>
          <p:cNvSpPr txBox="1"/>
          <p:nvPr/>
        </p:nvSpPr>
        <p:spPr>
          <a:xfrm>
            <a:off x="630936" y="2807208"/>
            <a:ext cx="3429000" cy="341071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700" dirty="0"/>
              <a:t>Blending involves taking the individual sounds and joining them together to form the word.</a:t>
            </a:r>
          </a:p>
          <a:p>
            <a:pPr indent="-228600">
              <a:lnSpc>
                <a:spcPct val="90000"/>
              </a:lnSpc>
              <a:spcAft>
                <a:spcPts val="600"/>
              </a:spcAft>
              <a:buFont typeface="Arial" panose="020B0604020202020204" pitchFamily="34" charset="0"/>
              <a:buChar char="•"/>
            </a:pPr>
            <a:r>
              <a:rPr lang="en-US" sz="1700" dirty="0"/>
              <a:t>To accurately blend children need to already:</a:t>
            </a:r>
          </a:p>
          <a:p>
            <a:pPr>
              <a:lnSpc>
                <a:spcPct val="90000"/>
              </a:lnSpc>
              <a:spcAft>
                <a:spcPts val="600"/>
              </a:spcAft>
            </a:pPr>
            <a:r>
              <a:rPr lang="en-US" sz="1700" dirty="0"/>
              <a:t>-listen with focus and attention</a:t>
            </a:r>
          </a:p>
          <a:p>
            <a:pPr>
              <a:lnSpc>
                <a:spcPct val="90000"/>
              </a:lnSpc>
              <a:spcAft>
                <a:spcPts val="600"/>
              </a:spcAft>
            </a:pPr>
            <a:r>
              <a:rPr lang="en-US" sz="1700" dirty="0"/>
              <a:t>-hear individual sounds</a:t>
            </a:r>
          </a:p>
          <a:p>
            <a:pPr>
              <a:lnSpc>
                <a:spcPct val="90000"/>
              </a:lnSpc>
              <a:spcAft>
                <a:spcPts val="600"/>
              </a:spcAft>
            </a:pPr>
            <a:r>
              <a:rPr lang="en-US" sz="1700" dirty="0"/>
              <a:t>-understand that sounds need to be put together to make a word</a:t>
            </a:r>
          </a:p>
          <a:p>
            <a:pPr>
              <a:lnSpc>
                <a:spcPct val="90000"/>
              </a:lnSpc>
              <a:spcAft>
                <a:spcPts val="600"/>
              </a:spcAft>
            </a:pPr>
            <a:r>
              <a:rPr lang="en-US" sz="1700" dirty="0"/>
              <a:t>-hold a series/pattern of sounds in their heads</a:t>
            </a:r>
          </a:p>
        </p:txBody>
      </p:sp>
      <p:pic>
        <p:nvPicPr>
          <p:cNvPr id="4" name="Online Media 3" title="Oral Blending in Action">
            <a:hlinkClick r:id="" action="ppaction://media"/>
            <a:extLst>
              <a:ext uri="{FF2B5EF4-FFF2-40B4-BE49-F238E27FC236}">
                <a16:creationId xmlns:a16="http://schemas.microsoft.com/office/drawing/2014/main" id="{590AC713-76CA-A308-0250-5BB38CEBA5EC}"/>
              </a:ext>
            </a:extLst>
          </p:cNvPr>
          <p:cNvPicPr>
            <a:picLocks noGrp="1" noRot="1" noChangeAspect="1"/>
          </p:cNvPicPr>
          <p:nvPr>
            <p:ph idx="1"/>
            <a:videoFile r:link="rId1"/>
          </p:nvPr>
        </p:nvPicPr>
        <p:blipFill>
          <a:blip r:embed="rId3"/>
          <a:stretch>
            <a:fillRect/>
          </a:stretch>
        </p:blipFill>
        <p:spPr>
          <a:xfrm>
            <a:off x="4654296" y="1478699"/>
            <a:ext cx="6903720" cy="3900601"/>
          </a:xfrm>
          <a:prstGeom prst="rect">
            <a:avLst/>
          </a:prstGeom>
        </p:spPr>
      </p:pic>
    </p:spTree>
    <p:extLst>
      <p:ext uri="{BB962C8B-B14F-4D97-AF65-F5344CB8AC3E}">
        <p14:creationId xmlns:p14="http://schemas.microsoft.com/office/powerpoint/2010/main" val="2766402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CEAD7F-4BAF-783D-0224-D0145AA42BAB}"/>
              </a:ext>
            </a:extLst>
          </p:cNvPr>
          <p:cNvSpPr>
            <a:spLocks noGrp="1"/>
          </p:cNvSpPr>
          <p:nvPr>
            <p:ph type="title"/>
          </p:nvPr>
        </p:nvSpPr>
        <p:spPr>
          <a:xfrm>
            <a:off x="630936" y="639520"/>
            <a:ext cx="3429000" cy="1719072"/>
          </a:xfrm>
        </p:spPr>
        <p:txBody>
          <a:bodyPr anchor="b">
            <a:normAutofit/>
          </a:bodyPr>
          <a:lstStyle/>
          <a:p>
            <a:r>
              <a:rPr lang="en-GB" sz="1800"/>
              <a:t>Read aloud simple sentences and books that are consistent with their phonic knowledge, including some common exception words.</a:t>
            </a:r>
          </a:p>
        </p:txBody>
      </p:sp>
      <p:sp>
        <p:nvSpPr>
          <p:cNvPr id="11" name="sketch line">
            <a:extLst>
              <a:ext uri="{FF2B5EF4-FFF2-40B4-BE49-F238E27FC236}">
                <a16:creationId xmlns:a16="http://schemas.microsoft.com/office/drawing/2014/main" id="{6357EC4F-235E-4222-A36F-C7878ACE37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1C01385-9E66-14FA-0167-01E3FA2B817A}"/>
              </a:ext>
            </a:extLst>
          </p:cNvPr>
          <p:cNvSpPr>
            <a:spLocks noGrp="1"/>
          </p:cNvSpPr>
          <p:nvPr>
            <p:ph idx="1"/>
          </p:nvPr>
        </p:nvSpPr>
        <p:spPr>
          <a:xfrm>
            <a:off x="630936" y="2807208"/>
            <a:ext cx="3429000" cy="3410712"/>
          </a:xfrm>
        </p:spPr>
        <p:txBody>
          <a:bodyPr anchor="t">
            <a:normAutofit/>
          </a:bodyPr>
          <a:lstStyle/>
          <a:p>
            <a:r>
              <a:rPr lang="en-GB" sz="1700"/>
              <a:t>Reading sentences takes stamina! Your child may need to reread the sentence several times.</a:t>
            </a:r>
          </a:p>
          <a:p>
            <a:r>
              <a:rPr lang="en-GB" sz="1700"/>
              <a:t>Common exception words don’t follow the pattern of the expected sounds in words e.g. ‘is’ is pronounced ‘iz’, ‘a’ is pronounced ‘ay’. These just need to be learned.</a:t>
            </a:r>
          </a:p>
          <a:p>
            <a:r>
              <a:rPr lang="en-GB" sz="1700"/>
              <a:t>Rereading books to build fluency is key!</a:t>
            </a:r>
          </a:p>
          <a:p>
            <a:endParaRPr lang="en-GB" sz="1700"/>
          </a:p>
        </p:txBody>
      </p:sp>
      <p:pic>
        <p:nvPicPr>
          <p:cNvPr id="4" name="Online Media 3" title="Re reading in Reception">
            <a:hlinkClick r:id="" action="ppaction://media"/>
            <a:extLst>
              <a:ext uri="{FF2B5EF4-FFF2-40B4-BE49-F238E27FC236}">
                <a16:creationId xmlns:a16="http://schemas.microsoft.com/office/drawing/2014/main" id="{E009F393-6341-8B30-83D8-739AE1A774C3}"/>
              </a:ext>
            </a:extLst>
          </p:cNvPr>
          <p:cNvPicPr>
            <a:picLocks noRot="1" noChangeAspect="1"/>
          </p:cNvPicPr>
          <p:nvPr>
            <a:videoFile r:link="rId1"/>
          </p:nvPr>
        </p:nvPicPr>
        <p:blipFill>
          <a:blip r:embed="rId3"/>
          <a:stretch>
            <a:fillRect/>
          </a:stretch>
        </p:blipFill>
        <p:spPr>
          <a:xfrm>
            <a:off x="4654296" y="1478699"/>
            <a:ext cx="6903720" cy="3900601"/>
          </a:xfrm>
          <a:prstGeom prst="rect">
            <a:avLst/>
          </a:prstGeom>
        </p:spPr>
      </p:pic>
    </p:spTree>
    <p:extLst>
      <p:ext uri="{BB962C8B-B14F-4D97-AF65-F5344CB8AC3E}">
        <p14:creationId xmlns:p14="http://schemas.microsoft.com/office/powerpoint/2010/main" val="317467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A 'million word gap' for children who aren't read to at home – EquityEdHub">
            <a:extLst>
              <a:ext uri="{FF2B5EF4-FFF2-40B4-BE49-F238E27FC236}">
                <a16:creationId xmlns:a16="http://schemas.microsoft.com/office/drawing/2014/main" id="{6396BC9D-EBD8-AB91-525A-1EC60DF8EA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6237"/>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7177" name="Rectangle 717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76CF2DC-2691-8CF2-AB6E-708F99236752}"/>
              </a:ext>
            </a:extLst>
          </p:cNvPr>
          <p:cNvSpPr>
            <a:spLocks noGrp="1"/>
          </p:cNvSpPr>
          <p:nvPr>
            <p:ph type="title"/>
          </p:nvPr>
        </p:nvSpPr>
        <p:spPr>
          <a:xfrm>
            <a:off x="838200" y="365125"/>
            <a:ext cx="3822189" cy="1899912"/>
          </a:xfrm>
        </p:spPr>
        <p:txBody>
          <a:bodyPr>
            <a:normAutofit/>
          </a:bodyPr>
          <a:lstStyle/>
          <a:p>
            <a:r>
              <a:rPr lang="en-GB" sz="3700"/>
              <a:t>Supporting children with their word reading:</a:t>
            </a:r>
          </a:p>
        </p:txBody>
      </p:sp>
      <p:sp>
        <p:nvSpPr>
          <p:cNvPr id="3" name="Content Placeholder 2">
            <a:extLst>
              <a:ext uri="{FF2B5EF4-FFF2-40B4-BE49-F238E27FC236}">
                <a16:creationId xmlns:a16="http://schemas.microsoft.com/office/drawing/2014/main" id="{A6CB96B4-21C5-1CCB-0843-C5B8D0E3EA30}"/>
              </a:ext>
            </a:extLst>
          </p:cNvPr>
          <p:cNvSpPr>
            <a:spLocks noGrp="1"/>
          </p:cNvSpPr>
          <p:nvPr>
            <p:ph idx="1"/>
          </p:nvPr>
        </p:nvSpPr>
        <p:spPr>
          <a:xfrm>
            <a:off x="838200" y="2434201"/>
            <a:ext cx="3822189" cy="3742762"/>
          </a:xfrm>
        </p:spPr>
        <p:txBody>
          <a:bodyPr>
            <a:normAutofit/>
          </a:bodyPr>
          <a:lstStyle/>
          <a:p>
            <a:r>
              <a:rPr lang="en-GB" sz="1600"/>
              <a:t>Use the pure sounds for the letters, don’t add the ‘schwa’</a:t>
            </a:r>
          </a:p>
          <a:p>
            <a:r>
              <a:rPr lang="en-GB" sz="1600"/>
              <a:t>Read with your child every day. 10 minutes makes a huge difference!</a:t>
            </a:r>
          </a:p>
          <a:p>
            <a:r>
              <a:rPr lang="en-GB" sz="1600"/>
              <a:t>Model blending- they will listen to you blend and understand how to put the sounds together.</a:t>
            </a:r>
          </a:p>
          <a:p>
            <a:r>
              <a:rPr lang="en-GB" sz="1600"/>
              <a:t>Use pictures- allow the children to talk about what they are reading and link the words they have decoded to their meaning.</a:t>
            </a:r>
          </a:p>
          <a:p>
            <a:r>
              <a:rPr lang="en-GB" sz="1600"/>
              <a:t>Encourage children to reread words and phrases with expression to improve pace and fluency.</a:t>
            </a:r>
          </a:p>
          <a:p>
            <a:pPr marL="0" indent="0">
              <a:buNone/>
            </a:pPr>
            <a:endParaRPr lang="en-GB" sz="1600"/>
          </a:p>
        </p:txBody>
      </p:sp>
    </p:spTree>
    <p:extLst>
      <p:ext uri="{BB962C8B-B14F-4D97-AF65-F5344CB8AC3E}">
        <p14:creationId xmlns:p14="http://schemas.microsoft.com/office/powerpoint/2010/main" val="572826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3" name="Rectangle 10252">
            <a:extLst>
              <a:ext uri="{FF2B5EF4-FFF2-40B4-BE49-F238E27FC236}">
                <a16:creationId xmlns:a16="http://schemas.microsoft.com/office/drawing/2014/main" id="{B43B9CA2-4B31-4ACD-9A9F-B8E6C64203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Tips for talking to your baby and young child | National Literacy Trust">
            <a:extLst>
              <a:ext uri="{FF2B5EF4-FFF2-40B4-BE49-F238E27FC236}">
                <a16:creationId xmlns:a16="http://schemas.microsoft.com/office/drawing/2014/main" id="{3DCFCE3D-AEF8-1535-04AB-80FF7F50729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1997" r="3126" b="-2"/>
          <a:stretch/>
        </p:blipFill>
        <p:spPr bwMode="auto">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a:noFill/>
          <a:extLst>
            <a:ext uri="{909E8E84-426E-40DD-AFC4-6F175D3DCCD1}">
              <a14:hiddenFill xmlns:a14="http://schemas.microsoft.com/office/drawing/2010/main">
                <a:solidFill>
                  <a:srgbClr val="FFFFFF"/>
                </a:solidFill>
              </a14:hiddenFill>
            </a:ext>
          </a:extLst>
        </p:spPr>
      </p:pic>
      <p:pic>
        <p:nvPicPr>
          <p:cNvPr id="10248" name="Picture 8" descr="Found this very explicit warning in the fridge this morning whose  penmanship looked rather like it belonged to my 4 year old. I had to wait  ALL DAY to find out what">
            <a:extLst>
              <a:ext uri="{FF2B5EF4-FFF2-40B4-BE49-F238E27FC236}">
                <a16:creationId xmlns:a16="http://schemas.microsoft.com/office/drawing/2014/main" id="{F67846B2-6B45-636A-B5C6-7FF04B5F02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25660" r="-2" b="12469"/>
          <a:stretch/>
        </p:blipFill>
        <p:spPr bwMode="auto">
          <a:xfrm>
            <a:off x="5115314" y="10"/>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a:noFill/>
          <a:extLst>
            <a:ext uri="{909E8E84-426E-40DD-AFC4-6F175D3DCCD1}">
              <a14:hiddenFill xmlns:a14="http://schemas.microsoft.com/office/drawing/2010/main">
                <a:solidFill>
                  <a:srgbClr val="FFFFFF"/>
                </a:solidFill>
              </a14:hiddenFill>
            </a:ext>
          </a:extLst>
        </p:spPr>
      </p:pic>
      <p:pic>
        <p:nvPicPr>
          <p:cNvPr id="10244" name="Picture 4" descr="How to plan an educational vacation">
            <a:extLst>
              <a:ext uri="{FF2B5EF4-FFF2-40B4-BE49-F238E27FC236}">
                <a16:creationId xmlns:a16="http://schemas.microsoft.com/office/drawing/2014/main" id="{34310581-7F4B-F2DD-57F2-F52F5F7BF3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1519" r="-1" b="15653"/>
          <a:stretch/>
        </p:blipFill>
        <p:spPr bwMode="auto">
          <a:xfrm>
            <a:off x="5168353" y="3456432"/>
            <a:ext cx="7023646" cy="3401568"/>
          </a:xfrm>
          <a:custGeom>
            <a:avLst/>
            <a:gdLst/>
            <a:ahLst/>
            <a:cxnLst/>
            <a:rect l="l" t="t" r="r" b="b"/>
            <a:pathLst>
              <a:path w="7023646" h="3401568">
                <a:moveTo>
                  <a:pt x="749132" y="0"/>
                </a:moveTo>
                <a:lnTo>
                  <a:pt x="7023646" y="0"/>
                </a:lnTo>
                <a:lnTo>
                  <a:pt x="7023646" y="3401568"/>
                </a:lnTo>
                <a:lnTo>
                  <a:pt x="0" y="3401568"/>
                </a:lnTo>
                <a:lnTo>
                  <a:pt x="79008" y="3238906"/>
                </a:lnTo>
                <a:cubicBezTo>
                  <a:pt x="502362" y="2321466"/>
                  <a:pt x="749563" y="1215476"/>
                  <a:pt x="749563" y="24956"/>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0255" name="Freeform: Shape 10254">
            <a:extLst>
              <a:ext uri="{FF2B5EF4-FFF2-40B4-BE49-F238E27FC236}">
                <a16:creationId xmlns:a16="http://schemas.microsoft.com/office/drawing/2014/main" id="{33F94DB1-BC5D-454D-845C-7BA3A1F46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32965" cy="6858000"/>
          </a:xfrm>
          <a:custGeom>
            <a:avLst/>
            <a:gdLst>
              <a:gd name="connsiteX0" fmla="*/ 0 w 5932965"/>
              <a:gd name="connsiteY0" fmla="*/ 0 h 6858000"/>
              <a:gd name="connsiteX1" fmla="*/ 5140363 w 5932965"/>
              <a:gd name="connsiteY1" fmla="*/ 0 h 6858000"/>
              <a:gd name="connsiteX2" fmla="*/ 5152943 w 5932965"/>
              <a:gd name="connsiteY2" fmla="*/ 23550 h 6858000"/>
              <a:gd name="connsiteX3" fmla="*/ 5932965 w 5932965"/>
              <a:gd name="connsiteY3" fmla="*/ 3479505 h 6858000"/>
              <a:gd name="connsiteX4" fmla="*/ 5262410 w 5932965"/>
              <a:gd name="connsiteY4" fmla="*/ 6708999 h 6858000"/>
              <a:gd name="connsiteX5" fmla="*/ 5190385 w 5932965"/>
              <a:gd name="connsiteY5" fmla="*/ 6858000 h 6858000"/>
              <a:gd name="connsiteX6" fmla="*/ 0 w 593296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2965" h="6858000">
                <a:moveTo>
                  <a:pt x="0" y="0"/>
                </a:moveTo>
                <a:lnTo>
                  <a:pt x="5140363" y="0"/>
                </a:lnTo>
                <a:lnTo>
                  <a:pt x="5152943" y="23550"/>
                </a:lnTo>
                <a:cubicBezTo>
                  <a:pt x="5642847" y="987256"/>
                  <a:pt x="5932965" y="2183538"/>
                  <a:pt x="5932965" y="3479505"/>
                </a:cubicBezTo>
                <a:cubicBezTo>
                  <a:pt x="5932965" y="4675783"/>
                  <a:pt x="5685764" y="5787121"/>
                  <a:pt x="5262410" y="6708999"/>
                </a:cubicBezTo>
                <a:lnTo>
                  <a:pt x="5190385"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257" name="Freeform: Shape 10256">
            <a:extLst>
              <a:ext uri="{FF2B5EF4-FFF2-40B4-BE49-F238E27FC236}">
                <a16:creationId xmlns:a16="http://schemas.microsoft.com/office/drawing/2014/main" id="{5676B86F-860B-4586-BCAA-C0650C09B7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2333" cy="6858000"/>
          </a:xfrm>
          <a:custGeom>
            <a:avLst/>
            <a:gdLst>
              <a:gd name="connsiteX0" fmla="*/ 0 w 5922333"/>
              <a:gd name="connsiteY0" fmla="*/ 0 h 6858000"/>
              <a:gd name="connsiteX1" fmla="*/ 5129731 w 5922333"/>
              <a:gd name="connsiteY1" fmla="*/ 0 h 6858000"/>
              <a:gd name="connsiteX2" fmla="*/ 5142311 w 5922333"/>
              <a:gd name="connsiteY2" fmla="*/ 23550 h 6858000"/>
              <a:gd name="connsiteX3" fmla="*/ 5922333 w 5922333"/>
              <a:gd name="connsiteY3" fmla="*/ 3479505 h 6858000"/>
              <a:gd name="connsiteX4" fmla="*/ 5251778 w 5922333"/>
              <a:gd name="connsiteY4" fmla="*/ 6708999 h 6858000"/>
              <a:gd name="connsiteX5" fmla="*/ 5179753 w 5922333"/>
              <a:gd name="connsiteY5" fmla="*/ 6858000 h 6858000"/>
              <a:gd name="connsiteX6" fmla="*/ 0 w 592233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2333" h="6858000">
                <a:moveTo>
                  <a:pt x="0" y="0"/>
                </a:moveTo>
                <a:lnTo>
                  <a:pt x="5129731" y="0"/>
                </a:lnTo>
                <a:lnTo>
                  <a:pt x="5142311" y="23550"/>
                </a:lnTo>
                <a:cubicBezTo>
                  <a:pt x="5632215" y="987256"/>
                  <a:pt x="5922333" y="2183538"/>
                  <a:pt x="5922333" y="3479505"/>
                </a:cubicBezTo>
                <a:cubicBezTo>
                  <a:pt x="5922333" y="4675783"/>
                  <a:pt x="5675132" y="5787121"/>
                  <a:pt x="5251778" y="6708999"/>
                </a:cubicBezTo>
                <a:lnTo>
                  <a:pt x="5179753"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FD0D648-7E34-CD9B-B922-4B78908A129D}"/>
              </a:ext>
            </a:extLst>
          </p:cNvPr>
          <p:cNvSpPr>
            <a:spLocks noGrp="1"/>
          </p:cNvSpPr>
          <p:nvPr>
            <p:ph type="title"/>
          </p:nvPr>
        </p:nvSpPr>
        <p:spPr>
          <a:xfrm>
            <a:off x="448056" y="685800"/>
            <a:ext cx="4922338" cy="1325563"/>
          </a:xfrm>
        </p:spPr>
        <p:txBody>
          <a:bodyPr>
            <a:normAutofit/>
          </a:bodyPr>
          <a:lstStyle/>
          <a:p>
            <a:r>
              <a:rPr lang="en-GB" sz="3400"/>
              <a:t>Final message- create a language-rich home!</a:t>
            </a:r>
          </a:p>
        </p:txBody>
      </p:sp>
      <p:sp>
        <p:nvSpPr>
          <p:cNvPr id="10259" name="Rectangle 10258">
            <a:extLst>
              <a:ext uri="{FF2B5EF4-FFF2-40B4-BE49-F238E27FC236}">
                <a16:creationId xmlns:a16="http://schemas.microsoft.com/office/drawing/2014/main" id="{8C818ED5-2F56-4171-9445-3AA4F4462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16867"/>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261" name="Rectangle 10260">
            <a:extLst>
              <a:ext uri="{FF2B5EF4-FFF2-40B4-BE49-F238E27FC236}">
                <a16:creationId xmlns:a16="http://schemas.microsoft.com/office/drawing/2014/main" id="{DE74FCE8-866C-4AFA-B45C-FACE2A609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1" y="2089941"/>
            <a:ext cx="4970439"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A1CC2A4-9176-3C37-1EF7-9D1BD7C1F79B}"/>
              </a:ext>
            </a:extLst>
          </p:cNvPr>
          <p:cNvSpPr>
            <a:spLocks noGrp="1"/>
          </p:cNvSpPr>
          <p:nvPr>
            <p:ph idx="1"/>
          </p:nvPr>
        </p:nvSpPr>
        <p:spPr>
          <a:xfrm>
            <a:off x="448056" y="2514600"/>
            <a:ext cx="4922338" cy="3666744"/>
          </a:xfrm>
        </p:spPr>
        <p:txBody>
          <a:bodyPr>
            <a:normAutofit/>
          </a:bodyPr>
          <a:lstStyle/>
          <a:p>
            <a:r>
              <a:rPr lang="en-GB" sz="1900"/>
              <a:t>Talk, talk, talk- improvement in communication and language is the foundation for improvement in literacy.</a:t>
            </a:r>
          </a:p>
          <a:p>
            <a:r>
              <a:rPr lang="en-GB" sz="1900"/>
              <a:t>Make reading routine- bedtime stories, accessible bookcases/boxes, library visits.</a:t>
            </a:r>
          </a:p>
          <a:p>
            <a:r>
              <a:rPr lang="en-GB" sz="1900"/>
              <a:t>Speak and read in your home language.</a:t>
            </a:r>
          </a:p>
          <a:p>
            <a:r>
              <a:rPr lang="en-GB" sz="1900"/>
              <a:t>Point out words in the local environment</a:t>
            </a:r>
          </a:p>
          <a:p>
            <a:r>
              <a:rPr lang="en-GB" sz="1900"/>
              <a:t>Let your children see you reading and writing</a:t>
            </a:r>
          </a:p>
          <a:p>
            <a:r>
              <a:rPr lang="en-GB" sz="1900"/>
              <a:t>Don’t forget to praise and encourage!</a:t>
            </a:r>
          </a:p>
        </p:txBody>
      </p:sp>
    </p:spTree>
    <p:extLst>
      <p:ext uri="{BB962C8B-B14F-4D97-AF65-F5344CB8AC3E}">
        <p14:creationId xmlns:p14="http://schemas.microsoft.com/office/powerpoint/2010/main" val="37647942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3A8B28F14C9BE4898EB8A97B2116287" ma:contentTypeVersion="15" ma:contentTypeDescription="Create a new document." ma:contentTypeScope="" ma:versionID="d40df0565b864d2ddb1f23d699fe457f">
  <xsd:schema xmlns:xsd="http://www.w3.org/2001/XMLSchema" xmlns:xs="http://www.w3.org/2001/XMLSchema" xmlns:p="http://schemas.microsoft.com/office/2006/metadata/properties" xmlns:ns2="9aff471c-cf67-427b-8e88-723968f49624" xmlns:ns3="3996bf7e-9371-474d-a4ac-aca9ef432e79" targetNamespace="http://schemas.microsoft.com/office/2006/metadata/properties" ma:root="true" ma:fieldsID="b08e5c3fc0136e15e57ae360b2f4460b" ns2:_="" ns3:_="">
    <xsd:import namespace="9aff471c-cf67-427b-8e88-723968f49624"/>
    <xsd:import namespace="3996bf7e-9371-474d-a4ac-aca9ef432e79"/>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LengthInSeconds"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ff471c-cf67-427b-8e88-723968f496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7c901af6-4544-4e62-a120-4d5ae32e11e3"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996bf7e-9371-474d-a4ac-aca9ef432e7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9ec1e879-eb6a-4e12-98d3-341df42faeef}" ma:internalName="TaxCatchAll" ma:showField="CatchAllData" ma:web="3996bf7e-9371-474d-a4ac-aca9ef432e79">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996bf7e-9371-474d-a4ac-aca9ef432e79" xsi:nil="true"/>
    <lcf76f155ced4ddcb4097134ff3c332f xmlns="9aff471c-cf67-427b-8e88-723968f49624">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DAB7483-3459-4E9F-9606-E9992D532DE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ff471c-cf67-427b-8e88-723968f49624"/>
    <ds:schemaRef ds:uri="3996bf7e-9371-474d-a4ac-aca9ef432e7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D024B5D-9C4E-4F59-8D64-48CD3615A934}">
  <ds:schemaRefs>
    <ds:schemaRef ds:uri="http://schemas.microsoft.com/sharepoint/v3/contenttype/forms"/>
  </ds:schemaRefs>
</ds:datastoreItem>
</file>

<file path=customXml/itemProps3.xml><?xml version="1.0" encoding="utf-8"?>
<ds:datastoreItem xmlns:ds="http://schemas.openxmlformats.org/officeDocument/2006/customXml" ds:itemID="{E977754B-3699-455F-93F2-E6B15A5757A1}">
  <ds:schemaRefs>
    <ds:schemaRef ds:uri="http://purl.org/dc/terms/"/>
    <ds:schemaRef ds:uri="http://schemas.microsoft.com/office/infopath/2007/PartnerControls"/>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ca302c7a-39c7-4325-8d12-be68d134f27d"/>
    <ds:schemaRef ds:uri="http://www.w3.org/XML/1998/namespace"/>
    <ds:schemaRef ds:uri="http://purl.org/dc/dcmitype/"/>
    <ds:schemaRef ds:uri="3996bf7e-9371-474d-a4ac-aca9ef432e79"/>
    <ds:schemaRef ds:uri="9aff471c-cf67-427b-8e88-723968f49624"/>
  </ds:schemaRefs>
</ds:datastoreItem>
</file>

<file path=docProps/app.xml><?xml version="1.0" encoding="utf-8"?>
<Properties xmlns="http://schemas.openxmlformats.org/officeDocument/2006/extended-properties" xmlns:vt="http://schemas.openxmlformats.org/officeDocument/2006/docPropsVTypes">
  <TotalTime>286</TotalTime>
  <Words>1206</Words>
  <Application>Microsoft Office PowerPoint</Application>
  <PresentationFormat>Widescreen</PresentationFormat>
  <Paragraphs>82</Paragraphs>
  <Slides>17</Slides>
  <Notes>0</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Aptos</vt:lpstr>
      <vt:lpstr>Aptos Display</vt:lpstr>
      <vt:lpstr>Arial</vt:lpstr>
      <vt:lpstr>Calibri</vt:lpstr>
      <vt:lpstr>Google Sans</vt:lpstr>
      <vt:lpstr>Office Theme</vt:lpstr>
      <vt:lpstr> Early Years Foundation Stage    Phonics and Reading Workshop </vt:lpstr>
      <vt:lpstr>What is Literacy in EYFS?</vt:lpstr>
      <vt:lpstr>Reading</vt:lpstr>
      <vt:lpstr>The Literacy Early Learning Goal (ELG)</vt:lpstr>
      <vt:lpstr>The Fundamentals of Reading</vt:lpstr>
      <vt:lpstr>Oral Language</vt:lpstr>
      <vt:lpstr>Vocabulary</vt:lpstr>
      <vt:lpstr>Phonological and Phonemic Awareness</vt:lpstr>
      <vt:lpstr>How to support phonological and phonemic awareness at home</vt:lpstr>
      <vt:lpstr>Comprehension</vt:lpstr>
      <vt:lpstr>How to support children with comprehension:</vt:lpstr>
      <vt:lpstr>Word Reading-PHONICS</vt:lpstr>
      <vt:lpstr>Say a sound for each letter in the alphabet and at least 10 digraphs; </vt:lpstr>
      <vt:lpstr>Read words consistent with their phonic knowledge by sound-blending; FLUENCY</vt:lpstr>
      <vt:lpstr>Read aloud simple sentences and books that are consistent with their phonic knowledge, including some common exception words.</vt:lpstr>
      <vt:lpstr>Supporting children with their word reading:</vt:lpstr>
      <vt:lpstr>Final message- create a language-rich home!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Sian Santos-Lewis</dc:creator>
  <cp:lastModifiedBy>Sian Santos-Lewis</cp:lastModifiedBy>
  <cp:revision>11</cp:revision>
  <dcterms:created xsi:type="dcterms:W3CDTF">2024-09-18T17:36:15Z</dcterms:created>
  <dcterms:modified xsi:type="dcterms:W3CDTF">2024-10-07T17:40:19Z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0x01010063A8B28F14C9BE4898EB8A97B2116287</vt:lpwstr>
  </property>
</Properties>
</file>