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6" r:id="rId5"/>
    <p:sldId id="257" r:id="rId6"/>
    <p:sldId id="259" r:id="rId7"/>
    <p:sldId id="260" r:id="rId8"/>
    <p:sldId id="262" r:id="rId9"/>
    <p:sldId id="264" r:id="rId10"/>
    <p:sldId id="265" r:id="rId11"/>
    <p:sldId id="261" r:id="rId12"/>
    <p:sldId id="263" r:id="rId13"/>
    <p:sldId id="266" r:id="rId14"/>
    <p:sldId id="267" r:id="rId15"/>
    <p:sldId id="268"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882AD3-744A-A707-DDFE-356D049092BB}" v="1" dt="2024-10-25T10:44:00.2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7" d="100"/>
          <a:sy n="77" d="100"/>
        </p:scale>
        <p:origin x="4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antos-Lewis" userId="S::sian.santos-lewis@southcamberley.surrey.sch.uk::5ab66ac4-9285-4512-9c84-8443ceeac197" providerId="AD" clId="Web-{53882AD3-744A-A707-DDFE-356D049092BB}"/>
    <pc:docChg chg="delSld">
      <pc:chgData name="Sian Santos-Lewis" userId="S::sian.santos-lewis@southcamberley.surrey.sch.uk::5ab66ac4-9285-4512-9c84-8443ceeac197" providerId="AD" clId="Web-{53882AD3-744A-A707-DDFE-356D049092BB}" dt="2024-10-25T10:44:00.294" v="0"/>
      <pc:docMkLst>
        <pc:docMk/>
      </pc:docMkLst>
      <pc:sldChg chg="del">
        <pc:chgData name="Sian Santos-Lewis" userId="S::sian.santos-lewis@southcamberley.surrey.sch.uk::5ab66ac4-9285-4512-9c84-8443ceeac197" providerId="AD" clId="Web-{53882AD3-744A-A707-DDFE-356D049092BB}" dt="2024-10-25T10:44:00.294" v="0"/>
        <pc:sldMkLst>
          <pc:docMk/>
          <pc:sldMk cId="3706123745" sldId="27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B9CFA4-BA50-488E-8371-66FDB94C545D}" type="datetimeFigureOut">
              <a:rPr lang="en-GB" smtClean="0"/>
              <a:t>25/10/2024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5A1098-EE0E-4FD3-A16D-BAC19304EA0D}" type="slidenum">
              <a:rPr lang="en-GB" smtClean="0"/>
              <a:t>‹#›</a:t>
            </a:fld>
            <a:endParaRPr lang="en-GB"/>
          </a:p>
        </p:txBody>
      </p:sp>
    </p:spTree>
    <p:extLst>
      <p:ext uri="{BB962C8B-B14F-4D97-AF65-F5344CB8AC3E}">
        <p14:creationId xmlns:p14="http://schemas.microsoft.com/office/powerpoint/2010/main" val="2526952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B5A1098-EE0E-4FD3-A16D-BAC19304EA0D}" type="slidenum">
              <a:rPr lang="en-GB" smtClean="0"/>
              <a:t>12</a:t>
            </a:fld>
            <a:endParaRPr lang="en-GB"/>
          </a:p>
        </p:txBody>
      </p:sp>
    </p:spTree>
    <p:extLst>
      <p:ext uri="{BB962C8B-B14F-4D97-AF65-F5344CB8AC3E}">
        <p14:creationId xmlns:p14="http://schemas.microsoft.com/office/powerpoint/2010/main" val="2095801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64E01-934C-A45A-CF2E-B4D37721DC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92D3CD-F126-53A2-4D26-BFE432C1DE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50964EF-2036-2D68-ADA5-77C71CD5A8D1}"/>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5" name="Footer Placeholder 4">
            <a:extLst>
              <a:ext uri="{FF2B5EF4-FFF2-40B4-BE49-F238E27FC236}">
                <a16:creationId xmlns:a16="http://schemas.microsoft.com/office/drawing/2014/main" id="{1EDC70FE-5923-46F1-C8BF-9B56E66459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36818D-5CAC-ABF8-9A20-6EDC84F07E8F}"/>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512760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D4E81-0524-7E6A-DE34-B176E9DF7F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7D11B4-DCB3-6425-F73D-8154014612C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74D081-7775-77BA-C52B-251D555CD5EF}"/>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5" name="Footer Placeholder 4">
            <a:extLst>
              <a:ext uri="{FF2B5EF4-FFF2-40B4-BE49-F238E27FC236}">
                <a16:creationId xmlns:a16="http://schemas.microsoft.com/office/drawing/2014/main" id="{1EE3EF55-0925-4DF3-B2F5-63A9C59ED2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C3D535-3C47-83EE-FF21-83C7DEAD43C5}"/>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802451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F1B5C-926B-54C0-7961-F46094A54C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9A9E68-1F62-2BFF-38B3-9FD2B2D1C6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F3AA21-69B1-00E0-7844-6D8842EC564D}"/>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5" name="Footer Placeholder 4">
            <a:extLst>
              <a:ext uri="{FF2B5EF4-FFF2-40B4-BE49-F238E27FC236}">
                <a16:creationId xmlns:a16="http://schemas.microsoft.com/office/drawing/2014/main" id="{E8D71470-D439-4DAA-655E-DD774CB189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1C618-253E-2D80-227F-D1A744CC45B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083597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E9223-0385-71B7-BD75-C551E530D9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4766BE-F13F-C389-BE30-C0F894A901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A479CFB-CDFE-A05A-53DE-BF5BDA8EBD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C1D6CC-6B5F-AE5B-121B-2728761C2589}"/>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6" name="Footer Placeholder 5">
            <a:extLst>
              <a:ext uri="{FF2B5EF4-FFF2-40B4-BE49-F238E27FC236}">
                <a16:creationId xmlns:a16="http://schemas.microsoft.com/office/drawing/2014/main" id="{11CF645F-7569-3042-1436-89D48B9EF7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616546-4E75-390D-765E-56CA4110DC3A}"/>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4209737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B536-4521-CC25-E015-175AD093CF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76CCBA-639B-30BE-EFCF-E6A04C8329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9BB231-A17A-3FCB-751E-76E90E4C6B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FD599A6-1EB9-3CED-9088-839D1438B1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1ADF6-C7C5-F460-0928-504089A30E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935EEC-BE80-5ABE-5A99-CAF445F0B5F5}"/>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8" name="Footer Placeholder 7">
            <a:extLst>
              <a:ext uri="{FF2B5EF4-FFF2-40B4-BE49-F238E27FC236}">
                <a16:creationId xmlns:a16="http://schemas.microsoft.com/office/drawing/2014/main" id="{79E224D9-2272-CB15-29F0-9AE18CA42E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FD48E3-F283-04D2-E4BB-101C4D3FACF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819160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1D27E-BDAD-2640-93B1-E901CAB29B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09FA000-8417-B304-5301-EF7A3C86EDAE}"/>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4" name="Footer Placeholder 3">
            <a:extLst>
              <a:ext uri="{FF2B5EF4-FFF2-40B4-BE49-F238E27FC236}">
                <a16:creationId xmlns:a16="http://schemas.microsoft.com/office/drawing/2014/main" id="{472104F0-3649-76EF-6B25-4344A15B0E2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9604232-D6DD-6E69-A256-D09A012F1AC7}"/>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926838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114066-A989-1932-4603-45E2A22056BA}"/>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3" name="Footer Placeholder 2">
            <a:extLst>
              <a:ext uri="{FF2B5EF4-FFF2-40B4-BE49-F238E27FC236}">
                <a16:creationId xmlns:a16="http://schemas.microsoft.com/office/drawing/2014/main" id="{C452BA86-5D30-DBF9-35E0-937CB1AF3AB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1307412-0126-2531-BA2E-1E37E712C183}"/>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720889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8C562-2F89-06FF-DADB-5C23E99BB3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2BE5A9-F633-E49C-E8A1-D561BDE238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752304-BF7E-2DE1-D173-6A802672A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B06EE-01CE-2CBF-DFF8-CD090442A3E2}"/>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6" name="Footer Placeholder 5">
            <a:extLst>
              <a:ext uri="{FF2B5EF4-FFF2-40B4-BE49-F238E27FC236}">
                <a16:creationId xmlns:a16="http://schemas.microsoft.com/office/drawing/2014/main" id="{C4D73298-3D1A-0F6F-4DD0-6E5D22E0DD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42F9D7-D951-596B-7076-71DE9250A83E}"/>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3606590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E7969-AD7C-9E87-C6A8-76D6DAD6C6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62EE3B-F315-0D34-0D50-657CCC63A0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4CB3E0C-DD8C-8E25-EFDC-E2337159D9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A6EBA7-CC20-1FD6-45D0-697652992C45}"/>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6" name="Footer Placeholder 5">
            <a:extLst>
              <a:ext uri="{FF2B5EF4-FFF2-40B4-BE49-F238E27FC236}">
                <a16:creationId xmlns:a16="http://schemas.microsoft.com/office/drawing/2014/main" id="{584E77B3-3CC5-C096-E044-0814D0D3AB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78AABA-8A9E-34AF-7399-B5AF2BBB418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825444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DF4F-2131-5BDA-6FEA-20B2EA14549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5DCF90-4D08-51F6-9A92-FEAFECBB32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79BEDA-04F1-2476-B316-2F0E3041CC5C}"/>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5" name="Footer Placeholder 4">
            <a:extLst>
              <a:ext uri="{FF2B5EF4-FFF2-40B4-BE49-F238E27FC236}">
                <a16:creationId xmlns:a16="http://schemas.microsoft.com/office/drawing/2014/main" id="{EACD68DE-A49A-83EA-91C6-5792E9FFE0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B77D29-7558-AE87-CA0A-3794F92F52D0}"/>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291946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479859-6CBB-CFDD-2A7E-81E966A247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50C144-6630-BF6A-A85C-32C5D22DBD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EBC81C-B63D-0696-5D10-9D3EA84DC4FB}"/>
              </a:ext>
            </a:extLst>
          </p:cNvPr>
          <p:cNvSpPr>
            <a:spLocks noGrp="1"/>
          </p:cNvSpPr>
          <p:nvPr>
            <p:ph type="dt" sz="half" idx="10"/>
          </p:nvPr>
        </p:nvSpPr>
        <p:spPr/>
        <p:txBody>
          <a:bodyPr/>
          <a:lstStyle/>
          <a:p>
            <a:fld id="{1E7B3009-34DA-4E9F-811B-216368D67A35}" type="datetimeFigureOut">
              <a:rPr lang="en-GB" smtClean="0"/>
              <a:t>25/10/2024</a:t>
            </a:fld>
            <a:endParaRPr lang="en-GB"/>
          </a:p>
        </p:txBody>
      </p:sp>
      <p:sp>
        <p:nvSpPr>
          <p:cNvPr id="5" name="Footer Placeholder 4">
            <a:extLst>
              <a:ext uri="{FF2B5EF4-FFF2-40B4-BE49-F238E27FC236}">
                <a16:creationId xmlns:a16="http://schemas.microsoft.com/office/drawing/2014/main" id="{9A1AF931-DBBF-F11C-095D-9664588CBE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13D41C-A3B0-7086-D22B-3C4A8502F646}"/>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06834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481CF4-3CC1-2463-580C-9CC1F441CE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DE9394-1724-17FC-12BA-244FB7D04C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4AF7BC-0697-698E-D5E1-607B8CD49B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E7B3009-34DA-4E9F-811B-216368D67A35}" type="datetimeFigureOut">
              <a:rPr lang="en-GB" smtClean="0"/>
              <a:t>25/10/2024</a:t>
            </a:fld>
            <a:endParaRPr lang="en-GB"/>
          </a:p>
        </p:txBody>
      </p:sp>
      <p:sp>
        <p:nvSpPr>
          <p:cNvPr id="5" name="Footer Placeholder 4">
            <a:extLst>
              <a:ext uri="{FF2B5EF4-FFF2-40B4-BE49-F238E27FC236}">
                <a16:creationId xmlns:a16="http://schemas.microsoft.com/office/drawing/2014/main" id="{1CB0667B-BBB9-208F-B21A-11C18C7CED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2B01E05-8199-5FE3-02F9-6622B17CA5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F0E4781-C029-47ED-A4D5-0F30BE6C1746}" type="slidenum">
              <a:rPr lang="en-GB" smtClean="0"/>
              <a:t>‹#›</a:t>
            </a:fld>
            <a:endParaRPr lang="en-GB"/>
          </a:p>
        </p:txBody>
      </p:sp>
    </p:spTree>
    <p:extLst>
      <p:ext uri="{BB962C8B-B14F-4D97-AF65-F5344CB8AC3E}">
        <p14:creationId xmlns:p14="http://schemas.microsoft.com/office/powerpoint/2010/main" val="3438666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xfyX4pm-QeA?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fsWEHuDpE8g?feature=oembed"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8A6B9F-C8ED-B6AA-6AD6-F75C175E4E41}"/>
              </a:ext>
            </a:extLst>
          </p:cNvPr>
          <p:cNvSpPr>
            <a:spLocks noGrp="1"/>
          </p:cNvSpPr>
          <p:nvPr>
            <p:ph type="ctrTitle"/>
          </p:nvPr>
        </p:nvSpPr>
        <p:spPr>
          <a:xfrm>
            <a:off x="6225230" y="959536"/>
            <a:ext cx="5334930" cy="4496655"/>
          </a:xfrm>
        </p:spPr>
        <p:txBody>
          <a:bodyPr>
            <a:normAutofit fontScale="90000"/>
          </a:bodyPr>
          <a:lstStyle/>
          <a:p>
            <a:br>
              <a:rPr lang="en-GB" sz="3600" b="1" dirty="0"/>
            </a:br>
            <a:r>
              <a:rPr lang="en-GB" sz="4800" b="1" dirty="0"/>
              <a:t>Early Years Foundation Stage </a:t>
            </a:r>
            <a:br>
              <a:rPr lang="en-GB" sz="4800" b="1" dirty="0"/>
            </a:br>
            <a:br>
              <a:rPr lang="en-GB" sz="4800" b="1" dirty="0"/>
            </a:br>
            <a:br>
              <a:rPr lang="en-GB" sz="4800" b="1" dirty="0"/>
            </a:br>
            <a:r>
              <a:rPr lang="en-GB" sz="4800" b="1" dirty="0"/>
              <a:t>Maths</a:t>
            </a:r>
            <a:br>
              <a:rPr lang="en-GB" sz="4800" b="1" dirty="0"/>
            </a:br>
            <a:r>
              <a:rPr lang="en-GB" sz="4800" b="1" dirty="0"/>
              <a:t>Workshop</a:t>
            </a:r>
            <a:br>
              <a:rPr lang="en-GB" sz="2400" dirty="0"/>
            </a:br>
            <a:endParaRPr lang="en-GB" sz="2400" dirty="0"/>
          </a:p>
        </p:txBody>
      </p:sp>
      <p:sp>
        <p:nvSpPr>
          <p:cNvPr id="1033" name="Freeform: Shape 1032">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037" name="Freeform: Shape 1036">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9" name="Freeform: Shape 1038">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041" name="Freeform: Shape 1040">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1026" name="Picture 2" descr="South Camberley Primary and Nursery">
            <a:extLst>
              <a:ext uri="{FF2B5EF4-FFF2-40B4-BE49-F238E27FC236}">
                <a16:creationId xmlns:a16="http://schemas.microsoft.com/office/drawing/2014/main" id="{F81157DD-FACA-597A-87D5-8BD05A6712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 b="-2"/>
          <a:stretch/>
        </p:blipFill>
        <p:spPr bwMode="auto">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noFill/>
          <a:extLst>
            <a:ext uri="{909E8E84-426E-40DD-AFC4-6F175D3DCCD1}">
              <a14:hiddenFill xmlns:a14="http://schemas.microsoft.com/office/drawing/2010/main">
                <a:solidFill>
                  <a:srgbClr val="FFFFFF"/>
                </a:solidFill>
              </a14:hiddenFill>
            </a:ext>
          </a:extLst>
        </p:spPr>
      </p:pic>
      <p:sp>
        <p:nvSpPr>
          <p:cNvPr id="1043" name="Freeform: Shape 1042">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06356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57" name="Freeform: Shape 2056">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F10BEA0-57B1-092B-3B52-60A66AD6CB3D}"/>
              </a:ext>
            </a:extLst>
          </p:cNvPr>
          <p:cNvSpPr>
            <a:spLocks noGrp="1"/>
          </p:cNvSpPr>
          <p:nvPr>
            <p:ph idx="1"/>
          </p:nvPr>
        </p:nvSpPr>
        <p:spPr>
          <a:xfrm>
            <a:off x="554478" y="904672"/>
            <a:ext cx="5677084" cy="5272291"/>
          </a:xfrm>
        </p:spPr>
        <p:txBody>
          <a:bodyPr>
            <a:normAutofit fontScale="92500" lnSpcReduction="10000"/>
          </a:bodyPr>
          <a:lstStyle/>
          <a:p>
            <a:pPr marL="0" indent="0">
              <a:buNone/>
            </a:pPr>
            <a:r>
              <a:rPr lang="en-GB" sz="3200" dirty="0"/>
              <a:t>‘Developing a strong grounding in number is essential so that all children develop the necessary building blocks to excel mathematically. </a:t>
            </a:r>
          </a:p>
          <a:p>
            <a:pPr marL="0" indent="0">
              <a:buNone/>
            </a:pPr>
            <a:endParaRPr lang="en-GB" sz="3200" dirty="0"/>
          </a:p>
          <a:p>
            <a:pPr marL="0" indent="0">
              <a:buNone/>
            </a:pPr>
            <a:r>
              <a:rPr lang="en-GB" sz="3200" dirty="0"/>
              <a:t>Children should be able to count confidently, develop a deep understanding of the numbers to 10, the relationships between them and the patterns within those numbers.’</a:t>
            </a:r>
          </a:p>
          <a:p>
            <a:pPr marL="0" indent="0">
              <a:buNone/>
            </a:pPr>
            <a:endParaRPr lang="en-GB" sz="2000" dirty="0"/>
          </a:p>
        </p:txBody>
      </p:sp>
      <p:sp>
        <p:nvSpPr>
          <p:cNvPr id="2059" name="Oval 2058">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Freeform: Shape 2060">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2050" name="Picture 2" descr="Does Anyone Do Math for Fun?">
            <a:extLst>
              <a:ext uri="{FF2B5EF4-FFF2-40B4-BE49-F238E27FC236}">
                <a16:creationId xmlns:a16="http://schemas.microsoft.com/office/drawing/2014/main" id="{9C2A5B9A-4486-5987-B2FB-BF3D8DDE56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3875" r="23376" b="1"/>
          <a:stretch/>
        </p:blipFill>
        <p:spPr bwMode="auto">
          <a:xfrm>
            <a:off x="7751975" y="1075239"/>
            <a:ext cx="4128603"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2063" name="Freeform: Shape 2062">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065" name="Straight Connector 2064">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67" name="Freeform: Shape 2066">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69" name="Freeform: Shape 2068">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4001371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Mastery Overview &gt; BBO Maths Hub">
            <a:extLst>
              <a:ext uri="{FF2B5EF4-FFF2-40B4-BE49-F238E27FC236}">
                <a16:creationId xmlns:a16="http://schemas.microsoft.com/office/drawing/2014/main" id="{EC586B42-A304-F87C-911E-CC613B5038C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42893" y="643467"/>
            <a:ext cx="8106214"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6587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14CDBE3-4681-5339-E189-006AADCA772F}"/>
              </a:ext>
            </a:extLst>
          </p:cNvPr>
          <p:cNvSpPr>
            <a:spLocks noGrp="1"/>
          </p:cNvSpPr>
          <p:nvPr>
            <p:ph type="title"/>
          </p:nvPr>
        </p:nvSpPr>
        <p:spPr>
          <a:xfrm>
            <a:off x="838201" y="365125"/>
            <a:ext cx="5393360" cy="1325563"/>
          </a:xfrm>
        </p:spPr>
        <p:txBody>
          <a:bodyPr>
            <a:normAutofit/>
          </a:bodyPr>
          <a:lstStyle/>
          <a:p>
            <a:r>
              <a:rPr lang="en-GB"/>
              <a:t>The Importance of a Solid Foundation</a:t>
            </a:r>
          </a:p>
        </p:txBody>
      </p:sp>
      <p:sp>
        <p:nvSpPr>
          <p:cNvPr id="3081" name="Freeform: Shape 3080">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82EA8665-9CE9-30DA-9F0F-4B46F47814C7}"/>
              </a:ext>
            </a:extLst>
          </p:cNvPr>
          <p:cNvSpPr>
            <a:spLocks noGrp="1"/>
          </p:cNvSpPr>
          <p:nvPr>
            <p:ph idx="1"/>
          </p:nvPr>
        </p:nvSpPr>
        <p:spPr>
          <a:xfrm>
            <a:off x="838200" y="1825624"/>
            <a:ext cx="6074922" cy="4867005"/>
          </a:xfrm>
        </p:spPr>
        <p:txBody>
          <a:bodyPr>
            <a:normAutofit lnSpcReduction="10000"/>
          </a:bodyPr>
          <a:lstStyle/>
          <a:p>
            <a:pPr marL="0" indent="0">
              <a:buNone/>
            </a:pPr>
            <a:r>
              <a:rPr lang="en-GB" sz="2000" dirty="0"/>
              <a:t>1. </a:t>
            </a:r>
            <a:r>
              <a:rPr lang="en-GB" sz="2000" b="1" dirty="0"/>
              <a:t>Confidence</a:t>
            </a:r>
            <a:r>
              <a:rPr lang="en-GB" sz="2000" dirty="0"/>
              <a:t> — As your child progresses through the year, he or she will learn new topics. A solid foundation allows your child to approach new challenges more comfortably and tackle new concepts with ease.</a:t>
            </a:r>
          </a:p>
          <a:p>
            <a:pPr marL="0" indent="0">
              <a:buNone/>
            </a:pPr>
            <a:r>
              <a:rPr lang="en-GB" sz="2000" dirty="0"/>
              <a:t>2. </a:t>
            </a:r>
            <a:r>
              <a:rPr lang="en-GB" sz="2000" b="1" dirty="0"/>
              <a:t>Problem-solving</a:t>
            </a:r>
            <a:r>
              <a:rPr lang="en-GB" sz="2000" dirty="0"/>
              <a:t> — With a strong foundation, your child will be able to tap on past knowledge and logical thinking skills to find solutions and answers. It is important for your child to be able to think through a problem and recognise there is more than one path to the answer.</a:t>
            </a:r>
          </a:p>
          <a:p>
            <a:pPr marL="0" indent="0">
              <a:buNone/>
            </a:pPr>
            <a:r>
              <a:rPr lang="en-GB" sz="2000" dirty="0"/>
              <a:t>3. </a:t>
            </a:r>
            <a:r>
              <a:rPr lang="en-GB" sz="2000" b="1" dirty="0"/>
              <a:t>Critical Thinking Skill </a:t>
            </a:r>
            <a:r>
              <a:rPr lang="en-GB" sz="2000" dirty="0"/>
              <a:t>— Maths can also provide a platform where critical-thinking skills are put into practice and refined. A strong foundation in Maths will give your child the ability to explain how </a:t>
            </a:r>
            <a:r>
              <a:rPr lang="en-GB" sz="2000" dirty="0" err="1"/>
              <a:t>how</a:t>
            </a:r>
            <a:r>
              <a:rPr lang="en-GB" sz="2000" dirty="0"/>
              <a:t> he or she arrives at a solution to a complex problem or to describe the ideas behind a formula or procedure.</a:t>
            </a:r>
          </a:p>
          <a:p>
            <a:pPr marL="0" indent="0">
              <a:buNone/>
            </a:pPr>
            <a:endParaRPr lang="en-GB" sz="1600" dirty="0"/>
          </a:p>
        </p:txBody>
      </p:sp>
      <p:sp>
        <p:nvSpPr>
          <p:cNvPr id="3083" name="Oval 3082">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5" name="Freeform: Shape 3084">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3074" name="Picture 2" descr="Maths in the EYFS – How to develop your provision | Early Years Management  | Teach Early Years">
            <a:extLst>
              <a:ext uri="{FF2B5EF4-FFF2-40B4-BE49-F238E27FC236}">
                <a16:creationId xmlns:a16="http://schemas.microsoft.com/office/drawing/2014/main" id="{D7804475-521B-80A6-636C-915C15C727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6249" b="-2"/>
          <a:stretch/>
        </p:blipFill>
        <p:spPr bwMode="auto">
          <a:xfrm>
            <a:off x="7751975" y="1075239"/>
            <a:ext cx="4128603"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3087" name="Freeform: Shape 3086">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089" name="Straight Connector 3088">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091" name="Freeform: Shape 3090">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93" name="Freeform: Shape 3092">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826342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33C6F-836D-7C65-541A-88E8E1DC7883}"/>
              </a:ext>
            </a:extLst>
          </p:cNvPr>
          <p:cNvSpPr>
            <a:spLocks noGrp="1"/>
          </p:cNvSpPr>
          <p:nvPr>
            <p:ph type="title"/>
          </p:nvPr>
        </p:nvSpPr>
        <p:spPr>
          <a:xfrm>
            <a:off x="481013" y="3752849"/>
            <a:ext cx="3290887" cy="2452687"/>
          </a:xfrm>
        </p:spPr>
        <p:txBody>
          <a:bodyPr anchor="ctr">
            <a:normAutofit/>
          </a:bodyPr>
          <a:lstStyle/>
          <a:p>
            <a:r>
              <a:rPr lang="en-GB" sz="3600"/>
              <a:t>Maths ELG</a:t>
            </a:r>
          </a:p>
        </p:txBody>
      </p:sp>
      <p:pic>
        <p:nvPicPr>
          <p:cNvPr id="4098" name="Picture 2" descr="Outdoor maths activities and games for EYFS, KS1 and KS2 | DoodleLearning">
            <a:extLst>
              <a:ext uri="{FF2B5EF4-FFF2-40B4-BE49-F238E27FC236}">
                <a16:creationId xmlns:a16="http://schemas.microsoft.com/office/drawing/2014/main" id="{B70E81F5-367C-9D59-2E9B-0617421A1F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0464" b="-1"/>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929CF24-8922-B0AE-646D-87A1059082C4}"/>
              </a:ext>
            </a:extLst>
          </p:cNvPr>
          <p:cNvSpPr>
            <a:spLocks noGrp="1"/>
          </p:cNvSpPr>
          <p:nvPr>
            <p:ph idx="1"/>
          </p:nvPr>
        </p:nvSpPr>
        <p:spPr>
          <a:xfrm>
            <a:off x="4223982" y="3752850"/>
            <a:ext cx="7485413" cy="2452687"/>
          </a:xfrm>
        </p:spPr>
        <p:txBody>
          <a:bodyPr anchor="ctr">
            <a:normAutofit/>
          </a:bodyPr>
          <a:lstStyle/>
          <a:p>
            <a:pPr marL="0" indent="0">
              <a:buNone/>
            </a:pPr>
            <a:r>
              <a:rPr lang="en-GB" sz="1800"/>
              <a:t>Number</a:t>
            </a:r>
          </a:p>
          <a:p>
            <a:r>
              <a:rPr lang="en-GB" sz="1800"/>
              <a:t>Have a deep understanding of number to 10, including the composition of each number;</a:t>
            </a:r>
          </a:p>
          <a:p>
            <a:r>
              <a:rPr lang="en-GB" sz="1800"/>
              <a:t>Subitise (recognise quantities without counting) up to 5;</a:t>
            </a:r>
          </a:p>
          <a:p>
            <a:r>
              <a:rPr lang="en-GB" sz="1800"/>
              <a:t>Automatically recall (without reference to rhymes, counting or other aids) number bonds up to 5 (including subtraction facts) and some number bonds to 10, including double facts. </a:t>
            </a:r>
          </a:p>
          <a:p>
            <a:pPr marL="0" indent="0">
              <a:buNone/>
            </a:pPr>
            <a:endParaRPr lang="en-GB" sz="1800"/>
          </a:p>
        </p:txBody>
      </p:sp>
    </p:spTree>
    <p:extLst>
      <p:ext uri="{BB962C8B-B14F-4D97-AF65-F5344CB8AC3E}">
        <p14:creationId xmlns:p14="http://schemas.microsoft.com/office/powerpoint/2010/main" val="1464999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DF33C6F-836D-7C65-541A-88E8E1DC7883}"/>
              </a:ext>
            </a:extLst>
          </p:cNvPr>
          <p:cNvSpPr>
            <a:spLocks noGrp="1"/>
          </p:cNvSpPr>
          <p:nvPr>
            <p:ph type="title"/>
          </p:nvPr>
        </p:nvSpPr>
        <p:spPr>
          <a:xfrm>
            <a:off x="838201" y="365125"/>
            <a:ext cx="5393360" cy="1325563"/>
          </a:xfrm>
        </p:spPr>
        <p:txBody>
          <a:bodyPr>
            <a:normAutofit/>
          </a:bodyPr>
          <a:lstStyle/>
          <a:p>
            <a:r>
              <a:rPr lang="en-GB" dirty="0"/>
              <a:t>Number</a:t>
            </a:r>
            <a:endParaRPr lang="en-GB"/>
          </a:p>
        </p:txBody>
      </p:sp>
      <p:sp>
        <p:nvSpPr>
          <p:cNvPr id="5129" name="Freeform: Shape 5128">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929CF24-8922-B0AE-646D-87A1059082C4}"/>
              </a:ext>
            </a:extLst>
          </p:cNvPr>
          <p:cNvSpPr>
            <a:spLocks noGrp="1"/>
          </p:cNvSpPr>
          <p:nvPr>
            <p:ph idx="1"/>
          </p:nvPr>
        </p:nvSpPr>
        <p:spPr>
          <a:xfrm>
            <a:off x="838200" y="1825625"/>
            <a:ext cx="5393361" cy="4351338"/>
          </a:xfrm>
        </p:spPr>
        <p:txBody>
          <a:bodyPr>
            <a:normAutofit/>
          </a:bodyPr>
          <a:lstStyle/>
          <a:p>
            <a:pPr marL="0" indent="0">
              <a:buNone/>
            </a:pPr>
            <a:r>
              <a:rPr lang="en-GB" sz="2000"/>
              <a:t>Children should use numbers ‘in context’, using numbers in practice, not just in theory. This deepens their understanding. Children can then apply their knowledge and experiment. They can test their new understanding of maths by using numbers in context through the day in real-life situations.</a:t>
            </a:r>
          </a:p>
          <a:p>
            <a:pPr marL="0" indent="0">
              <a:buNone/>
            </a:pPr>
            <a:r>
              <a:rPr lang="en-GB" sz="2000"/>
              <a:t>Encourage children to use numbers ‘in context’, using numbers in practice, not just in theory. This deepens their understanding. Children can then apply their knowledge and experiment. They can test their new understanding of maths by using numbers in context through the day in real-life situations.</a:t>
            </a:r>
          </a:p>
          <a:p>
            <a:pPr marL="0" indent="0">
              <a:buNone/>
            </a:pPr>
            <a:endParaRPr lang="en-GB" sz="2000"/>
          </a:p>
        </p:txBody>
      </p:sp>
      <p:sp>
        <p:nvSpPr>
          <p:cNvPr id="5131" name="Oval 5130">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Freeform: Shape 5132">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5122" name="Picture 2" descr="Outdoor Number Chalkboard Tracks 1-20 | Creative Activity">
            <a:extLst>
              <a:ext uri="{FF2B5EF4-FFF2-40B4-BE49-F238E27FC236}">
                <a16:creationId xmlns:a16="http://schemas.microsoft.com/office/drawing/2014/main" id="{2A84F93E-0277-40D5-CBCF-B872E703F7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5" b="5"/>
          <a:stretch/>
        </p:blipFill>
        <p:spPr bwMode="auto">
          <a:xfrm>
            <a:off x="7751975" y="1075239"/>
            <a:ext cx="4128603"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5135" name="Freeform: Shape 5134">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5137" name="Straight Connector 5136">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5139" name="Freeform: Shape 5138">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141" name="Freeform: Shape 5140">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386626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062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EYFS Maths - Numbers">
            <a:hlinkClick r:id="" action="ppaction://media"/>
            <a:extLst>
              <a:ext uri="{FF2B5EF4-FFF2-40B4-BE49-F238E27FC236}">
                <a16:creationId xmlns:a16="http://schemas.microsoft.com/office/drawing/2014/main" id="{16F373C2-2081-6E56-6067-4B90F2A7D5F9}"/>
              </a:ext>
            </a:extLst>
          </p:cNvPr>
          <p:cNvPicPr>
            <a:picLocks noRot="1" noChangeAspect="1"/>
          </p:cNvPicPr>
          <p:nvPr>
            <a:videoFile r:link="rId1"/>
          </p:nvPr>
        </p:nvPicPr>
        <p:blipFill>
          <a:blip r:embed="rId3"/>
          <a:stretch>
            <a:fillRect/>
          </a:stretch>
        </p:blipFill>
        <p:spPr>
          <a:xfrm>
            <a:off x="1165853" y="643467"/>
            <a:ext cx="9860293" cy="5571066"/>
          </a:xfrm>
          <a:prstGeom prst="rect">
            <a:avLst/>
          </a:prstGeom>
        </p:spPr>
      </p:pic>
    </p:spTree>
    <p:extLst>
      <p:ext uri="{BB962C8B-B14F-4D97-AF65-F5344CB8AC3E}">
        <p14:creationId xmlns:p14="http://schemas.microsoft.com/office/powerpoint/2010/main" val="209831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F33C6F-836D-7C65-541A-88E8E1DC7883}"/>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5400" kern="1200">
                <a:solidFill>
                  <a:schemeClr val="tx1"/>
                </a:solidFill>
                <a:latin typeface="+mj-lt"/>
                <a:ea typeface="+mj-ea"/>
                <a:cs typeface="+mj-cs"/>
              </a:rPr>
              <a:t>Maths ELG</a:t>
            </a:r>
          </a:p>
        </p:txBody>
      </p:sp>
      <p:sp>
        <p:nvSpPr>
          <p:cNvPr id="6156"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2">
            <a:extLst>
              <a:ext uri="{FF2B5EF4-FFF2-40B4-BE49-F238E27FC236}">
                <a16:creationId xmlns:a16="http://schemas.microsoft.com/office/drawing/2014/main" id="{ED7EEEFB-E94C-BAD9-B781-8775165E025B}"/>
              </a:ext>
            </a:extLst>
          </p:cNvPr>
          <p:cNvSpPr txBox="1">
            <a:spLocks/>
          </p:cNvSpPr>
          <p:nvPr/>
        </p:nvSpPr>
        <p:spPr>
          <a:xfrm>
            <a:off x="630936" y="2807208"/>
            <a:ext cx="3429000" cy="341071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sz="1500"/>
              <a:t>Numerical Patterns</a:t>
            </a:r>
          </a:p>
          <a:p>
            <a:r>
              <a:rPr lang="en-US" sz="1500"/>
              <a:t>Verbally count beyond 20, recognising the pattern of the counting system;</a:t>
            </a:r>
          </a:p>
          <a:p>
            <a:r>
              <a:rPr lang="en-US" sz="1500"/>
              <a:t>Compare quantities up to 10 in different contexts, recognising when one quantity is greater than, less than or the same as the other quantity;</a:t>
            </a:r>
          </a:p>
          <a:p>
            <a:r>
              <a:rPr lang="en-US" sz="1500"/>
              <a:t>Explore and represent patterns within numbers up to 10, including evens and odds, double facts and how quantities can be distributed equally. </a:t>
            </a:r>
          </a:p>
          <a:p>
            <a:pPr marL="0"/>
            <a:endParaRPr lang="en-US" sz="1500"/>
          </a:p>
        </p:txBody>
      </p:sp>
      <p:pic>
        <p:nvPicPr>
          <p:cNvPr id="6146" name="Picture 2" descr="Tuff tray Joining doubles with x2 and counting in 2s">
            <a:extLst>
              <a:ext uri="{FF2B5EF4-FFF2-40B4-BE49-F238E27FC236}">
                <a16:creationId xmlns:a16="http://schemas.microsoft.com/office/drawing/2014/main" id="{5A67C8A8-F5FD-EC30-6FD6-270E212C787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840105"/>
            <a:ext cx="6903720" cy="5177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3089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F33C6F-836D-7C65-541A-88E8E1DC7883}"/>
              </a:ext>
            </a:extLst>
          </p:cNvPr>
          <p:cNvSpPr>
            <a:spLocks noGrp="1"/>
          </p:cNvSpPr>
          <p:nvPr>
            <p:ph type="title"/>
          </p:nvPr>
        </p:nvSpPr>
        <p:spPr>
          <a:xfrm>
            <a:off x="5297762" y="329184"/>
            <a:ext cx="6251110" cy="1783080"/>
          </a:xfrm>
        </p:spPr>
        <p:txBody>
          <a:bodyPr vert="horz" lIns="91440" tIns="45720" rIns="91440" bIns="45720" rtlCol="0" anchor="b">
            <a:normAutofit/>
          </a:bodyPr>
          <a:lstStyle/>
          <a:p>
            <a:r>
              <a:rPr lang="en-US" sz="5400"/>
              <a:t>Numerical Patterns</a:t>
            </a:r>
          </a:p>
        </p:txBody>
      </p:sp>
      <p:pic>
        <p:nvPicPr>
          <p:cNvPr id="7170" name="Picture 2" descr="Outdoor Maths Activities KS1 -Maths Outdoor Learning – Play of the Wild">
            <a:extLst>
              <a:ext uri="{FF2B5EF4-FFF2-40B4-BE49-F238E27FC236}">
                <a16:creationId xmlns:a16="http://schemas.microsoft.com/office/drawing/2014/main" id="{68B116C9-EEC5-7CE8-2371-46A3312D5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656" r="796"/>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7177"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2">
            <a:extLst>
              <a:ext uri="{FF2B5EF4-FFF2-40B4-BE49-F238E27FC236}">
                <a16:creationId xmlns:a16="http://schemas.microsoft.com/office/drawing/2014/main" id="{ED7EEEFB-E94C-BAD9-B781-8775165E025B}"/>
              </a:ext>
            </a:extLst>
          </p:cNvPr>
          <p:cNvSpPr txBox="1">
            <a:spLocks/>
          </p:cNvSpPr>
          <p:nvPr/>
        </p:nvSpPr>
        <p:spPr>
          <a:xfrm>
            <a:off x="5297762" y="2706624"/>
            <a:ext cx="6251110" cy="34838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sz="2000"/>
              <a:t>Children will start to identify the mathematical relationships and connections around them in the home, school and outside in nature.</a:t>
            </a:r>
          </a:p>
          <a:p>
            <a:pPr marL="0"/>
            <a:r>
              <a:rPr lang="en-US" sz="2000"/>
              <a:t>Patterning supports the foundations for recall of the counting sequence and understanding number operations.</a:t>
            </a:r>
          </a:p>
          <a:p>
            <a:pPr marL="0"/>
            <a:r>
              <a:rPr lang="en-US" sz="2000"/>
              <a:t>Learning about patterns and connections will help children to make their own predictions and form logical connections. It’s an important foundation for later mathematical thinking and reasoning.</a:t>
            </a:r>
          </a:p>
        </p:txBody>
      </p:sp>
    </p:spTree>
    <p:extLst>
      <p:ext uri="{BB962C8B-B14F-4D97-AF65-F5344CB8AC3E}">
        <p14:creationId xmlns:p14="http://schemas.microsoft.com/office/powerpoint/2010/main" val="3128353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D2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Online Media 5" title="EYFS Maths - Patterns and connections">
            <a:hlinkClick r:id="" action="ppaction://media"/>
            <a:extLst>
              <a:ext uri="{FF2B5EF4-FFF2-40B4-BE49-F238E27FC236}">
                <a16:creationId xmlns:a16="http://schemas.microsoft.com/office/drawing/2014/main" id="{4B2CFB87-3FE9-997C-D78B-8823017A4CFB}"/>
              </a:ext>
            </a:extLst>
          </p:cNvPr>
          <p:cNvPicPr>
            <a:picLocks noRot="1" noChangeAspect="1"/>
          </p:cNvPicPr>
          <p:nvPr>
            <a:videoFile r:link="rId1"/>
          </p:nvPr>
        </p:nvPicPr>
        <p:blipFill>
          <a:blip r:embed="rId3"/>
          <a:stretch>
            <a:fillRect/>
          </a:stretch>
        </p:blipFill>
        <p:spPr>
          <a:xfrm>
            <a:off x="1165853" y="643467"/>
            <a:ext cx="9860293" cy="5571066"/>
          </a:xfrm>
          <a:prstGeom prst="rect">
            <a:avLst/>
          </a:prstGeom>
        </p:spPr>
      </p:pic>
    </p:spTree>
    <p:extLst>
      <p:ext uri="{BB962C8B-B14F-4D97-AF65-F5344CB8AC3E}">
        <p14:creationId xmlns:p14="http://schemas.microsoft.com/office/powerpoint/2010/main" val="4127163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https://blog.edshed.com/wp-content/uploads/2022/03/Concrete-Pictorial-Abstract-CPA-Approach-1024x576.png">
            <a:extLst>
              <a:ext uri="{FF2B5EF4-FFF2-40B4-BE49-F238E27FC236}">
                <a16:creationId xmlns:a16="http://schemas.microsoft.com/office/drawing/2014/main" id="{480BE820-3EBD-27A6-89C8-855E33FFD45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43941" y="643467"/>
            <a:ext cx="9904118"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23194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463B99A-73EE-4FBB-B7C4-F9F9BCC25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AF4E7FDD-83C6-58A3-FDBF-C9764B26D6BC}"/>
              </a:ext>
            </a:extLst>
          </p:cNvPr>
          <p:cNvPicPr>
            <a:picLocks noChangeAspect="1"/>
          </p:cNvPicPr>
          <p:nvPr/>
        </p:nvPicPr>
        <p:blipFill>
          <a:blip r:embed="rId3"/>
          <a:stretch>
            <a:fillRect/>
          </a:stretch>
        </p:blipFill>
        <p:spPr>
          <a:xfrm>
            <a:off x="2761996" y="707181"/>
            <a:ext cx="7047410" cy="5831732"/>
          </a:xfrm>
          <a:prstGeom prst="rect">
            <a:avLst/>
          </a:prstGeom>
        </p:spPr>
      </p:pic>
      <p:pic>
        <p:nvPicPr>
          <p:cNvPr id="8194" name="Picture 2" descr="OFFICIAL Numberblocks Toys | Collectible Figures &amp; Playsets">
            <a:extLst>
              <a:ext uri="{FF2B5EF4-FFF2-40B4-BE49-F238E27FC236}">
                <a16:creationId xmlns:a16="http://schemas.microsoft.com/office/drawing/2014/main" id="{59F6B602-47B6-6A54-D15C-E8B57BFA8F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025" y="870625"/>
            <a:ext cx="2645923" cy="264592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Two (character) | Numberblocks Wiki | Fandom">
            <a:extLst>
              <a:ext uri="{FF2B5EF4-FFF2-40B4-BE49-F238E27FC236}">
                <a16:creationId xmlns:a16="http://schemas.microsoft.com/office/drawing/2014/main" id="{36C38015-A235-DF44-F5C7-1AEA408DF0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65050" y="86536"/>
            <a:ext cx="1301195" cy="234215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One (character) | Numberblocks Wiki | Fandom">
            <a:extLst>
              <a:ext uri="{FF2B5EF4-FFF2-40B4-BE49-F238E27FC236}">
                <a16:creationId xmlns:a16="http://schemas.microsoft.com/office/drawing/2014/main" id="{8BA1545A-1712-AC87-508A-16D53A3AB17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821119">
            <a:off x="10524072" y="2199996"/>
            <a:ext cx="1382611" cy="207391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Three (character) | Numberblocks Wiki | Fandom">
            <a:extLst>
              <a:ext uri="{FF2B5EF4-FFF2-40B4-BE49-F238E27FC236}">
                <a16:creationId xmlns:a16="http://schemas.microsoft.com/office/drawing/2014/main" id="{B7F72CBA-2D8C-2CC0-CE20-F1A3E359196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242515">
            <a:off x="609867" y="3472083"/>
            <a:ext cx="1291432" cy="3429000"/>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Four (character) | Numberblocks Wiki | Fandom">
            <a:extLst>
              <a:ext uri="{FF2B5EF4-FFF2-40B4-BE49-F238E27FC236}">
                <a16:creationId xmlns:a16="http://schemas.microsoft.com/office/drawing/2014/main" id="{FF184D46-82A7-3716-56D8-C60BD45848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60236" y="4392007"/>
            <a:ext cx="1870325" cy="2342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8541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B8B4A4-80F8-5C24-52E0-57CE2A2329A0}"/>
              </a:ext>
            </a:extLst>
          </p:cNvPr>
          <p:cNvSpPr>
            <a:spLocks noGrp="1"/>
          </p:cNvSpPr>
          <p:nvPr>
            <p:ph type="title"/>
          </p:nvPr>
        </p:nvSpPr>
        <p:spPr>
          <a:xfrm>
            <a:off x="838200" y="365125"/>
            <a:ext cx="10515600" cy="1325563"/>
          </a:xfrm>
        </p:spPr>
        <p:txBody>
          <a:bodyPr>
            <a:normAutofit/>
          </a:bodyPr>
          <a:lstStyle/>
          <a:p>
            <a:r>
              <a:rPr lang="en-GB" sz="5400" dirty="0"/>
              <a:t>What does Maths in school look like?</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Outdoor Maths Activities EYFS – Outdoor Maths Ideas – Play of the Wild">
            <a:extLst>
              <a:ext uri="{FF2B5EF4-FFF2-40B4-BE49-F238E27FC236}">
                <a16:creationId xmlns:a16="http://schemas.microsoft.com/office/drawing/2014/main" id="{B0CF9114-6B63-679B-E2D4-58EBE6A8E3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0848" y="2055813"/>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arly Years | NCETM">
            <a:extLst>
              <a:ext uri="{FF2B5EF4-FFF2-40B4-BE49-F238E27FC236}">
                <a16:creationId xmlns:a16="http://schemas.microsoft.com/office/drawing/2014/main" id="{CF910D54-68A4-76B1-8F16-2496B5C909E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12222" y="2223852"/>
            <a:ext cx="2519772" cy="16798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10 EYFS Maths Activities for World Maths Day">
            <a:extLst>
              <a:ext uri="{FF2B5EF4-FFF2-40B4-BE49-F238E27FC236}">
                <a16:creationId xmlns:a16="http://schemas.microsoft.com/office/drawing/2014/main" id="{AB7F9523-4AC5-843A-57BF-2343FF2A963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86119" y="1801728"/>
            <a:ext cx="2774663" cy="184784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Outdoor Maths Activities in the Early Years | The Cosy Blog">
            <a:extLst>
              <a:ext uri="{FF2B5EF4-FFF2-40B4-BE49-F238E27FC236}">
                <a16:creationId xmlns:a16="http://schemas.microsoft.com/office/drawing/2014/main" id="{713EF10B-35CE-CC8E-D98B-9CF6C7A1375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02671" y="4153475"/>
            <a:ext cx="2519772" cy="251977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Maths - Ace Early Years">
            <a:extLst>
              <a:ext uri="{FF2B5EF4-FFF2-40B4-BE49-F238E27FC236}">
                <a16:creationId xmlns:a16="http://schemas.microsoft.com/office/drawing/2014/main" id="{B31A8960-61F4-E916-358C-968E1D5CD6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88526" y="4562866"/>
            <a:ext cx="2519772" cy="188739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4" descr="Maths area | Maths area, Eyfs classroom, Classroom themes">
            <a:extLst>
              <a:ext uri="{FF2B5EF4-FFF2-40B4-BE49-F238E27FC236}">
                <a16:creationId xmlns:a16="http://schemas.microsoft.com/office/drawing/2014/main" id="{50431967-8242-DD5A-A8FA-D2933DC5F6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7182" y="4289710"/>
            <a:ext cx="1880139" cy="251977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6" descr="Outdoor Mud Kitchen - Small | Muddy Faces">
            <a:extLst>
              <a:ext uri="{FF2B5EF4-FFF2-40B4-BE49-F238E27FC236}">
                <a16:creationId xmlns:a16="http://schemas.microsoft.com/office/drawing/2014/main" id="{9CA13D40-573B-6916-25D7-2B04F05074A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81694" y="4168827"/>
            <a:ext cx="2281436" cy="228143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elp for early years providers : Patterns and connections">
            <a:extLst>
              <a:ext uri="{FF2B5EF4-FFF2-40B4-BE49-F238E27FC236}">
                <a16:creationId xmlns:a16="http://schemas.microsoft.com/office/drawing/2014/main" id="{D36F7D8E-6F3F-E70D-3A43-EB84918E4FE8}"/>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9669"/>
          <a:stretch/>
        </p:blipFill>
        <p:spPr bwMode="auto">
          <a:xfrm>
            <a:off x="564182" y="2095874"/>
            <a:ext cx="2043776" cy="1935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586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Title 4">
            <a:extLst>
              <a:ext uri="{FF2B5EF4-FFF2-40B4-BE49-F238E27FC236}">
                <a16:creationId xmlns:a16="http://schemas.microsoft.com/office/drawing/2014/main" id="{35DF7594-D3F1-78F3-7E7B-5C69FD97A3CF}"/>
              </a:ext>
            </a:extLst>
          </p:cNvPr>
          <p:cNvSpPr>
            <a:spLocks noGrp="1"/>
          </p:cNvSpPr>
          <p:nvPr>
            <p:ph type="title"/>
          </p:nvPr>
        </p:nvSpPr>
        <p:spPr>
          <a:xfrm>
            <a:off x="4334318" y="168647"/>
            <a:ext cx="10515600" cy="1325563"/>
          </a:xfrm>
        </p:spPr>
        <p:txBody>
          <a:bodyPr/>
          <a:lstStyle/>
          <a:p>
            <a:r>
              <a:rPr lang="en-GB" dirty="0"/>
              <a:t>How to Support Maths at Home</a:t>
            </a:r>
          </a:p>
        </p:txBody>
      </p:sp>
      <p:sp>
        <p:nvSpPr>
          <p:cNvPr id="6" name="TextBox 5">
            <a:extLst>
              <a:ext uri="{FF2B5EF4-FFF2-40B4-BE49-F238E27FC236}">
                <a16:creationId xmlns:a16="http://schemas.microsoft.com/office/drawing/2014/main" id="{B61D64BD-C103-5D00-78B3-E39A5687D995}"/>
              </a:ext>
            </a:extLst>
          </p:cNvPr>
          <p:cNvSpPr txBox="1"/>
          <p:nvPr/>
        </p:nvSpPr>
        <p:spPr>
          <a:xfrm>
            <a:off x="4406050" y="1494210"/>
            <a:ext cx="7190426" cy="4493538"/>
          </a:xfrm>
          <a:prstGeom prst="rect">
            <a:avLst/>
          </a:prstGeom>
          <a:noFill/>
        </p:spPr>
        <p:txBody>
          <a:bodyPr wrap="square" rtlCol="0">
            <a:spAutoFit/>
          </a:bodyPr>
          <a:lstStyle/>
          <a:p>
            <a:pPr marL="285750" indent="-285750">
              <a:buFont typeface="Arial" panose="020B0604020202020204" pitchFamily="34" charset="0"/>
              <a:buChar char="•"/>
            </a:pPr>
            <a:r>
              <a:rPr lang="en-GB" sz="2200" dirty="0"/>
              <a:t>Encourage your child to count amounts, focusing on 1:1 correspondence</a:t>
            </a:r>
          </a:p>
          <a:p>
            <a:pPr marL="285750" indent="-285750">
              <a:buFont typeface="Arial" panose="020B0604020202020204" pitchFamily="34" charset="0"/>
              <a:buChar char="•"/>
            </a:pPr>
            <a:r>
              <a:rPr lang="en-GB" sz="2200" dirty="0"/>
              <a:t>Listen and watch Maths songs</a:t>
            </a:r>
          </a:p>
          <a:p>
            <a:pPr marL="285750" indent="-285750">
              <a:buFont typeface="Arial" panose="020B0604020202020204" pitchFamily="34" charset="0"/>
              <a:buChar char="•"/>
            </a:pPr>
            <a:r>
              <a:rPr lang="en-GB" sz="2200" dirty="0"/>
              <a:t>Give children time to explore measure- cooking is great for mass, bath time is an opportunity for capacity!</a:t>
            </a:r>
          </a:p>
          <a:p>
            <a:pPr marL="285750" indent="-285750">
              <a:buFont typeface="Arial" panose="020B0604020202020204" pitchFamily="34" charset="0"/>
              <a:buChar char="•"/>
            </a:pPr>
            <a:r>
              <a:rPr lang="en-GB" sz="2200" dirty="0"/>
              <a:t>Develop spatial awareness and problem solving using small construction sets</a:t>
            </a:r>
          </a:p>
          <a:p>
            <a:pPr marL="285750" indent="-285750">
              <a:buFont typeface="Arial" panose="020B0604020202020204" pitchFamily="34" charset="0"/>
              <a:buChar char="•"/>
            </a:pPr>
            <a:r>
              <a:rPr lang="en-GB" sz="2200" dirty="0"/>
              <a:t>Play board games which encourage counting and moving</a:t>
            </a:r>
          </a:p>
          <a:p>
            <a:pPr marL="285750" indent="-285750">
              <a:buFont typeface="Arial" panose="020B0604020202020204" pitchFamily="34" charset="0"/>
              <a:buChar char="•"/>
            </a:pPr>
            <a:r>
              <a:rPr lang="en-GB" sz="2200" dirty="0"/>
              <a:t>Spot and describe shapes in the environment</a:t>
            </a:r>
          </a:p>
          <a:p>
            <a:pPr marL="285750" indent="-285750">
              <a:buFont typeface="Arial" panose="020B0604020202020204" pitchFamily="34" charset="0"/>
              <a:buChar char="•"/>
            </a:pPr>
            <a:r>
              <a:rPr lang="en-GB" sz="2200" dirty="0"/>
              <a:t>Model the use of correct terminology</a:t>
            </a:r>
          </a:p>
          <a:p>
            <a:pPr marL="285750" indent="-285750">
              <a:buFont typeface="Arial" panose="020B0604020202020204" pitchFamily="34" charset="0"/>
              <a:buChar char="•"/>
            </a:pPr>
            <a:r>
              <a:rPr lang="en-GB" sz="2200" dirty="0"/>
              <a:t>Get the children to explain to you</a:t>
            </a:r>
          </a:p>
          <a:p>
            <a:pPr marL="285750" indent="-285750">
              <a:buFont typeface="Arial" panose="020B0604020202020204" pitchFamily="34" charset="0"/>
              <a:buChar char="•"/>
            </a:pPr>
            <a:r>
              <a:rPr lang="en-GB" sz="2200" dirty="0"/>
              <a:t>Demonstrate a positive attitude towards Maths!</a:t>
            </a:r>
          </a:p>
        </p:txBody>
      </p:sp>
      <p:pic>
        <p:nvPicPr>
          <p:cNvPr id="7" name="Picture 2" descr="Why Too Much Sugar Can Be Harmful to Children">
            <a:extLst>
              <a:ext uri="{FF2B5EF4-FFF2-40B4-BE49-F238E27FC236}">
                <a16:creationId xmlns:a16="http://schemas.microsoft.com/office/drawing/2014/main" id="{1E94E6EA-3099-B54E-4B0A-786CA20AAC3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81073" y="1960667"/>
            <a:ext cx="2117575" cy="146833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Cooking with Kids - Unlock Food">
            <a:extLst>
              <a:ext uri="{FF2B5EF4-FFF2-40B4-BE49-F238E27FC236}">
                <a16:creationId xmlns:a16="http://schemas.microsoft.com/office/drawing/2014/main" id="{CAC2A7A7-8DCC-D9F3-5016-4446A42C8E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7606" y="293308"/>
            <a:ext cx="2370357" cy="157928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DUPLO Building Blocks with storage box - KinderSpell ®">
            <a:extLst>
              <a:ext uri="{FF2B5EF4-FFF2-40B4-BE49-F238E27FC236}">
                <a16:creationId xmlns:a16="http://schemas.microsoft.com/office/drawing/2014/main" id="{9C2FF0F3-A8B1-9E24-CB89-ED2873BA3EF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1826" y="2532961"/>
            <a:ext cx="1063862" cy="146833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24 Best Board Games of All Time">
            <a:extLst>
              <a:ext uri="{FF2B5EF4-FFF2-40B4-BE49-F238E27FC236}">
                <a16:creationId xmlns:a16="http://schemas.microsoft.com/office/drawing/2014/main" id="{11D88540-0E31-72CF-BB8D-692E2A95329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744" y="5395078"/>
            <a:ext cx="1983888" cy="111626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0" descr="Counting Songs Collection | Nursery Rhymes and Songs For Children - YouTube">
            <a:extLst>
              <a:ext uri="{FF2B5EF4-FFF2-40B4-BE49-F238E27FC236}">
                <a16:creationId xmlns:a16="http://schemas.microsoft.com/office/drawing/2014/main" id="{1FC1B2B8-4EB9-0EAE-48AA-4B89AB69176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1824" y="3661285"/>
            <a:ext cx="2105715" cy="1579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36000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996bf7e-9371-474d-a4ac-aca9ef432e79" xsi:nil="true"/>
    <lcf76f155ced4ddcb4097134ff3c332f xmlns="9aff471c-cf67-427b-8e88-723968f49624">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3A8B28F14C9BE4898EB8A97B2116287" ma:contentTypeVersion="15" ma:contentTypeDescription="Create a new document." ma:contentTypeScope="" ma:versionID="d40df0565b864d2ddb1f23d699fe457f">
  <xsd:schema xmlns:xsd="http://www.w3.org/2001/XMLSchema" xmlns:xs="http://www.w3.org/2001/XMLSchema" xmlns:p="http://schemas.microsoft.com/office/2006/metadata/properties" xmlns:ns2="9aff471c-cf67-427b-8e88-723968f49624" xmlns:ns3="3996bf7e-9371-474d-a4ac-aca9ef432e79" targetNamespace="http://schemas.microsoft.com/office/2006/metadata/properties" ma:root="true" ma:fieldsID="b08e5c3fc0136e15e57ae360b2f4460b" ns2:_="" ns3:_="">
    <xsd:import namespace="9aff471c-cf67-427b-8e88-723968f49624"/>
    <xsd:import namespace="3996bf7e-9371-474d-a4ac-aca9ef432e79"/>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LengthInSeconds"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ff471c-cf67-427b-8e88-723968f496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c901af6-4544-4e62-a120-4d5ae32e11e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996bf7e-9371-474d-a4ac-aca9ef432e7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ec1e879-eb6a-4e12-98d3-341df42faeef}" ma:internalName="TaxCatchAll" ma:showField="CatchAllData" ma:web="3996bf7e-9371-474d-a4ac-aca9ef432e79">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024B5D-9C4E-4F59-8D64-48CD3615A934}">
  <ds:schemaRefs>
    <ds:schemaRef ds:uri="http://schemas.microsoft.com/sharepoint/v3/contenttype/forms"/>
  </ds:schemaRefs>
</ds:datastoreItem>
</file>

<file path=customXml/itemProps2.xml><?xml version="1.0" encoding="utf-8"?>
<ds:datastoreItem xmlns:ds="http://schemas.openxmlformats.org/officeDocument/2006/customXml" ds:itemID="{E977754B-3699-455F-93F2-E6B15A5757A1}">
  <ds:schemaRefs>
    <ds:schemaRef ds:uri="http://purl.org/dc/terms/"/>
    <ds:schemaRef ds:uri="http://schemas.microsoft.com/office/infopath/2007/PartnerControl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ca302c7a-39c7-4325-8d12-be68d134f27d"/>
    <ds:schemaRef ds:uri="http://www.w3.org/XML/1998/namespace"/>
    <ds:schemaRef ds:uri="http://purl.org/dc/dcmitype/"/>
    <ds:schemaRef ds:uri="3996bf7e-9371-474d-a4ac-aca9ef432e79"/>
    <ds:schemaRef ds:uri="9aff471c-cf67-427b-8e88-723968f49624"/>
  </ds:schemaRefs>
</ds:datastoreItem>
</file>

<file path=customXml/itemProps3.xml><?xml version="1.0" encoding="utf-8"?>
<ds:datastoreItem xmlns:ds="http://schemas.openxmlformats.org/officeDocument/2006/customXml" ds:itemID="{6DAB7483-3459-4E9F-9606-E9992D532D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ff471c-cf67-427b-8e88-723968f49624"/>
    <ds:schemaRef ds:uri="3996bf7e-9371-474d-a4ac-aca9ef432e7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349</TotalTime>
  <Words>712</Words>
  <Application>Microsoft Office PowerPoint</Application>
  <PresentationFormat>Widescreen</PresentationFormat>
  <Paragraphs>47</Paragraphs>
  <Slides>14</Slides>
  <Notes>1</Notes>
  <HiddenSlides>0</HiddenSlides>
  <MMClips>2</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 Early Years Foundation Stage    Maths Workshop </vt:lpstr>
      <vt:lpstr>PowerPoint Presentation</vt:lpstr>
      <vt:lpstr>PowerPoint Presentation</vt:lpstr>
      <vt:lpstr>The Importance of a Solid Foundation</vt:lpstr>
      <vt:lpstr>Maths ELG</vt:lpstr>
      <vt:lpstr>Number</vt:lpstr>
      <vt:lpstr>PowerPoint Presentation</vt:lpstr>
      <vt:lpstr>Maths ELG</vt:lpstr>
      <vt:lpstr>Numerical Patterns</vt:lpstr>
      <vt:lpstr>PowerPoint Presentation</vt:lpstr>
      <vt:lpstr>PowerPoint Presentation</vt:lpstr>
      <vt:lpstr>PowerPoint Presentation</vt:lpstr>
      <vt:lpstr>What does Maths in school look like?</vt:lpstr>
      <vt:lpstr>How to Support Maths at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Sian Santos-Lewis</dc:creator>
  <cp:lastModifiedBy>Sian Santos-Lewis</cp:lastModifiedBy>
  <cp:revision>28</cp:revision>
  <dcterms:created xsi:type="dcterms:W3CDTF">2024-09-18T17:36:15Z</dcterms:created>
  <dcterms:modified xsi:type="dcterms:W3CDTF">2024-10-25T10:44:00Z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0x01010063A8B28F14C9BE4898EB8A97B2116287</vt:lpwstr>
  </property>
  <property fmtid="{D5CDD505-2E9C-101B-9397-08002B2CF9AE}" pid="3" name="MediaServiceImageTags">
    <vt:lpwstr/>
  </property>
</Properties>
</file>