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9" r:id="rId4"/>
    <p:sldId id="258" r:id="rId5"/>
    <p:sldId id="260" r:id="rId6"/>
    <p:sldId id="261" r:id="rId7"/>
    <p:sldId id="262" r:id="rId8"/>
    <p:sldId id="264" r:id="rId9"/>
    <p:sldId id="265" r:id="rId10"/>
    <p:sldId id="266" r:id="rId11"/>
    <p:sldId id="267" r:id="rId12"/>
    <p:sldId id="268" r:id="rId13"/>
    <p:sldId id="269" r:id="rId14"/>
    <p:sldId id="270" r:id="rId15"/>
    <p:sldId id="271" r:id="rId16"/>
    <p:sldId id="272" r:id="rId17"/>
    <p:sldId id="273" r:id="rId18"/>
    <p:sldId id="274" r:id="rId19"/>
    <p:sldId id="275" r:id="rId20"/>
    <p:sldId id="276" r:id="rId21"/>
    <p:sldId id="277" r:id="rId2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4660"/>
  </p:normalViewPr>
  <p:slideViewPr>
    <p:cSldViewPr snapToGrid="0">
      <p:cViewPr varScale="1">
        <p:scale>
          <a:sx n="79" d="100"/>
          <a:sy n="79" d="100"/>
        </p:scale>
        <p:origin x="850"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s>
</file>

<file path=ppt/diagrams/_rels/data1.xml.rels><?xml version="1.0" encoding="UTF-8" standalone="yes"?>
<Relationships xmlns="http://schemas.openxmlformats.org/package/2006/relationships"><Relationship Id="rId8" Type="http://schemas.openxmlformats.org/officeDocument/2006/relationships/image" Target="../media/image14.svg"/><Relationship Id="rId3" Type="http://schemas.openxmlformats.org/officeDocument/2006/relationships/image" Target="../media/image9.png"/><Relationship Id="rId7" Type="http://schemas.openxmlformats.org/officeDocument/2006/relationships/image" Target="../media/image13.png"/><Relationship Id="rId12" Type="http://schemas.openxmlformats.org/officeDocument/2006/relationships/image" Target="../media/image18.svg"/><Relationship Id="rId2" Type="http://schemas.openxmlformats.org/officeDocument/2006/relationships/image" Target="../media/image8.svg"/><Relationship Id="rId1" Type="http://schemas.openxmlformats.org/officeDocument/2006/relationships/image" Target="../media/image7.png"/><Relationship Id="rId6" Type="http://schemas.openxmlformats.org/officeDocument/2006/relationships/image" Target="../media/image12.svg"/><Relationship Id="rId11" Type="http://schemas.openxmlformats.org/officeDocument/2006/relationships/image" Target="../media/image17.png"/><Relationship Id="rId5" Type="http://schemas.openxmlformats.org/officeDocument/2006/relationships/image" Target="../media/image11.png"/><Relationship Id="rId10" Type="http://schemas.openxmlformats.org/officeDocument/2006/relationships/image" Target="../media/image16.svg"/><Relationship Id="rId4" Type="http://schemas.openxmlformats.org/officeDocument/2006/relationships/image" Target="../media/image10.svg"/><Relationship Id="rId9" Type="http://schemas.openxmlformats.org/officeDocument/2006/relationships/image" Target="../media/image15.png"/></Relationships>
</file>

<file path=ppt/diagrams/_rels/drawing1.xml.rels><?xml version="1.0" encoding="UTF-8" standalone="yes"?>
<Relationships xmlns="http://schemas.openxmlformats.org/package/2006/relationships"><Relationship Id="rId8" Type="http://schemas.openxmlformats.org/officeDocument/2006/relationships/image" Target="../media/image14.svg"/><Relationship Id="rId3" Type="http://schemas.openxmlformats.org/officeDocument/2006/relationships/image" Target="../media/image9.png"/><Relationship Id="rId7" Type="http://schemas.openxmlformats.org/officeDocument/2006/relationships/image" Target="../media/image13.png"/><Relationship Id="rId12" Type="http://schemas.openxmlformats.org/officeDocument/2006/relationships/image" Target="../media/image18.svg"/><Relationship Id="rId2" Type="http://schemas.openxmlformats.org/officeDocument/2006/relationships/image" Target="../media/image8.svg"/><Relationship Id="rId1" Type="http://schemas.openxmlformats.org/officeDocument/2006/relationships/image" Target="../media/image7.png"/><Relationship Id="rId6" Type="http://schemas.openxmlformats.org/officeDocument/2006/relationships/image" Target="../media/image12.svg"/><Relationship Id="rId11" Type="http://schemas.openxmlformats.org/officeDocument/2006/relationships/image" Target="../media/image17.png"/><Relationship Id="rId5" Type="http://schemas.openxmlformats.org/officeDocument/2006/relationships/image" Target="../media/image11.png"/><Relationship Id="rId10" Type="http://schemas.openxmlformats.org/officeDocument/2006/relationships/image" Target="../media/image16.svg"/><Relationship Id="rId4" Type="http://schemas.openxmlformats.org/officeDocument/2006/relationships/image" Target="../media/image10.svg"/><Relationship Id="rId9" Type="http://schemas.openxmlformats.org/officeDocument/2006/relationships/image" Target="../media/image15.png"/></Relationships>
</file>

<file path=ppt/diagrams/colors1.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05AB971-632A-48C0-AB4E-3EB2027355DC}" type="doc">
      <dgm:prSet loTypeId="urn:microsoft.com/office/officeart/2018/2/layout/IconLabelList" loCatId="icon" qsTypeId="urn:microsoft.com/office/officeart/2005/8/quickstyle/simple1" qsCatId="simple" csTypeId="urn:microsoft.com/office/officeart/2018/5/colors/Iconchunking_neutralbg_colorful1" csCatId="colorful" phldr="1"/>
      <dgm:spPr/>
      <dgm:t>
        <a:bodyPr/>
        <a:lstStyle/>
        <a:p>
          <a:endParaRPr lang="en-US"/>
        </a:p>
      </dgm:t>
    </dgm:pt>
    <dgm:pt modelId="{707739B6-38F1-4E67-9181-4A4A51E841C7}">
      <dgm:prSet/>
      <dgm:spPr/>
      <dgm:t>
        <a:bodyPr/>
        <a:lstStyle/>
        <a:p>
          <a:r>
            <a:rPr lang="en-GB" b="1"/>
            <a:t>Listening and attention </a:t>
          </a:r>
          <a:endParaRPr lang="en-US"/>
        </a:p>
      </dgm:t>
    </dgm:pt>
    <dgm:pt modelId="{DE3ACA96-9603-44E2-8217-6B79693399E8}" type="parTrans" cxnId="{C104595E-5B0B-4F8D-AE25-B2DA635A47AC}">
      <dgm:prSet/>
      <dgm:spPr/>
      <dgm:t>
        <a:bodyPr/>
        <a:lstStyle/>
        <a:p>
          <a:endParaRPr lang="en-US"/>
        </a:p>
      </dgm:t>
    </dgm:pt>
    <dgm:pt modelId="{3F5FA13C-FAB6-41D3-802E-D5804FF0FDAE}" type="sibTrans" cxnId="{C104595E-5B0B-4F8D-AE25-B2DA635A47AC}">
      <dgm:prSet/>
      <dgm:spPr/>
      <dgm:t>
        <a:bodyPr/>
        <a:lstStyle/>
        <a:p>
          <a:endParaRPr lang="en-US"/>
        </a:p>
      </dgm:t>
    </dgm:pt>
    <dgm:pt modelId="{008A6D81-59C0-405B-8D96-B13BF4264E14}">
      <dgm:prSet/>
      <dgm:spPr/>
      <dgm:t>
        <a:bodyPr/>
        <a:lstStyle/>
        <a:p>
          <a:r>
            <a:rPr lang="en-GB"/>
            <a:t>Children listen attentively in a range of situations. They listen to stories, accurately anticipating key events and respond to what they hear with relevant comments, questions or actions. They give their attention to what others say and respond appropriately, while engaged in another activity. </a:t>
          </a:r>
          <a:endParaRPr lang="en-US"/>
        </a:p>
      </dgm:t>
    </dgm:pt>
    <dgm:pt modelId="{BE127792-10DC-4628-994B-5069EBC67CD4}" type="parTrans" cxnId="{69A4B198-D76B-43CB-B2B9-484D7D966CA2}">
      <dgm:prSet/>
      <dgm:spPr/>
      <dgm:t>
        <a:bodyPr/>
        <a:lstStyle/>
        <a:p>
          <a:endParaRPr lang="en-US"/>
        </a:p>
      </dgm:t>
    </dgm:pt>
    <dgm:pt modelId="{BF4B611C-1E33-4AC3-84E6-22EBB6742944}" type="sibTrans" cxnId="{69A4B198-D76B-43CB-B2B9-484D7D966CA2}">
      <dgm:prSet/>
      <dgm:spPr/>
      <dgm:t>
        <a:bodyPr/>
        <a:lstStyle/>
        <a:p>
          <a:endParaRPr lang="en-US"/>
        </a:p>
      </dgm:t>
    </dgm:pt>
    <dgm:pt modelId="{1798F9A8-EAA4-40E1-AA71-5AD46AF8A725}">
      <dgm:prSet/>
      <dgm:spPr/>
      <dgm:t>
        <a:bodyPr/>
        <a:lstStyle/>
        <a:p>
          <a:r>
            <a:rPr lang="en-GB" b="1"/>
            <a:t>Understanding </a:t>
          </a:r>
          <a:endParaRPr lang="en-US"/>
        </a:p>
      </dgm:t>
    </dgm:pt>
    <dgm:pt modelId="{C562A3B9-6BFD-4AFF-91C7-88ED26B9A85A}" type="parTrans" cxnId="{EA84916B-267A-4C72-9755-FC2219B46283}">
      <dgm:prSet/>
      <dgm:spPr/>
      <dgm:t>
        <a:bodyPr/>
        <a:lstStyle/>
        <a:p>
          <a:endParaRPr lang="en-US"/>
        </a:p>
      </dgm:t>
    </dgm:pt>
    <dgm:pt modelId="{D37A5934-0324-4ADB-A77E-223750EBC23A}" type="sibTrans" cxnId="{EA84916B-267A-4C72-9755-FC2219B46283}">
      <dgm:prSet/>
      <dgm:spPr/>
      <dgm:t>
        <a:bodyPr/>
        <a:lstStyle/>
        <a:p>
          <a:endParaRPr lang="en-US"/>
        </a:p>
      </dgm:t>
    </dgm:pt>
    <dgm:pt modelId="{4DA970FB-0B8A-47F6-AE79-C9941117BE46}">
      <dgm:prSet/>
      <dgm:spPr/>
      <dgm:t>
        <a:bodyPr/>
        <a:lstStyle/>
        <a:p>
          <a:r>
            <a:rPr lang="en-GB"/>
            <a:t>Children follow instructions involving several ideas or actions. They answer ‘how’ and ‘why’ questions about their experiences and in response to stories or events. </a:t>
          </a:r>
          <a:endParaRPr lang="en-US"/>
        </a:p>
      </dgm:t>
    </dgm:pt>
    <dgm:pt modelId="{9C1DFB4D-DD1C-4F9F-9FB5-3F4CD747ABE6}" type="parTrans" cxnId="{522E9D3D-5B69-477A-A179-561633F58C22}">
      <dgm:prSet/>
      <dgm:spPr/>
      <dgm:t>
        <a:bodyPr/>
        <a:lstStyle/>
        <a:p>
          <a:endParaRPr lang="en-US"/>
        </a:p>
      </dgm:t>
    </dgm:pt>
    <dgm:pt modelId="{72AEBC59-F592-4EDC-BCAB-5E3CB1D03492}" type="sibTrans" cxnId="{522E9D3D-5B69-477A-A179-561633F58C22}">
      <dgm:prSet/>
      <dgm:spPr/>
      <dgm:t>
        <a:bodyPr/>
        <a:lstStyle/>
        <a:p>
          <a:endParaRPr lang="en-US"/>
        </a:p>
      </dgm:t>
    </dgm:pt>
    <dgm:pt modelId="{99C1B521-4262-4601-9600-5A19B7C61235}">
      <dgm:prSet/>
      <dgm:spPr/>
      <dgm:t>
        <a:bodyPr/>
        <a:lstStyle/>
        <a:p>
          <a:r>
            <a:rPr lang="en-GB" b="1"/>
            <a:t>Speaking </a:t>
          </a:r>
          <a:endParaRPr lang="en-US"/>
        </a:p>
      </dgm:t>
    </dgm:pt>
    <dgm:pt modelId="{D92C6C20-EB1E-4951-93C5-A496C948AAA4}" type="parTrans" cxnId="{C9FDF705-9771-4EF4-BFA9-BFD05D218529}">
      <dgm:prSet/>
      <dgm:spPr/>
      <dgm:t>
        <a:bodyPr/>
        <a:lstStyle/>
        <a:p>
          <a:endParaRPr lang="en-US"/>
        </a:p>
      </dgm:t>
    </dgm:pt>
    <dgm:pt modelId="{E40A682A-9FC9-4D16-91EF-80F64D18B532}" type="sibTrans" cxnId="{C9FDF705-9771-4EF4-BFA9-BFD05D218529}">
      <dgm:prSet/>
      <dgm:spPr/>
      <dgm:t>
        <a:bodyPr/>
        <a:lstStyle/>
        <a:p>
          <a:endParaRPr lang="en-US"/>
        </a:p>
      </dgm:t>
    </dgm:pt>
    <dgm:pt modelId="{EB1E9262-96D0-485E-A66B-09181DB63FDE}">
      <dgm:prSet/>
      <dgm:spPr/>
      <dgm:t>
        <a:bodyPr/>
        <a:lstStyle/>
        <a:p>
          <a:r>
            <a:rPr lang="en-GB"/>
            <a:t>Children express themselves effectively, showing awareness of listeners’ needs. They use past, present and future forms accurately when talking about events that have happened or are to happen in the future. They develop their own narratives and explanations by connecting ideas or events.</a:t>
          </a:r>
          <a:endParaRPr lang="en-US"/>
        </a:p>
      </dgm:t>
    </dgm:pt>
    <dgm:pt modelId="{2CEF7900-B903-4613-80C9-EA7BEF29E6EC}" type="parTrans" cxnId="{0B472295-5A05-46B1-AD08-AD3B8B5D9F42}">
      <dgm:prSet/>
      <dgm:spPr/>
      <dgm:t>
        <a:bodyPr/>
        <a:lstStyle/>
        <a:p>
          <a:endParaRPr lang="en-US"/>
        </a:p>
      </dgm:t>
    </dgm:pt>
    <dgm:pt modelId="{83B8F41B-12BF-4AF9-8BA9-E2B22AB99770}" type="sibTrans" cxnId="{0B472295-5A05-46B1-AD08-AD3B8B5D9F42}">
      <dgm:prSet/>
      <dgm:spPr/>
      <dgm:t>
        <a:bodyPr/>
        <a:lstStyle/>
        <a:p>
          <a:endParaRPr lang="en-US"/>
        </a:p>
      </dgm:t>
    </dgm:pt>
    <dgm:pt modelId="{D2CF6476-0E23-47F6-A3A1-5198603B14C9}" type="pres">
      <dgm:prSet presAssocID="{705AB971-632A-48C0-AB4E-3EB2027355DC}" presName="root" presStyleCnt="0">
        <dgm:presLayoutVars>
          <dgm:dir/>
          <dgm:resizeHandles val="exact"/>
        </dgm:presLayoutVars>
      </dgm:prSet>
      <dgm:spPr/>
    </dgm:pt>
    <dgm:pt modelId="{EE5E6DC6-D5F0-4590-9CC1-9D3A9404980C}" type="pres">
      <dgm:prSet presAssocID="{707739B6-38F1-4E67-9181-4A4A51E841C7}" presName="compNode" presStyleCnt="0"/>
      <dgm:spPr/>
    </dgm:pt>
    <dgm:pt modelId="{AF424B5F-C65F-4379-A326-981595635D1D}" type="pres">
      <dgm:prSet presAssocID="{707739B6-38F1-4E67-9181-4A4A51E841C7}" presName="iconRect" presStyleLbl="node1" presStyleIdx="0" presStyleCnt="6"/>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Headphones"/>
        </a:ext>
      </dgm:extLst>
    </dgm:pt>
    <dgm:pt modelId="{B5D7E329-279B-428D-895F-06837213CD52}" type="pres">
      <dgm:prSet presAssocID="{707739B6-38F1-4E67-9181-4A4A51E841C7}" presName="spaceRect" presStyleCnt="0"/>
      <dgm:spPr/>
    </dgm:pt>
    <dgm:pt modelId="{A9D35B1C-C429-45B0-99EA-0EF789829BD3}" type="pres">
      <dgm:prSet presAssocID="{707739B6-38F1-4E67-9181-4A4A51E841C7}" presName="textRect" presStyleLbl="revTx" presStyleIdx="0" presStyleCnt="6">
        <dgm:presLayoutVars>
          <dgm:chMax val="1"/>
          <dgm:chPref val="1"/>
        </dgm:presLayoutVars>
      </dgm:prSet>
      <dgm:spPr/>
    </dgm:pt>
    <dgm:pt modelId="{C3A3D37E-0D87-4BA2-93F9-D51713C044F7}" type="pres">
      <dgm:prSet presAssocID="{3F5FA13C-FAB6-41D3-802E-D5804FF0FDAE}" presName="sibTrans" presStyleCnt="0"/>
      <dgm:spPr/>
    </dgm:pt>
    <dgm:pt modelId="{25BB3249-057D-4558-B762-9EBB51C6438A}" type="pres">
      <dgm:prSet presAssocID="{008A6D81-59C0-405B-8D96-B13BF4264E14}" presName="compNode" presStyleCnt="0"/>
      <dgm:spPr/>
    </dgm:pt>
    <dgm:pt modelId="{8AFD6CA9-0D29-43BA-A6E1-FCEDCC819A4E}" type="pres">
      <dgm:prSet presAssocID="{008A6D81-59C0-405B-8D96-B13BF4264E14}" presName="iconRect" presStyleLbl="node1" presStyleIdx="1" presStyleCnt="6"/>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Ear"/>
        </a:ext>
      </dgm:extLst>
    </dgm:pt>
    <dgm:pt modelId="{DDE71699-248B-44DE-976B-1C1B633E34AE}" type="pres">
      <dgm:prSet presAssocID="{008A6D81-59C0-405B-8D96-B13BF4264E14}" presName="spaceRect" presStyleCnt="0"/>
      <dgm:spPr/>
    </dgm:pt>
    <dgm:pt modelId="{5A878D5D-5743-445D-89EB-DD8F5213D5E5}" type="pres">
      <dgm:prSet presAssocID="{008A6D81-59C0-405B-8D96-B13BF4264E14}" presName="textRect" presStyleLbl="revTx" presStyleIdx="1" presStyleCnt="6">
        <dgm:presLayoutVars>
          <dgm:chMax val="1"/>
          <dgm:chPref val="1"/>
        </dgm:presLayoutVars>
      </dgm:prSet>
      <dgm:spPr/>
    </dgm:pt>
    <dgm:pt modelId="{5080A057-566A-4B68-B434-F3EFA5A02551}" type="pres">
      <dgm:prSet presAssocID="{BF4B611C-1E33-4AC3-84E6-22EBB6742944}" presName="sibTrans" presStyleCnt="0"/>
      <dgm:spPr/>
    </dgm:pt>
    <dgm:pt modelId="{E3868AA8-B914-4F25-9F45-2C8A4CB38C5B}" type="pres">
      <dgm:prSet presAssocID="{1798F9A8-EAA4-40E1-AA71-5AD46AF8A725}" presName="compNode" presStyleCnt="0"/>
      <dgm:spPr/>
    </dgm:pt>
    <dgm:pt modelId="{AB458E86-A44C-4AB4-8305-7BC00A5BF833}" type="pres">
      <dgm:prSet presAssocID="{1798F9A8-EAA4-40E1-AA71-5AD46AF8A725}" presName="iconRect" presStyleLbl="node1" presStyleIdx="2" presStyleCnt="6"/>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Head with Gears"/>
        </a:ext>
      </dgm:extLst>
    </dgm:pt>
    <dgm:pt modelId="{F7EA6C8C-FA95-4C3F-83A9-7AE8263EEBEE}" type="pres">
      <dgm:prSet presAssocID="{1798F9A8-EAA4-40E1-AA71-5AD46AF8A725}" presName="spaceRect" presStyleCnt="0"/>
      <dgm:spPr/>
    </dgm:pt>
    <dgm:pt modelId="{C9D12265-D024-4230-85D9-D54EB0B68CF7}" type="pres">
      <dgm:prSet presAssocID="{1798F9A8-EAA4-40E1-AA71-5AD46AF8A725}" presName="textRect" presStyleLbl="revTx" presStyleIdx="2" presStyleCnt="6">
        <dgm:presLayoutVars>
          <dgm:chMax val="1"/>
          <dgm:chPref val="1"/>
        </dgm:presLayoutVars>
      </dgm:prSet>
      <dgm:spPr/>
    </dgm:pt>
    <dgm:pt modelId="{0F76FF69-0C75-48AF-88F3-53EFF5AEF356}" type="pres">
      <dgm:prSet presAssocID="{D37A5934-0324-4ADB-A77E-223750EBC23A}" presName="sibTrans" presStyleCnt="0"/>
      <dgm:spPr/>
    </dgm:pt>
    <dgm:pt modelId="{6FD53C70-D304-4220-B7E6-A9BC47AB8806}" type="pres">
      <dgm:prSet presAssocID="{4DA970FB-0B8A-47F6-AE79-C9941117BE46}" presName="compNode" presStyleCnt="0"/>
      <dgm:spPr/>
    </dgm:pt>
    <dgm:pt modelId="{82FC5317-80F9-44F9-A38B-0B859C6829B3}" type="pres">
      <dgm:prSet presAssocID="{4DA970FB-0B8A-47F6-AE79-C9941117BE46}" presName="iconRect" presStyleLbl="node1" presStyleIdx="3" presStyleCnt="6"/>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Customer Review"/>
        </a:ext>
      </dgm:extLst>
    </dgm:pt>
    <dgm:pt modelId="{B23F7B66-0F5E-4680-89C2-C7108E7E5CE7}" type="pres">
      <dgm:prSet presAssocID="{4DA970FB-0B8A-47F6-AE79-C9941117BE46}" presName="spaceRect" presStyleCnt="0"/>
      <dgm:spPr/>
    </dgm:pt>
    <dgm:pt modelId="{8BABBDB1-D23C-4E7A-9145-1023DB906138}" type="pres">
      <dgm:prSet presAssocID="{4DA970FB-0B8A-47F6-AE79-C9941117BE46}" presName="textRect" presStyleLbl="revTx" presStyleIdx="3" presStyleCnt="6">
        <dgm:presLayoutVars>
          <dgm:chMax val="1"/>
          <dgm:chPref val="1"/>
        </dgm:presLayoutVars>
      </dgm:prSet>
      <dgm:spPr/>
    </dgm:pt>
    <dgm:pt modelId="{356491BB-DB14-4F4F-B39B-FE5CB9DC2E25}" type="pres">
      <dgm:prSet presAssocID="{72AEBC59-F592-4EDC-BCAB-5E3CB1D03492}" presName="sibTrans" presStyleCnt="0"/>
      <dgm:spPr/>
    </dgm:pt>
    <dgm:pt modelId="{0C05DEF4-7F68-42C1-8839-A0E9C7AD2DC5}" type="pres">
      <dgm:prSet presAssocID="{99C1B521-4262-4601-9600-5A19B7C61235}" presName="compNode" presStyleCnt="0"/>
      <dgm:spPr/>
    </dgm:pt>
    <dgm:pt modelId="{182D5F09-6BC5-48A9-9D4F-72B1F0CF6806}" type="pres">
      <dgm:prSet presAssocID="{99C1B521-4262-4601-9600-5A19B7C61235}" presName="iconRect" presStyleLbl="node1" presStyleIdx="4" presStyleCnt="6"/>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Radio microphone"/>
        </a:ext>
      </dgm:extLst>
    </dgm:pt>
    <dgm:pt modelId="{E2D21039-9E5D-4C48-9CAD-84B462D653D3}" type="pres">
      <dgm:prSet presAssocID="{99C1B521-4262-4601-9600-5A19B7C61235}" presName="spaceRect" presStyleCnt="0"/>
      <dgm:spPr/>
    </dgm:pt>
    <dgm:pt modelId="{80D33B65-4397-459B-9F78-F6326D47EE33}" type="pres">
      <dgm:prSet presAssocID="{99C1B521-4262-4601-9600-5A19B7C61235}" presName="textRect" presStyleLbl="revTx" presStyleIdx="4" presStyleCnt="6">
        <dgm:presLayoutVars>
          <dgm:chMax val="1"/>
          <dgm:chPref val="1"/>
        </dgm:presLayoutVars>
      </dgm:prSet>
      <dgm:spPr/>
    </dgm:pt>
    <dgm:pt modelId="{3EDD29B5-D80E-41ED-B07A-C32F294F6C55}" type="pres">
      <dgm:prSet presAssocID="{E40A682A-9FC9-4D16-91EF-80F64D18B532}" presName="sibTrans" presStyleCnt="0"/>
      <dgm:spPr/>
    </dgm:pt>
    <dgm:pt modelId="{C822B71C-E657-4532-8C0E-538982A2B3A6}" type="pres">
      <dgm:prSet presAssocID="{EB1E9262-96D0-485E-A66B-09181DB63FDE}" presName="compNode" presStyleCnt="0"/>
      <dgm:spPr/>
    </dgm:pt>
    <dgm:pt modelId="{2DF036CE-757A-4929-95CE-CD81BFC80748}" type="pres">
      <dgm:prSet presAssocID="{EB1E9262-96D0-485E-A66B-09181DB63FDE}" presName="iconRect" presStyleLbl="node1" presStyleIdx="5" presStyleCnt="6"/>
      <dgm:spPr>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a:noFill/>
        </a:ln>
      </dgm:spPr>
      <dgm:extLst>
        <a:ext uri="{E40237B7-FDA0-4F09-8148-C483321AD2D9}">
          <dgm14:cNvPr xmlns:dgm14="http://schemas.microsoft.com/office/drawing/2010/diagram" id="0" name="" descr="Marketing"/>
        </a:ext>
      </dgm:extLst>
    </dgm:pt>
    <dgm:pt modelId="{69BD4182-72D9-4193-8B53-07D3F9B9B68A}" type="pres">
      <dgm:prSet presAssocID="{EB1E9262-96D0-485E-A66B-09181DB63FDE}" presName="spaceRect" presStyleCnt="0"/>
      <dgm:spPr/>
    </dgm:pt>
    <dgm:pt modelId="{F3F7F476-1007-4244-90E4-15BB43933AD7}" type="pres">
      <dgm:prSet presAssocID="{EB1E9262-96D0-485E-A66B-09181DB63FDE}" presName="textRect" presStyleLbl="revTx" presStyleIdx="5" presStyleCnt="6">
        <dgm:presLayoutVars>
          <dgm:chMax val="1"/>
          <dgm:chPref val="1"/>
        </dgm:presLayoutVars>
      </dgm:prSet>
      <dgm:spPr/>
    </dgm:pt>
  </dgm:ptLst>
  <dgm:cxnLst>
    <dgm:cxn modelId="{C9FDF705-9771-4EF4-BFA9-BFD05D218529}" srcId="{705AB971-632A-48C0-AB4E-3EB2027355DC}" destId="{99C1B521-4262-4601-9600-5A19B7C61235}" srcOrd="4" destOrd="0" parTransId="{D92C6C20-EB1E-4951-93C5-A496C948AAA4}" sibTransId="{E40A682A-9FC9-4D16-91EF-80F64D18B532}"/>
    <dgm:cxn modelId="{F4A87B28-A47E-4B15-A96A-87A681C143C0}" type="presOf" srcId="{008A6D81-59C0-405B-8D96-B13BF4264E14}" destId="{5A878D5D-5743-445D-89EB-DD8F5213D5E5}" srcOrd="0" destOrd="0" presId="urn:microsoft.com/office/officeart/2018/2/layout/IconLabelList"/>
    <dgm:cxn modelId="{522E9D3D-5B69-477A-A179-561633F58C22}" srcId="{705AB971-632A-48C0-AB4E-3EB2027355DC}" destId="{4DA970FB-0B8A-47F6-AE79-C9941117BE46}" srcOrd="3" destOrd="0" parTransId="{9C1DFB4D-DD1C-4F9F-9FB5-3F4CD747ABE6}" sibTransId="{72AEBC59-F592-4EDC-BCAB-5E3CB1D03492}"/>
    <dgm:cxn modelId="{C104595E-5B0B-4F8D-AE25-B2DA635A47AC}" srcId="{705AB971-632A-48C0-AB4E-3EB2027355DC}" destId="{707739B6-38F1-4E67-9181-4A4A51E841C7}" srcOrd="0" destOrd="0" parTransId="{DE3ACA96-9603-44E2-8217-6B79693399E8}" sibTransId="{3F5FA13C-FAB6-41D3-802E-D5804FF0FDAE}"/>
    <dgm:cxn modelId="{EA84916B-267A-4C72-9755-FC2219B46283}" srcId="{705AB971-632A-48C0-AB4E-3EB2027355DC}" destId="{1798F9A8-EAA4-40E1-AA71-5AD46AF8A725}" srcOrd="2" destOrd="0" parTransId="{C562A3B9-6BFD-4AFF-91C7-88ED26B9A85A}" sibTransId="{D37A5934-0324-4ADB-A77E-223750EBC23A}"/>
    <dgm:cxn modelId="{AA7E3D6D-3AD5-44B1-A3BA-CE779F3AA9FD}" type="presOf" srcId="{4DA970FB-0B8A-47F6-AE79-C9941117BE46}" destId="{8BABBDB1-D23C-4E7A-9145-1023DB906138}" srcOrd="0" destOrd="0" presId="urn:microsoft.com/office/officeart/2018/2/layout/IconLabelList"/>
    <dgm:cxn modelId="{73249D55-BFE0-4694-A5E7-DA207A7A37A3}" type="presOf" srcId="{99C1B521-4262-4601-9600-5A19B7C61235}" destId="{80D33B65-4397-459B-9F78-F6326D47EE33}" srcOrd="0" destOrd="0" presId="urn:microsoft.com/office/officeart/2018/2/layout/IconLabelList"/>
    <dgm:cxn modelId="{026AC87E-AB0B-438D-BED2-CFD59B9C55BF}" type="presOf" srcId="{705AB971-632A-48C0-AB4E-3EB2027355DC}" destId="{D2CF6476-0E23-47F6-A3A1-5198603B14C9}" srcOrd="0" destOrd="0" presId="urn:microsoft.com/office/officeart/2018/2/layout/IconLabelList"/>
    <dgm:cxn modelId="{0B472295-5A05-46B1-AD08-AD3B8B5D9F42}" srcId="{705AB971-632A-48C0-AB4E-3EB2027355DC}" destId="{EB1E9262-96D0-485E-A66B-09181DB63FDE}" srcOrd="5" destOrd="0" parTransId="{2CEF7900-B903-4613-80C9-EA7BEF29E6EC}" sibTransId="{83B8F41B-12BF-4AF9-8BA9-E2B22AB99770}"/>
    <dgm:cxn modelId="{69A4B198-D76B-43CB-B2B9-484D7D966CA2}" srcId="{705AB971-632A-48C0-AB4E-3EB2027355DC}" destId="{008A6D81-59C0-405B-8D96-B13BF4264E14}" srcOrd="1" destOrd="0" parTransId="{BE127792-10DC-4628-994B-5069EBC67CD4}" sibTransId="{BF4B611C-1E33-4AC3-84E6-22EBB6742944}"/>
    <dgm:cxn modelId="{0D0BFEA6-D32F-4D9A-8B42-3F0F11F4184B}" type="presOf" srcId="{707739B6-38F1-4E67-9181-4A4A51E841C7}" destId="{A9D35B1C-C429-45B0-99EA-0EF789829BD3}" srcOrd="0" destOrd="0" presId="urn:microsoft.com/office/officeart/2018/2/layout/IconLabelList"/>
    <dgm:cxn modelId="{2F91DFA9-2FF0-47F8-B386-8C43C9AAC2ED}" type="presOf" srcId="{EB1E9262-96D0-485E-A66B-09181DB63FDE}" destId="{F3F7F476-1007-4244-90E4-15BB43933AD7}" srcOrd="0" destOrd="0" presId="urn:microsoft.com/office/officeart/2018/2/layout/IconLabelList"/>
    <dgm:cxn modelId="{1D2387F5-912A-4EC2-94DB-BDD5CEC3DB56}" type="presOf" srcId="{1798F9A8-EAA4-40E1-AA71-5AD46AF8A725}" destId="{C9D12265-D024-4230-85D9-D54EB0B68CF7}" srcOrd="0" destOrd="0" presId="urn:microsoft.com/office/officeart/2018/2/layout/IconLabelList"/>
    <dgm:cxn modelId="{51823123-27B6-4A3A-9600-8A3C2DCE30DB}" type="presParOf" srcId="{D2CF6476-0E23-47F6-A3A1-5198603B14C9}" destId="{EE5E6DC6-D5F0-4590-9CC1-9D3A9404980C}" srcOrd="0" destOrd="0" presId="urn:microsoft.com/office/officeart/2018/2/layout/IconLabelList"/>
    <dgm:cxn modelId="{F42BE080-2C05-4132-9D7C-EA3EA94BD1D7}" type="presParOf" srcId="{EE5E6DC6-D5F0-4590-9CC1-9D3A9404980C}" destId="{AF424B5F-C65F-4379-A326-981595635D1D}" srcOrd="0" destOrd="0" presId="urn:microsoft.com/office/officeart/2018/2/layout/IconLabelList"/>
    <dgm:cxn modelId="{08AE89C8-EDAF-4686-B13C-3DB11D26C71D}" type="presParOf" srcId="{EE5E6DC6-D5F0-4590-9CC1-9D3A9404980C}" destId="{B5D7E329-279B-428D-895F-06837213CD52}" srcOrd="1" destOrd="0" presId="urn:microsoft.com/office/officeart/2018/2/layout/IconLabelList"/>
    <dgm:cxn modelId="{9DA08C72-A133-40F2-9A9F-3834FECF2439}" type="presParOf" srcId="{EE5E6DC6-D5F0-4590-9CC1-9D3A9404980C}" destId="{A9D35B1C-C429-45B0-99EA-0EF789829BD3}" srcOrd="2" destOrd="0" presId="urn:microsoft.com/office/officeart/2018/2/layout/IconLabelList"/>
    <dgm:cxn modelId="{AB16BA2A-2B58-4AC8-A287-1E78FAD11E38}" type="presParOf" srcId="{D2CF6476-0E23-47F6-A3A1-5198603B14C9}" destId="{C3A3D37E-0D87-4BA2-93F9-D51713C044F7}" srcOrd="1" destOrd="0" presId="urn:microsoft.com/office/officeart/2018/2/layout/IconLabelList"/>
    <dgm:cxn modelId="{0D8CC2B1-DB53-44CF-AFF5-34EF17C2E62D}" type="presParOf" srcId="{D2CF6476-0E23-47F6-A3A1-5198603B14C9}" destId="{25BB3249-057D-4558-B762-9EBB51C6438A}" srcOrd="2" destOrd="0" presId="urn:microsoft.com/office/officeart/2018/2/layout/IconLabelList"/>
    <dgm:cxn modelId="{70CAA834-AB8E-426E-A45A-2D4DFA1B7356}" type="presParOf" srcId="{25BB3249-057D-4558-B762-9EBB51C6438A}" destId="{8AFD6CA9-0D29-43BA-A6E1-FCEDCC819A4E}" srcOrd="0" destOrd="0" presId="urn:microsoft.com/office/officeart/2018/2/layout/IconLabelList"/>
    <dgm:cxn modelId="{FAC4B90A-DA90-46EF-8660-4B4819434C2B}" type="presParOf" srcId="{25BB3249-057D-4558-B762-9EBB51C6438A}" destId="{DDE71699-248B-44DE-976B-1C1B633E34AE}" srcOrd="1" destOrd="0" presId="urn:microsoft.com/office/officeart/2018/2/layout/IconLabelList"/>
    <dgm:cxn modelId="{E9340C07-BA0D-4A42-BEF6-787504AAAFAC}" type="presParOf" srcId="{25BB3249-057D-4558-B762-9EBB51C6438A}" destId="{5A878D5D-5743-445D-89EB-DD8F5213D5E5}" srcOrd="2" destOrd="0" presId="urn:microsoft.com/office/officeart/2018/2/layout/IconLabelList"/>
    <dgm:cxn modelId="{F47B5426-93A7-42C7-9499-5DD4768FDB54}" type="presParOf" srcId="{D2CF6476-0E23-47F6-A3A1-5198603B14C9}" destId="{5080A057-566A-4B68-B434-F3EFA5A02551}" srcOrd="3" destOrd="0" presId="urn:microsoft.com/office/officeart/2018/2/layout/IconLabelList"/>
    <dgm:cxn modelId="{447E0057-9037-4FBE-BB3F-4804961C02E7}" type="presParOf" srcId="{D2CF6476-0E23-47F6-A3A1-5198603B14C9}" destId="{E3868AA8-B914-4F25-9F45-2C8A4CB38C5B}" srcOrd="4" destOrd="0" presId="urn:microsoft.com/office/officeart/2018/2/layout/IconLabelList"/>
    <dgm:cxn modelId="{B033D3E7-F50B-4BC5-9346-181529579CE9}" type="presParOf" srcId="{E3868AA8-B914-4F25-9F45-2C8A4CB38C5B}" destId="{AB458E86-A44C-4AB4-8305-7BC00A5BF833}" srcOrd="0" destOrd="0" presId="urn:microsoft.com/office/officeart/2018/2/layout/IconLabelList"/>
    <dgm:cxn modelId="{EB15CC93-5169-4D47-93E9-BD029733C7DD}" type="presParOf" srcId="{E3868AA8-B914-4F25-9F45-2C8A4CB38C5B}" destId="{F7EA6C8C-FA95-4C3F-83A9-7AE8263EEBEE}" srcOrd="1" destOrd="0" presId="urn:microsoft.com/office/officeart/2018/2/layout/IconLabelList"/>
    <dgm:cxn modelId="{3C626601-BEEC-456C-AFDB-09A28EF50B81}" type="presParOf" srcId="{E3868AA8-B914-4F25-9F45-2C8A4CB38C5B}" destId="{C9D12265-D024-4230-85D9-D54EB0B68CF7}" srcOrd="2" destOrd="0" presId="urn:microsoft.com/office/officeart/2018/2/layout/IconLabelList"/>
    <dgm:cxn modelId="{56C604E3-5F00-4B5C-8F4F-B418E77B25C7}" type="presParOf" srcId="{D2CF6476-0E23-47F6-A3A1-5198603B14C9}" destId="{0F76FF69-0C75-48AF-88F3-53EFF5AEF356}" srcOrd="5" destOrd="0" presId="urn:microsoft.com/office/officeart/2018/2/layout/IconLabelList"/>
    <dgm:cxn modelId="{F1130357-22A0-4888-9912-D13EA56DC85F}" type="presParOf" srcId="{D2CF6476-0E23-47F6-A3A1-5198603B14C9}" destId="{6FD53C70-D304-4220-B7E6-A9BC47AB8806}" srcOrd="6" destOrd="0" presId="urn:microsoft.com/office/officeart/2018/2/layout/IconLabelList"/>
    <dgm:cxn modelId="{6C753FBF-A3A0-4669-9011-3B5F945E0174}" type="presParOf" srcId="{6FD53C70-D304-4220-B7E6-A9BC47AB8806}" destId="{82FC5317-80F9-44F9-A38B-0B859C6829B3}" srcOrd="0" destOrd="0" presId="urn:microsoft.com/office/officeart/2018/2/layout/IconLabelList"/>
    <dgm:cxn modelId="{7B0D538F-A02D-4DBF-A3FB-C41674A37014}" type="presParOf" srcId="{6FD53C70-D304-4220-B7E6-A9BC47AB8806}" destId="{B23F7B66-0F5E-4680-89C2-C7108E7E5CE7}" srcOrd="1" destOrd="0" presId="urn:microsoft.com/office/officeart/2018/2/layout/IconLabelList"/>
    <dgm:cxn modelId="{E5100FE8-C52E-481B-BF0E-4C40122C324E}" type="presParOf" srcId="{6FD53C70-D304-4220-B7E6-A9BC47AB8806}" destId="{8BABBDB1-D23C-4E7A-9145-1023DB906138}" srcOrd="2" destOrd="0" presId="urn:microsoft.com/office/officeart/2018/2/layout/IconLabelList"/>
    <dgm:cxn modelId="{ED012093-643F-4060-9282-87DF17C38347}" type="presParOf" srcId="{D2CF6476-0E23-47F6-A3A1-5198603B14C9}" destId="{356491BB-DB14-4F4F-B39B-FE5CB9DC2E25}" srcOrd="7" destOrd="0" presId="urn:microsoft.com/office/officeart/2018/2/layout/IconLabelList"/>
    <dgm:cxn modelId="{A0BD07DB-B441-4685-B788-311AF893ECC2}" type="presParOf" srcId="{D2CF6476-0E23-47F6-A3A1-5198603B14C9}" destId="{0C05DEF4-7F68-42C1-8839-A0E9C7AD2DC5}" srcOrd="8" destOrd="0" presId="urn:microsoft.com/office/officeart/2018/2/layout/IconLabelList"/>
    <dgm:cxn modelId="{8C2A753F-09CE-4E15-B6EA-42E04496745A}" type="presParOf" srcId="{0C05DEF4-7F68-42C1-8839-A0E9C7AD2DC5}" destId="{182D5F09-6BC5-48A9-9D4F-72B1F0CF6806}" srcOrd="0" destOrd="0" presId="urn:microsoft.com/office/officeart/2018/2/layout/IconLabelList"/>
    <dgm:cxn modelId="{FE0070B9-55C9-4A19-ADBF-4A54067B2BD5}" type="presParOf" srcId="{0C05DEF4-7F68-42C1-8839-A0E9C7AD2DC5}" destId="{E2D21039-9E5D-4C48-9CAD-84B462D653D3}" srcOrd="1" destOrd="0" presId="urn:microsoft.com/office/officeart/2018/2/layout/IconLabelList"/>
    <dgm:cxn modelId="{C980CD01-4279-43E2-9DA9-25C45B6CF793}" type="presParOf" srcId="{0C05DEF4-7F68-42C1-8839-A0E9C7AD2DC5}" destId="{80D33B65-4397-459B-9F78-F6326D47EE33}" srcOrd="2" destOrd="0" presId="urn:microsoft.com/office/officeart/2018/2/layout/IconLabelList"/>
    <dgm:cxn modelId="{7F177BF7-7B89-4950-B2AF-05BA151E08D8}" type="presParOf" srcId="{D2CF6476-0E23-47F6-A3A1-5198603B14C9}" destId="{3EDD29B5-D80E-41ED-B07A-C32F294F6C55}" srcOrd="9" destOrd="0" presId="urn:microsoft.com/office/officeart/2018/2/layout/IconLabelList"/>
    <dgm:cxn modelId="{3E228F2C-12DD-4C5A-AA49-A744F37B91E3}" type="presParOf" srcId="{D2CF6476-0E23-47F6-A3A1-5198603B14C9}" destId="{C822B71C-E657-4532-8C0E-538982A2B3A6}" srcOrd="10" destOrd="0" presId="urn:microsoft.com/office/officeart/2018/2/layout/IconLabelList"/>
    <dgm:cxn modelId="{085B45CD-387F-48AA-8496-D73FB760BA27}" type="presParOf" srcId="{C822B71C-E657-4532-8C0E-538982A2B3A6}" destId="{2DF036CE-757A-4929-95CE-CD81BFC80748}" srcOrd="0" destOrd="0" presId="urn:microsoft.com/office/officeart/2018/2/layout/IconLabelList"/>
    <dgm:cxn modelId="{5A649075-F8A0-45D2-A31E-DA87B9F87A81}" type="presParOf" srcId="{C822B71C-E657-4532-8C0E-538982A2B3A6}" destId="{69BD4182-72D9-4193-8B53-07D3F9B9B68A}" srcOrd="1" destOrd="0" presId="urn:microsoft.com/office/officeart/2018/2/layout/IconLabelList"/>
    <dgm:cxn modelId="{3A76954B-B6F5-410E-B0A2-89B8E5204823}" type="presParOf" srcId="{C822B71C-E657-4532-8C0E-538982A2B3A6}" destId="{F3F7F476-1007-4244-90E4-15BB43933AD7}" srcOrd="2" destOrd="0" presId="urn:microsoft.com/office/officeart/2018/2/layout/Icon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64B0AEC5-183A-4576-830B-D476092128FE}" type="doc">
      <dgm:prSet loTypeId="urn:microsoft.com/office/officeart/2005/8/layout/process1" loCatId="process" qsTypeId="urn:microsoft.com/office/officeart/2005/8/quickstyle/simple4" qsCatId="simple" csTypeId="urn:microsoft.com/office/officeart/2005/8/colors/colorful1" csCatId="colorful"/>
      <dgm:spPr/>
      <dgm:t>
        <a:bodyPr/>
        <a:lstStyle/>
        <a:p>
          <a:endParaRPr lang="en-US"/>
        </a:p>
      </dgm:t>
    </dgm:pt>
    <dgm:pt modelId="{3B1FA1DD-7D24-47A5-AEE2-DBC8825207C2}">
      <dgm:prSet/>
      <dgm:spPr/>
      <dgm:t>
        <a:bodyPr/>
        <a:lstStyle/>
        <a:p>
          <a:r>
            <a:rPr lang="en-GB"/>
            <a:t>Praise is a very powerful tool. </a:t>
          </a:r>
          <a:endParaRPr lang="en-US"/>
        </a:p>
      </dgm:t>
    </dgm:pt>
    <dgm:pt modelId="{2BE8A6D9-B03D-447B-81BA-5D07AB36DBFD}" type="parTrans" cxnId="{D4F6386B-5934-4131-B6F9-3A5F8C4CEA7B}">
      <dgm:prSet/>
      <dgm:spPr/>
      <dgm:t>
        <a:bodyPr/>
        <a:lstStyle/>
        <a:p>
          <a:endParaRPr lang="en-US"/>
        </a:p>
      </dgm:t>
    </dgm:pt>
    <dgm:pt modelId="{13018BF1-A339-4BAA-9A84-D3FD06EFFDCB}" type="sibTrans" cxnId="{D4F6386B-5934-4131-B6F9-3A5F8C4CEA7B}">
      <dgm:prSet/>
      <dgm:spPr/>
      <dgm:t>
        <a:bodyPr/>
        <a:lstStyle/>
        <a:p>
          <a:endParaRPr lang="en-US"/>
        </a:p>
      </dgm:t>
    </dgm:pt>
    <dgm:pt modelId="{47D31F85-FD7F-4335-9D5C-BE219FAB3FB3}">
      <dgm:prSet/>
      <dgm:spPr/>
      <dgm:t>
        <a:bodyPr/>
        <a:lstStyle/>
        <a:p>
          <a:r>
            <a:rPr lang="en-GB"/>
            <a:t>Use specific praise for things they do well and tell them why it was a good thing to do – “well done for putting the toys away; that was really helpful”. </a:t>
          </a:r>
          <a:endParaRPr lang="en-US"/>
        </a:p>
      </dgm:t>
    </dgm:pt>
    <dgm:pt modelId="{0FF9A494-2C82-4260-A06C-FBF48F128647}" type="parTrans" cxnId="{CBE0C29F-3586-4415-921B-4A14165AB95B}">
      <dgm:prSet/>
      <dgm:spPr/>
      <dgm:t>
        <a:bodyPr/>
        <a:lstStyle/>
        <a:p>
          <a:endParaRPr lang="en-US"/>
        </a:p>
      </dgm:t>
    </dgm:pt>
    <dgm:pt modelId="{85F06611-B014-4123-A558-1A6146651EB5}" type="sibTrans" cxnId="{CBE0C29F-3586-4415-921B-4A14165AB95B}">
      <dgm:prSet/>
      <dgm:spPr/>
      <dgm:t>
        <a:bodyPr/>
        <a:lstStyle/>
        <a:p>
          <a:endParaRPr lang="en-US"/>
        </a:p>
      </dgm:t>
    </dgm:pt>
    <dgm:pt modelId="{CD7D06E0-5554-4388-A051-BDFEB0D0757C}">
      <dgm:prSet/>
      <dgm:spPr/>
      <dgm:t>
        <a:bodyPr/>
        <a:lstStyle/>
        <a:p>
          <a:r>
            <a:rPr lang="en-GB"/>
            <a:t>This can enable children to feel good about themselves and their abilities even though they may find talking difficult.</a:t>
          </a:r>
          <a:endParaRPr lang="en-US"/>
        </a:p>
      </dgm:t>
    </dgm:pt>
    <dgm:pt modelId="{4434DCD3-F3EB-4AD6-85E6-3DCB3F9E5C03}" type="parTrans" cxnId="{3A24B113-154F-4574-9165-CB24AC2377A1}">
      <dgm:prSet/>
      <dgm:spPr/>
      <dgm:t>
        <a:bodyPr/>
        <a:lstStyle/>
        <a:p>
          <a:endParaRPr lang="en-US"/>
        </a:p>
      </dgm:t>
    </dgm:pt>
    <dgm:pt modelId="{58E2F370-3159-4018-BE7A-28DB67B28565}" type="sibTrans" cxnId="{3A24B113-154F-4574-9165-CB24AC2377A1}">
      <dgm:prSet/>
      <dgm:spPr/>
      <dgm:t>
        <a:bodyPr/>
        <a:lstStyle/>
        <a:p>
          <a:endParaRPr lang="en-US"/>
        </a:p>
      </dgm:t>
    </dgm:pt>
    <dgm:pt modelId="{35382B4C-9558-4E06-B545-EF506B04B043}" type="pres">
      <dgm:prSet presAssocID="{64B0AEC5-183A-4576-830B-D476092128FE}" presName="Name0" presStyleCnt="0">
        <dgm:presLayoutVars>
          <dgm:dir/>
          <dgm:resizeHandles val="exact"/>
        </dgm:presLayoutVars>
      </dgm:prSet>
      <dgm:spPr/>
    </dgm:pt>
    <dgm:pt modelId="{4960C776-DFA6-4A62-8AF5-C5D21E490CE9}" type="pres">
      <dgm:prSet presAssocID="{3B1FA1DD-7D24-47A5-AEE2-DBC8825207C2}" presName="node" presStyleLbl="node1" presStyleIdx="0" presStyleCnt="3">
        <dgm:presLayoutVars>
          <dgm:bulletEnabled val="1"/>
        </dgm:presLayoutVars>
      </dgm:prSet>
      <dgm:spPr/>
    </dgm:pt>
    <dgm:pt modelId="{FC90DC5B-401F-426B-A469-4C454520FDEE}" type="pres">
      <dgm:prSet presAssocID="{13018BF1-A339-4BAA-9A84-D3FD06EFFDCB}" presName="sibTrans" presStyleLbl="sibTrans2D1" presStyleIdx="0" presStyleCnt="2"/>
      <dgm:spPr/>
    </dgm:pt>
    <dgm:pt modelId="{59521DE4-68A3-40F4-AF10-4E5C559E1830}" type="pres">
      <dgm:prSet presAssocID="{13018BF1-A339-4BAA-9A84-D3FD06EFFDCB}" presName="connectorText" presStyleLbl="sibTrans2D1" presStyleIdx="0" presStyleCnt="2"/>
      <dgm:spPr/>
    </dgm:pt>
    <dgm:pt modelId="{BB67679D-422E-4947-A7CE-F97328659516}" type="pres">
      <dgm:prSet presAssocID="{47D31F85-FD7F-4335-9D5C-BE219FAB3FB3}" presName="node" presStyleLbl="node1" presStyleIdx="1" presStyleCnt="3">
        <dgm:presLayoutVars>
          <dgm:bulletEnabled val="1"/>
        </dgm:presLayoutVars>
      </dgm:prSet>
      <dgm:spPr/>
    </dgm:pt>
    <dgm:pt modelId="{6AD3CC19-94ED-410B-AC33-A50F440C02CB}" type="pres">
      <dgm:prSet presAssocID="{85F06611-B014-4123-A558-1A6146651EB5}" presName="sibTrans" presStyleLbl="sibTrans2D1" presStyleIdx="1" presStyleCnt="2"/>
      <dgm:spPr/>
    </dgm:pt>
    <dgm:pt modelId="{E0227CA6-1C7F-40B0-8577-0CDD7EDC6A0D}" type="pres">
      <dgm:prSet presAssocID="{85F06611-B014-4123-A558-1A6146651EB5}" presName="connectorText" presStyleLbl="sibTrans2D1" presStyleIdx="1" presStyleCnt="2"/>
      <dgm:spPr/>
    </dgm:pt>
    <dgm:pt modelId="{45AE9611-35B5-4095-BCB8-0EB8C7B72C79}" type="pres">
      <dgm:prSet presAssocID="{CD7D06E0-5554-4388-A051-BDFEB0D0757C}" presName="node" presStyleLbl="node1" presStyleIdx="2" presStyleCnt="3">
        <dgm:presLayoutVars>
          <dgm:bulletEnabled val="1"/>
        </dgm:presLayoutVars>
      </dgm:prSet>
      <dgm:spPr/>
    </dgm:pt>
  </dgm:ptLst>
  <dgm:cxnLst>
    <dgm:cxn modelId="{3A24B113-154F-4574-9165-CB24AC2377A1}" srcId="{64B0AEC5-183A-4576-830B-D476092128FE}" destId="{CD7D06E0-5554-4388-A051-BDFEB0D0757C}" srcOrd="2" destOrd="0" parTransId="{4434DCD3-F3EB-4AD6-85E6-3DCB3F9E5C03}" sibTransId="{58E2F370-3159-4018-BE7A-28DB67B28565}"/>
    <dgm:cxn modelId="{EFB5BC24-E897-4713-A2D8-873A0456060C}" type="presOf" srcId="{13018BF1-A339-4BAA-9A84-D3FD06EFFDCB}" destId="{FC90DC5B-401F-426B-A469-4C454520FDEE}" srcOrd="0" destOrd="0" presId="urn:microsoft.com/office/officeart/2005/8/layout/process1"/>
    <dgm:cxn modelId="{525DE13A-8914-44EB-A7EF-EC537A93AF81}" type="presOf" srcId="{85F06611-B014-4123-A558-1A6146651EB5}" destId="{E0227CA6-1C7F-40B0-8577-0CDD7EDC6A0D}" srcOrd="1" destOrd="0" presId="urn:microsoft.com/office/officeart/2005/8/layout/process1"/>
    <dgm:cxn modelId="{B4330444-18F2-4643-A15C-509715F1EE73}" type="presOf" srcId="{64B0AEC5-183A-4576-830B-D476092128FE}" destId="{35382B4C-9558-4E06-B545-EF506B04B043}" srcOrd="0" destOrd="0" presId="urn:microsoft.com/office/officeart/2005/8/layout/process1"/>
    <dgm:cxn modelId="{8C9E0166-9D81-4428-9129-54022E480A69}" type="presOf" srcId="{13018BF1-A339-4BAA-9A84-D3FD06EFFDCB}" destId="{59521DE4-68A3-40F4-AF10-4E5C559E1830}" srcOrd="1" destOrd="0" presId="urn:microsoft.com/office/officeart/2005/8/layout/process1"/>
    <dgm:cxn modelId="{D4F6386B-5934-4131-B6F9-3A5F8C4CEA7B}" srcId="{64B0AEC5-183A-4576-830B-D476092128FE}" destId="{3B1FA1DD-7D24-47A5-AEE2-DBC8825207C2}" srcOrd="0" destOrd="0" parTransId="{2BE8A6D9-B03D-447B-81BA-5D07AB36DBFD}" sibTransId="{13018BF1-A339-4BAA-9A84-D3FD06EFFDCB}"/>
    <dgm:cxn modelId="{CBE0C29F-3586-4415-921B-4A14165AB95B}" srcId="{64B0AEC5-183A-4576-830B-D476092128FE}" destId="{47D31F85-FD7F-4335-9D5C-BE219FAB3FB3}" srcOrd="1" destOrd="0" parTransId="{0FF9A494-2C82-4260-A06C-FBF48F128647}" sibTransId="{85F06611-B014-4123-A558-1A6146651EB5}"/>
    <dgm:cxn modelId="{0B1E66C6-3DE2-470C-9207-60894CC63871}" type="presOf" srcId="{CD7D06E0-5554-4388-A051-BDFEB0D0757C}" destId="{45AE9611-35B5-4095-BCB8-0EB8C7B72C79}" srcOrd="0" destOrd="0" presId="urn:microsoft.com/office/officeart/2005/8/layout/process1"/>
    <dgm:cxn modelId="{22B8BED2-B4CF-4C9E-8D65-29AA02D71C57}" type="presOf" srcId="{47D31F85-FD7F-4335-9D5C-BE219FAB3FB3}" destId="{BB67679D-422E-4947-A7CE-F97328659516}" srcOrd="0" destOrd="0" presId="urn:microsoft.com/office/officeart/2005/8/layout/process1"/>
    <dgm:cxn modelId="{7063BDD4-8A7E-446E-A43C-35246BA76C8D}" type="presOf" srcId="{3B1FA1DD-7D24-47A5-AEE2-DBC8825207C2}" destId="{4960C776-DFA6-4A62-8AF5-C5D21E490CE9}" srcOrd="0" destOrd="0" presId="urn:microsoft.com/office/officeart/2005/8/layout/process1"/>
    <dgm:cxn modelId="{D71C2DD6-A351-4968-B781-8AA54EBCA439}" type="presOf" srcId="{85F06611-B014-4123-A558-1A6146651EB5}" destId="{6AD3CC19-94ED-410B-AC33-A50F440C02CB}" srcOrd="0" destOrd="0" presId="urn:microsoft.com/office/officeart/2005/8/layout/process1"/>
    <dgm:cxn modelId="{16B7E9FE-BEB6-4A98-99E4-6BC58935F5B8}" type="presParOf" srcId="{35382B4C-9558-4E06-B545-EF506B04B043}" destId="{4960C776-DFA6-4A62-8AF5-C5D21E490CE9}" srcOrd="0" destOrd="0" presId="urn:microsoft.com/office/officeart/2005/8/layout/process1"/>
    <dgm:cxn modelId="{517D6668-BE72-449D-A37C-BC53E92DD61A}" type="presParOf" srcId="{35382B4C-9558-4E06-B545-EF506B04B043}" destId="{FC90DC5B-401F-426B-A469-4C454520FDEE}" srcOrd="1" destOrd="0" presId="urn:microsoft.com/office/officeart/2005/8/layout/process1"/>
    <dgm:cxn modelId="{8073A45B-ADC0-46CA-ABBB-EFEE1C12D564}" type="presParOf" srcId="{FC90DC5B-401F-426B-A469-4C454520FDEE}" destId="{59521DE4-68A3-40F4-AF10-4E5C559E1830}" srcOrd="0" destOrd="0" presId="urn:microsoft.com/office/officeart/2005/8/layout/process1"/>
    <dgm:cxn modelId="{88C76B7F-13AA-424B-8A50-DE7062EC6631}" type="presParOf" srcId="{35382B4C-9558-4E06-B545-EF506B04B043}" destId="{BB67679D-422E-4947-A7CE-F97328659516}" srcOrd="2" destOrd="0" presId="urn:microsoft.com/office/officeart/2005/8/layout/process1"/>
    <dgm:cxn modelId="{1F0C42CA-6E6F-460B-ADBE-E81426288222}" type="presParOf" srcId="{35382B4C-9558-4E06-B545-EF506B04B043}" destId="{6AD3CC19-94ED-410B-AC33-A50F440C02CB}" srcOrd="3" destOrd="0" presId="urn:microsoft.com/office/officeart/2005/8/layout/process1"/>
    <dgm:cxn modelId="{47CC9391-1259-4AA7-BA79-22462898F375}" type="presParOf" srcId="{6AD3CC19-94ED-410B-AC33-A50F440C02CB}" destId="{E0227CA6-1C7F-40B0-8577-0CDD7EDC6A0D}" srcOrd="0" destOrd="0" presId="urn:microsoft.com/office/officeart/2005/8/layout/process1"/>
    <dgm:cxn modelId="{4ACB105A-FF55-4191-A5BC-02F6C38CF307}" type="presParOf" srcId="{35382B4C-9558-4E06-B545-EF506B04B043}" destId="{45AE9611-35B5-4095-BCB8-0EB8C7B72C79}" srcOrd="4" destOrd="0" presId="urn:microsoft.com/office/officeart/2005/8/layout/process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F424B5F-C65F-4379-A326-981595635D1D}">
      <dsp:nvSpPr>
        <dsp:cNvPr id="0" name=""/>
        <dsp:cNvSpPr/>
      </dsp:nvSpPr>
      <dsp:spPr>
        <a:xfrm>
          <a:off x="421398" y="916234"/>
          <a:ext cx="688183" cy="688183"/>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A9D35B1C-C429-45B0-99EA-0EF789829BD3}">
      <dsp:nvSpPr>
        <dsp:cNvPr id="0" name=""/>
        <dsp:cNvSpPr/>
      </dsp:nvSpPr>
      <dsp:spPr>
        <a:xfrm>
          <a:off x="841" y="1982271"/>
          <a:ext cx="1529296" cy="145283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90000"/>
            </a:lnSpc>
            <a:spcBef>
              <a:spcPct val="0"/>
            </a:spcBef>
            <a:spcAft>
              <a:spcPct val="35000"/>
            </a:spcAft>
            <a:buNone/>
          </a:pPr>
          <a:r>
            <a:rPr lang="en-GB" sz="1100" b="1" kern="1200"/>
            <a:t>Listening and attention </a:t>
          </a:r>
          <a:endParaRPr lang="en-US" sz="1100" kern="1200"/>
        </a:p>
      </dsp:txBody>
      <dsp:txXfrm>
        <a:off x="841" y="1982271"/>
        <a:ext cx="1529296" cy="1452832"/>
      </dsp:txXfrm>
    </dsp:sp>
    <dsp:sp modelId="{8AFD6CA9-0D29-43BA-A6E1-FCEDCC819A4E}">
      <dsp:nvSpPr>
        <dsp:cNvPr id="0" name=""/>
        <dsp:cNvSpPr/>
      </dsp:nvSpPr>
      <dsp:spPr>
        <a:xfrm>
          <a:off x="2218322" y="916234"/>
          <a:ext cx="688183" cy="688183"/>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5A878D5D-5743-445D-89EB-DD8F5213D5E5}">
      <dsp:nvSpPr>
        <dsp:cNvPr id="0" name=""/>
        <dsp:cNvSpPr/>
      </dsp:nvSpPr>
      <dsp:spPr>
        <a:xfrm>
          <a:off x="1797765" y="1982271"/>
          <a:ext cx="1529296" cy="145283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90000"/>
            </a:lnSpc>
            <a:spcBef>
              <a:spcPct val="0"/>
            </a:spcBef>
            <a:spcAft>
              <a:spcPct val="35000"/>
            </a:spcAft>
            <a:buNone/>
          </a:pPr>
          <a:r>
            <a:rPr lang="en-GB" sz="1100" kern="1200"/>
            <a:t>Children listen attentively in a range of situations. They listen to stories, accurately anticipating key events and respond to what they hear with relevant comments, questions or actions. They give their attention to what others say and respond appropriately, while engaged in another activity. </a:t>
          </a:r>
          <a:endParaRPr lang="en-US" sz="1100" kern="1200"/>
        </a:p>
      </dsp:txBody>
      <dsp:txXfrm>
        <a:off x="1797765" y="1982271"/>
        <a:ext cx="1529296" cy="1452832"/>
      </dsp:txXfrm>
    </dsp:sp>
    <dsp:sp modelId="{AB458E86-A44C-4AB4-8305-7BC00A5BF833}">
      <dsp:nvSpPr>
        <dsp:cNvPr id="0" name=""/>
        <dsp:cNvSpPr/>
      </dsp:nvSpPr>
      <dsp:spPr>
        <a:xfrm>
          <a:off x="4015246" y="916234"/>
          <a:ext cx="688183" cy="688183"/>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C9D12265-D024-4230-85D9-D54EB0B68CF7}">
      <dsp:nvSpPr>
        <dsp:cNvPr id="0" name=""/>
        <dsp:cNvSpPr/>
      </dsp:nvSpPr>
      <dsp:spPr>
        <a:xfrm>
          <a:off x="3594689" y="1982271"/>
          <a:ext cx="1529296" cy="145283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90000"/>
            </a:lnSpc>
            <a:spcBef>
              <a:spcPct val="0"/>
            </a:spcBef>
            <a:spcAft>
              <a:spcPct val="35000"/>
            </a:spcAft>
            <a:buNone/>
          </a:pPr>
          <a:r>
            <a:rPr lang="en-GB" sz="1100" b="1" kern="1200"/>
            <a:t>Understanding </a:t>
          </a:r>
          <a:endParaRPr lang="en-US" sz="1100" kern="1200"/>
        </a:p>
      </dsp:txBody>
      <dsp:txXfrm>
        <a:off x="3594689" y="1982271"/>
        <a:ext cx="1529296" cy="1452832"/>
      </dsp:txXfrm>
    </dsp:sp>
    <dsp:sp modelId="{82FC5317-80F9-44F9-A38B-0B859C6829B3}">
      <dsp:nvSpPr>
        <dsp:cNvPr id="0" name=""/>
        <dsp:cNvSpPr/>
      </dsp:nvSpPr>
      <dsp:spPr>
        <a:xfrm>
          <a:off x="5812170" y="916234"/>
          <a:ext cx="688183" cy="688183"/>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8BABBDB1-D23C-4E7A-9145-1023DB906138}">
      <dsp:nvSpPr>
        <dsp:cNvPr id="0" name=""/>
        <dsp:cNvSpPr/>
      </dsp:nvSpPr>
      <dsp:spPr>
        <a:xfrm>
          <a:off x="5391613" y="1982271"/>
          <a:ext cx="1529296" cy="145283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90000"/>
            </a:lnSpc>
            <a:spcBef>
              <a:spcPct val="0"/>
            </a:spcBef>
            <a:spcAft>
              <a:spcPct val="35000"/>
            </a:spcAft>
            <a:buNone/>
          </a:pPr>
          <a:r>
            <a:rPr lang="en-GB" sz="1100" kern="1200"/>
            <a:t>Children follow instructions involving several ideas or actions. They answer ‘how’ and ‘why’ questions about their experiences and in response to stories or events. </a:t>
          </a:r>
          <a:endParaRPr lang="en-US" sz="1100" kern="1200"/>
        </a:p>
      </dsp:txBody>
      <dsp:txXfrm>
        <a:off x="5391613" y="1982271"/>
        <a:ext cx="1529296" cy="1452832"/>
      </dsp:txXfrm>
    </dsp:sp>
    <dsp:sp modelId="{182D5F09-6BC5-48A9-9D4F-72B1F0CF6806}">
      <dsp:nvSpPr>
        <dsp:cNvPr id="0" name=""/>
        <dsp:cNvSpPr/>
      </dsp:nvSpPr>
      <dsp:spPr>
        <a:xfrm>
          <a:off x="7609093" y="916234"/>
          <a:ext cx="688183" cy="688183"/>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80D33B65-4397-459B-9F78-F6326D47EE33}">
      <dsp:nvSpPr>
        <dsp:cNvPr id="0" name=""/>
        <dsp:cNvSpPr/>
      </dsp:nvSpPr>
      <dsp:spPr>
        <a:xfrm>
          <a:off x="7188537" y="1982271"/>
          <a:ext cx="1529296" cy="145283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90000"/>
            </a:lnSpc>
            <a:spcBef>
              <a:spcPct val="0"/>
            </a:spcBef>
            <a:spcAft>
              <a:spcPct val="35000"/>
            </a:spcAft>
            <a:buNone/>
          </a:pPr>
          <a:r>
            <a:rPr lang="en-GB" sz="1100" b="1" kern="1200"/>
            <a:t>Speaking </a:t>
          </a:r>
          <a:endParaRPr lang="en-US" sz="1100" kern="1200"/>
        </a:p>
      </dsp:txBody>
      <dsp:txXfrm>
        <a:off x="7188537" y="1982271"/>
        <a:ext cx="1529296" cy="1452832"/>
      </dsp:txXfrm>
    </dsp:sp>
    <dsp:sp modelId="{2DF036CE-757A-4929-95CE-CD81BFC80748}">
      <dsp:nvSpPr>
        <dsp:cNvPr id="0" name=""/>
        <dsp:cNvSpPr/>
      </dsp:nvSpPr>
      <dsp:spPr>
        <a:xfrm>
          <a:off x="9406017" y="916234"/>
          <a:ext cx="688183" cy="688183"/>
        </a:xfrm>
        <a:prstGeom prst="rect">
          <a:avLst/>
        </a:prstGeom>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F3F7F476-1007-4244-90E4-15BB43933AD7}">
      <dsp:nvSpPr>
        <dsp:cNvPr id="0" name=""/>
        <dsp:cNvSpPr/>
      </dsp:nvSpPr>
      <dsp:spPr>
        <a:xfrm>
          <a:off x="8985461" y="1982271"/>
          <a:ext cx="1529296" cy="145283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90000"/>
            </a:lnSpc>
            <a:spcBef>
              <a:spcPct val="0"/>
            </a:spcBef>
            <a:spcAft>
              <a:spcPct val="35000"/>
            </a:spcAft>
            <a:buNone/>
          </a:pPr>
          <a:r>
            <a:rPr lang="en-GB" sz="1100" kern="1200"/>
            <a:t>Children express themselves effectively, showing awareness of listeners’ needs. They use past, present and future forms accurately when talking about events that have happened or are to happen in the future. They develop their own narratives and explanations by connecting ideas or events.</a:t>
          </a:r>
          <a:endParaRPr lang="en-US" sz="1100" kern="1200"/>
        </a:p>
      </dsp:txBody>
      <dsp:txXfrm>
        <a:off x="8985461" y="1982271"/>
        <a:ext cx="1529296" cy="145283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960C776-DFA6-4A62-8AF5-C5D21E490CE9}">
      <dsp:nvSpPr>
        <dsp:cNvPr id="0" name=""/>
        <dsp:cNvSpPr/>
      </dsp:nvSpPr>
      <dsp:spPr>
        <a:xfrm>
          <a:off x="5859" y="1413450"/>
          <a:ext cx="1751345" cy="2627018"/>
        </a:xfrm>
        <a:prstGeom prst="roundRect">
          <a:avLst>
            <a:gd name="adj" fmla="val 10000"/>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GB" sz="1700" kern="1200"/>
            <a:t>Praise is a very powerful tool. </a:t>
          </a:r>
          <a:endParaRPr lang="en-US" sz="1700" kern="1200"/>
        </a:p>
      </dsp:txBody>
      <dsp:txXfrm>
        <a:off x="57154" y="1464745"/>
        <a:ext cx="1648755" cy="2524428"/>
      </dsp:txXfrm>
    </dsp:sp>
    <dsp:sp modelId="{FC90DC5B-401F-426B-A469-4C454520FDEE}">
      <dsp:nvSpPr>
        <dsp:cNvPr id="0" name=""/>
        <dsp:cNvSpPr/>
      </dsp:nvSpPr>
      <dsp:spPr>
        <a:xfrm>
          <a:off x="1932339" y="2509793"/>
          <a:ext cx="371285" cy="434333"/>
        </a:xfrm>
        <a:prstGeom prst="rightArrow">
          <a:avLst>
            <a:gd name="adj1" fmla="val 60000"/>
            <a:gd name="adj2" fmla="val 50000"/>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a:lnSpc>
              <a:spcPct val="90000"/>
            </a:lnSpc>
            <a:spcBef>
              <a:spcPct val="0"/>
            </a:spcBef>
            <a:spcAft>
              <a:spcPct val="35000"/>
            </a:spcAft>
            <a:buNone/>
          </a:pPr>
          <a:endParaRPr lang="en-US" sz="1400" kern="1200"/>
        </a:p>
      </dsp:txBody>
      <dsp:txXfrm>
        <a:off x="1932339" y="2596660"/>
        <a:ext cx="259900" cy="260599"/>
      </dsp:txXfrm>
    </dsp:sp>
    <dsp:sp modelId="{BB67679D-422E-4947-A7CE-F97328659516}">
      <dsp:nvSpPr>
        <dsp:cNvPr id="0" name=""/>
        <dsp:cNvSpPr/>
      </dsp:nvSpPr>
      <dsp:spPr>
        <a:xfrm>
          <a:off x="2457743" y="1413450"/>
          <a:ext cx="1751345" cy="2627018"/>
        </a:xfrm>
        <a:prstGeom prst="roundRect">
          <a:avLst>
            <a:gd name="adj" fmla="val 10000"/>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GB" sz="1700" kern="1200"/>
            <a:t>Use specific praise for things they do well and tell them why it was a good thing to do – “well done for putting the toys away; that was really helpful”. </a:t>
          </a:r>
          <a:endParaRPr lang="en-US" sz="1700" kern="1200"/>
        </a:p>
      </dsp:txBody>
      <dsp:txXfrm>
        <a:off x="2509038" y="1464745"/>
        <a:ext cx="1648755" cy="2524428"/>
      </dsp:txXfrm>
    </dsp:sp>
    <dsp:sp modelId="{6AD3CC19-94ED-410B-AC33-A50F440C02CB}">
      <dsp:nvSpPr>
        <dsp:cNvPr id="0" name=""/>
        <dsp:cNvSpPr/>
      </dsp:nvSpPr>
      <dsp:spPr>
        <a:xfrm>
          <a:off x="4384223" y="2509793"/>
          <a:ext cx="371285" cy="434333"/>
        </a:xfrm>
        <a:prstGeom prst="rightArrow">
          <a:avLst>
            <a:gd name="adj1" fmla="val 60000"/>
            <a:gd name="adj2" fmla="val 50000"/>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a:lnSpc>
              <a:spcPct val="90000"/>
            </a:lnSpc>
            <a:spcBef>
              <a:spcPct val="0"/>
            </a:spcBef>
            <a:spcAft>
              <a:spcPct val="35000"/>
            </a:spcAft>
            <a:buNone/>
          </a:pPr>
          <a:endParaRPr lang="en-US" sz="1400" kern="1200"/>
        </a:p>
      </dsp:txBody>
      <dsp:txXfrm>
        <a:off x="4384223" y="2596660"/>
        <a:ext cx="259900" cy="260599"/>
      </dsp:txXfrm>
    </dsp:sp>
    <dsp:sp modelId="{45AE9611-35B5-4095-BCB8-0EB8C7B72C79}">
      <dsp:nvSpPr>
        <dsp:cNvPr id="0" name=""/>
        <dsp:cNvSpPr/>
      </dsp:nvSpPr>
      <dsp:spPr>
        <a:xfrm>
          <a:off x="4909627" y="1413450"/>
          <a:ext cx="1751345" cy="2627018"/>
        </a:xfrm>
        <a:prstGeom prst="roundRect">
          <a:avLst>
            <a:gd name="adj" fmla="val 10000"/>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GB" sz="1700" kern="1200"/>
            <a:t>This can enable children to feel good about themselves and their abilities even though they may find talking difficult.</a:t>
          </a:r>
          <a:endParaRPr lang="en-US" sz="1700" kern="1200"/>
        </a:p>
      </dsp:txBody>
      <dsp:txXfrm>
        <a:off x="4960922" y="1464745"/>
        <a:ext cx="1648755" cy="2524428"/>
      </dsp:txXfrm>
    </dsp:sp>
  </dsp:spTree>
</dsp:drawing>
</file>

<file path=ppt/diagrams/layout1.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dgm1612:lstStyle>
    </a:ext>
  </dgm:extLst>
</dgm:layoutDef>
</file>

<file path=ppt/diagrams/layout2.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A64E01-934C-A45A-CF2E-B4D37721DC73}"/>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A992D3CD-F126-53A2-4D26-BFE432C1DEE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150964EF-2036-2D68-ADA5-77C71CD5A8D1}"/>
              </a:ext>
            </a:extLst>
          </p:cNvPr>
          <p:cNvSpPr>
            <a:spLocks noGrp="1"/>
          </p:cNvSpPr>
          <p:nvPr>
            <p:ph type="dt" sz="half" idx="10"/>
          </p:nvPr>
        </p:nvSpPr>
        <p:spPr/>
        <p:txBody>
          <a:bodyPr/>
          <a:lstStyle/>
          <a:p>
            <a:fld id="{1E7B3009-34DA-4E9F-811B-216368D67A35}" type="datetimeFigureOut">
              <a:rPr lang="en-GB" smtClean="0"/>
              <a:t>18/09/2024</a:t>
            </a:fld>
            <a:endParaRPr lang="en-GB"/>
          </a:p>
        </p:txBody>
      </p:sp>
      <p:sp>
        <p:nvSpPr>
          <p:cNvPr id="5" name="Footer Placeholder 4">
            <a:extLst>
              <a:ext uri="{FF2B5EF4-FFF2-40B4-BE49-F238E27FC236}">
                <a16:creationId xmlns:a16="http://schemas.microsoft.com/office/drawing/2014/main" id="{1EDC70FE-5923-46F1-C8BF-9B56E66459E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736818D-5CAC-ABF8-9A20-6EDC84F07E8F}"/>
              </a:ext>
            </a:extLst>
          </p:cNvPr>
          <p:cNvSpPr>
            <a:spLocks noGrp="1"/>
          </p:cNvSpPr>
          <p:nvPr>
            <p:ph type="sldNum" sz="quarter" idx="12"/>
          </p:nvPr>
        </p:nvSpPr>
        <p:spPr/>
        <p:txBody>
          <a:bodyPr/>
          <a:lstStyle/>
          <a:p>
            <a:fld id="{FF0E4781-C029-47ED-A4D5-0F30BE6C1746}" type="slidenum">
              <a:rPr lang="en-GB" smtClean="0"/>
              <a:t>‹#›</a:t>
            </a:fld>
            <a:endParaRPr lang="en-GB"/>
          </a:p>
        </p:txBody>
      </p:sp>
    </p:spTree>
    <p:extLst>
      <p:ext uri="{BB962C8B-B14F-4D97-AF65-F5344CB8AC3E}">
        <p14:creationId xmlns:p14="http://schemas.microsoft.com/office/powerpoint/2010/main" val="251276045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CD4E81-0524-7E6A-DE34-B176E9DF7FA0}"/>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697D11B4-DCB3-6425-F73D-8154014612C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674D081-7775-77BA-C52B-251D555CD5EF}"/>
              </a:ext>
            </a:extLst>
          </p:cNvPr>
          <p:cNvSpPr>
            <a:spLocks noGrp="1"/>
          </p:cNvSpPr>
          <p:nvPr>
            <p:ph type="dt" sz="half" idx="10"/>
          </p:nvPr>
        </p:nvSpPr>
        <p:spPr/>
        <p:txBody>
          <a:bodyPr/>
          <a:lstStyle/>
          <a:p>
            <a:fld id="{1E7B3009-34DA-4E9F-811B-216368D67A35}" type="datetimeFigureOut">
              <a:rPr lang="en-GB" smtClean="0"/>
              <a:t>18/09/2024</a:t>
            </a:fld>
            <a:endParaRPr lang="en-GB"/>
          </a:p>
        </p:txBody>
      </p:sp>
      <p:sp>
        <p:nvSpPr>
          <p:cNvPr id="5" name="Footer Placeholder 4">
            <a:extLst>
              <a:ext uri="{FF2B5EF4-FFF2-40B4-BE49-F238E27FC236}">
                <a16:creationId xmlns:a16="http://schemas.microsoft.com/office/drawing/2014/main" id="{1EE3EF55-0925-4DF3-B2F5-63A9C59ED27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5C3D535-3C47-83EE-FF21-83C7DEAD43C5}"/>
              </a:ext>
            </a:extLst>
          </p:cNvPr>
          <p:cNvSpPr>
            <a:spLocks noGrp="1"/>
          </p:cNvSpPr>
          <p:nvPr>
            <p:ph type="sldNum" sz="quarter" idx="12"/>
          </p:nvPr>
        </p:nvSpPr>
        <p:spPr/>
        <p:txBody>
          <a:bodyPr/>
          <a:lstStyle/>
          <a:p>
            <a:fld id="{FF0E4781-C029-47ED-A4D5-0F30BE6C1746}" type="slidenum">
              <a:rPr lang="en-GB" smtClean="0"/>
              <a:t>‹#›</a:t>
            </a:fld>
            <a:endParaRPr lang="en-GB"/>
          </a:p>
        </p:txBody>
      </p:sp>
    </p:spTree>
    <p:extLst>
      <p:ext uri="{BB962C8B-B14F-4D97-AF65-F5344CB8AC3E}">
        <p14:creationId xmlns:p14="http://schemas.microsoft.com/office/powerpoint/2010/main" val="280245176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4F1B5C-926B-54C0-7961-F46094A54C2F}"/>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AF9A9E68-1F62-2BFF-38B3-9FD2B2D1C6D5}"/>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CF3AA21-69B1-00E0-7844-6D8842EC564D}"/>
              </a:ext>
            </a:extLst>
          </p:cNvPr>
          <p:cNvSpPr>
            <a:spLocks noGrp="1"/>
          </p:cNvSpPr>
          <p:nvPr>
            <p:ph type="dt" sz="half" idx="10"/>
          </p:nvPr>
        </p:nvSpPr>
        <p:spPr/>
        <p:txBody>
          <a:bodyPr/>
          <a:lstStyle/>
          <a:p>
            <a:fld id="{1E7B3009-34DA-4E9F-811B-216368D67A35}" type="datetimeFigureOut">
              <a:rPr lang="en-GB" smtClean="0"/>
              <a:t>18/09/2024</a:t>
            </a:fld>
            <a:endParaRPr lang="en-GB"/>
          </a:p>
        </p:txBody>
      </p:sp>
      <p:sp>
        <p:nvSpPr>
          <p:cNvPr id="5" name="Footer Placeholder 4">
            <a:extLst>
              <a:ext uri="{FF2B5EF4-FFF2-40B4-BE49-F238E27FC236}">
                <a16:creationId xmlns:a16="http://schemas.microsoft.com/office/drawing/2014/main" id="{E8D71470-D439-4DAA-655E-DD774CB1896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F11C618-253E-2D80-227F-D1A744CC45B4}"/>
              </a:ext>
            </a:extLst>
          </p:cNvPr>
          <p:cNvSpPr>
            <a:spLocks noGrp="1"/>
          </p:cNvSpPr>
          <p:nvPr>
            <p:ph type="sldNum" sz="quarter" idx="12"/>
          </p:nvPr>
        </p:nvSpPr>
        <p:spPr/>
        <p:txBody>
          <a:bodyPr/>
          <a:lstStyle/>
          <a:p>
            <a:fld id="{FF0E4781-C029-47ED-A4D5-0F30BE6C1746}" type="slidenum">
              <a:rPr lang="en-GB" smtClean="0"/>
              <a:t>‹#›</a:t>
            </a:fld>
            <a:endParaRPr lang="en-GB"/>
          </a:p>
        </p:txBody>
      </p:sp>
    </p:spTree>
    <p:extLst>
      <p:ext uri="{BB962C8B-B14F-4D97-AF65-F5344CB8AC3E}">
        <p14:creationId xmlns:p14="http://schemas.microsoft.com/office/powerpoint/2010/main" val="108359799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9E9223-0385-71B7-BD75-C551E530D9EA}"/>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CA4766BE-F13F-C389-BE30-C0F894A901D3}"/>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3A479CFB-CDFE-A05A-53DE-BF5BDA8EBD64}"/>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DBC1D6CC-6B5F-AE5B-121B-2728761C2589}"/>
              </a:ext>
            </a:extLst>
          </p:cNvPr>
          <p:cNvSpPr>
            <a:spLocks noGrp="1"/>
          </p:cNvSpPr>
          <p:nvPr>
            <p:ph type="dt" sz="half" idx="10"/>
          </p:nvPr>
        </p:nvSpPr>
        <p:spPr/>
        <p:txBody>
          <a:bodyPr/>
          <a:lstStyle/>
          <a:p>
            <a:fld id="{1E7B3009-34DA-4E9F-811B-216368D67A35}" type="datetimeFigureOut">
              <a:rPr lang="en-GB" smtClean="0"/>
              <a:t>18/09/2024</a:t>
            </a:fld>
            <a:endParaRPr lang="en-GB"/>
          </a:p>
        </p:txBody>
      </p:sp>
      <p:sp>
        <p:nvSpPr>
          <p:cNvPr id="6" name="Footer Placeholder 5">
            <a:extLst>
              <a:ext uri="{FF2B5EF4-FFF2-40B4-BE49-F238E27FC236}">
                <a16:creationId xmlns:a16="http://schemas.microsoft.com/office/drawing/2014/main" id="{11CF645F-7569-3042-1436-89D48B9EF74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A616546-4E75-390D-765E-56CA4110DC3A}"/>
              </a:ext>
            </a:extLst>
          </p:cNvPr>
          <p:cNvSpPr>
            <a:spLocks noGrp="1"/>
          </p:cNvSpPr>
          <p:nvPr>
            <p:ph type="sldNum" sz="quarter" idx="12"/>
          </p:nvPr>
        </p:nvSpPr>
        <p:spPr/>
        <p:txBody>
          <a:bodyPr/>
          <a:lstStyle/>
          <a:p>
            <a:fld id="{FF0E4781-C029-47ED-A4D5-0F30BE6C1746}" type="slidenum">
              <a:rPr lang="en-GB" smtClean="0"/>
              <a:t>‹#›</a:t>
            </a:fld>
            <a:endParaRPr lang="en-GB"/>
          </a:p>
        </p:txBody>
      </p:sp>
    </p:spTree>
    <p:extLst>
      <p:ext uri="{BB962C8B-B14F-4D97-AF65-F5344CB8AC3E}">
        <p14:creationId xmlns:p14="http://schemas.microsoft.com/office/powerpoint/2010/main" val="420973766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02B536-4521-CC25-E015-175AD093CFA7}"/>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BE76CCBA-639B-30BE-EFCF-E6A04C8329B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869BB231-A17A-3FCB-751E-76E90E4C6BC9}"/>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EFD599A6-1EB9-3CED-9088-839D1438B10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6981ADF6-C7C5-F460-0928-504089A30E39}"/>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C5935EEC-BE80-5ABE-5A99-CAF445F0B5F5}"/>
              </a:ext>
            </a:extLst>
          </p:cNvPr>
          <p:cNvSpPr>
            <a:spLocks noGrp="1"/>
          </p:cNvSpPr>
          <p:nvPr>
            <p:ph type="dt" sz="half" idx="10"/>
          </p:nvPr>
        </p:nvSpPr>
        <p:spPr/>
        <p:txBody>
          <a:bodyPr/>
          <a:lstStyle/>
          <a:p>
            <a:fld id="{1E7B3009-34DA-4E9F-811B-216368D67A35}" type="datetimeFigureOut">
              <a:rPr lang="en-GB" smtClean="0"/>
              <a:t>18/09/2024</a:t>
            </a:fld>
            <a:endParaRPr lang="en-GB"/>
          </a:p>
        </p:txBody>
      </p:sp>
      <p:sp>
        <p:nvSpPr>
          <p:cNvPr id="8" name="Footer Placeholder 7">
            <a:extLst>
              <a:ext uri="{FF2B5EF4-FFF2-40B4-BE49-F238E27FC236}">
                <a16:creationId xmlns:a16="http://schemas.microsoft.com/office/drawing/2014/main" id="{79E224D9-2272-CB15-29F0-9AE18CA42EE2}"/>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CEFD48E3-F283-04D2-E4BB-101C4D3FACF4}"/>
              </a:ext>
            </a:extLst>
          </p:cNvPr>
          <p:cNvSpPr>
            <a:spLocks noGrp="1"/>
          </p:cNvSpPr>
          <p:nvPr>
            <p:ph type="sldNum" sz="quarter" idx="12"/>
          </p:nvPr>
        </p:nvSpPr>
        <p:spPr/>
        <p:txBody>
          <a:bodyPr/>
          <a:lstStyle/>
          <a:p>
            <a:fld id="{FF0E4781-C029-47ED-A4D5-0F30BE6C1746}" type="slidenum">
              <a:rPr lang="en-GB" smtClean="0"/>
              <a:t>‹#›</a:t>
            </a:fld>
            <a:endParaRPr lang="en-GB"/>
          </a:p>
        </p:txBody>
      </p:sp>
    </p:spTree>
    <p:extLst>
      <p:ext uri="{BB962C8B-B14F-4D97-AF65-F5344CB8AC3E}">
        <p14:creationId xmlns:p14="http://schemas.microsoft.com/office/powerpoint/2010/main" val="8191609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51D27E-BDAD-2640-93B1-E901CAB29B7F}"/>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A09FA000-8417-B304-5301-EF7A3C86EDAE}"/>
              </a:ext>
            </a:extLst>
          </p:cNvPr>
          <p:cNvSpPr>
            <a:spLocks noGrp="1"/>
          </p:cNvSpPr>
          <p:nvPr>
            <p:ph type="dt" sz="half" idx="10"/>
          </p:nvPr>
        </p:nvSpPr>
        <p:spPr/>
        <p:txBody>
          <a:bodyPr/>
          <a:lstStyle/>
          <a:p>
            <a:fld id="{1E7B3009-34DA-4E9F-811B-216368D67A35}" type="datetimeFigureOut">
              <a:rPr lang="en-GB" smtClean="0"/>
              <a:t>18/09/2024</a:t>
            </a:fld>
            <a:endParaRPr lang="en-GB"/>
          </a:p>
        </p:txBody>
      </p:sp>
      <p:sp>
        <p:nvSpPr>
          <p:cNvPr id="4" name="Footer Placeholder 3">
            <a:extLst>
              <a:ext uri="{FF2B5EF4-FFF2-40B4-BE49-F238E27FC236}">
                <a16:creationId xmlns:a16="http://schemas.microsoft.com/office/drawing/2014/main" id="{472104F0-3649-76EF-6B25-4344A15B0E29}"/>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F9604232-D6DD-6E69-A256-D09A012F1AC7}"/>
              </a:ext>
            </a:extLst>
          </p:cNvPr>
          <p:cNvSpPr>
            <a:spLocks noGrp="1"/>
          </p:cNvSpPr>
          <p:nvPr>
            <p:ph type="sldNum" sz="quarter" idx="12"/>
          </p:nvPr>
        </p:nvSpPr>
        <p:spPr/>
        <p:txBody>
          <a:bodyPr/>
          <a:lstStyle/>
          <a:p>
            <a:fld id="{FF0E4781-C029-47ED-A4D5-0F30BE6C1746}" type="slidenum">
              <a:rPr lang="en-GB" smtClean="0"/>
              <a:t>‹#›</a:t>
            </a:fld>
            <a:endParaRPr lang="en-GB"/>
          </a:p>
        </p:txBody>
      </p:sp>
    </p:spTree>
    <p:extLst>
      <p:ext uri="{BB962C8B-B14F-4D97-AF65-F5344CB8AC3E}">
        <p14:creationId xmlns:p14="http://schemas.microsoft.com/office/powerpoint/2010/main" val="92683814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F114066-A989-1932-4603-45E2A22056BA}"/>
              </a:ext>
            </a:extLst>
          </p:cNvPr>
          <p:cNvSpPr>
            <a:spLocks noGrp="1"/>
          </p:cNvSpPr>
          <p:nvPr>
            <p:ph type="dt" sz="half" idx="10"/>
          </p:nvPr>
        </p:nvSpPr>
        <p:spPr/>
        <p:txBody>
          <a:bodyPr/>
          <a:lstStyle/>
          <a:p>
            <a:fld id="{1E7B3009-34DA-4E9F-811B-216368D67A35}" type="datetimeFigureOut">
              <a:rPr lang="en-GB" smtClean="0"/>
              <a:t>18/09/2024</a:t>
            </a:fld>
            <a:endParaRPr lang="en-GB"/>
          </a:p>
        </p:txBody>
      </p:sp>
      <p:sp>
        <p:nvSpPr>
          <p:cNvPr id="3" name="Footer Placeholder 2">
            <a:extLst>
              <a:ext uri="{FF2B5EF4-FFF2-40B4-BE49-F238E27FC236}">
                <a16:creationId xmlns:a16="http://schemas.microsoft.com/office/drawing/2014/main" id="{C452BA86-5D30-DBF9-35E0-937CB1AF3ABB}"/>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31307412-0126-2531-BA2E-1E37E712C183}"/>
              </a:ext>
            </a:extLst>
          </p:cNvPr>
          <p:cNvSpPr>
            <a:spLocks noGrp="1"/>
          </p:cNvSpPr>
          <p:nvPr>
            <p:ph type="sldNum" sz="quarter" idx="12"/>
          </p:nvPr>
        </p:nvSpPr>
        <p:spPr/>
        <p:txBody>
          <a:bodyPr/>
          <a:lstStyle/>
          <a:p>
            <a:fld id="{FF0E4781-C029-47ED-A4D5-0F30BE6C1746}" type="slidenum">
              <a:rPr lang="en-GB" smtClean="0"/>
              <a:t>‹#›</a:t>
            </a:fld>
            <a:endParaRPr lang="en-GB"/>
          </a:p>
        </p:txBody>
      </p:sp>
    </p:spTree>
    <p:extLst>
      <p:ext uri="{BB962C8B-B14F-4D97-AF65-F5344CB8AC3E}">
        <p14:creationId xmlns:p14="http://schemas.microsoft.com/office/powerpoint/2010/main" val="172088934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E8C562-2F89-06FF-DADB-5C23E99BB33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E52BE5A9-F633-E49C-E8A1-D561BDE23814}"/>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13752304-BF7E-2DE1-D173-6A802672A02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CDB06EE-01CE-2CBF-DFF8-CD090442A3E2}"/>
              </a:ext>
            </a:extLst>
          </p:cNvPr>
          <p:cNvSpPr>
            <a:spLocks noGrp="1"/>
          </p:cNvSpPr>
          <p:nvPr>
            <p:ph type="dt" sz="half" idx="10"/>
          </p:nvPr>
        </p:nvSpPr>
        <p:spPr/>
        <p:txBody>
          <a:bodyPr/>
          <a:lstStyle/>
          <a:p>
            <a:fld id="{1E7B3009-34DA-4E9F-811B-216368D67A35}" type="datetimeFigureOut">
              <a:rPr lang="en-GB" smtClean="0"/>
              <a:t>18/09/2024</a:t>
            </a:fld>
            <a:endParaRPr lang="en-GB"/>
          </a:p>
        </p:txBody>
      </p:sp>
      <p:sp>
        <p:nvSpPr>
          <p:cNvPr id="6" name="Footer Placeholder 5">
            <a:extLst>
              <a:ext uri="{FF2B5EF4-FFF2-40B4-BE49-F238E27FC236}">
                <a16:creationId xmlns:a16="http://schemas.microsoft.com/office/drawing/2014/main" id="{C4D73298-3D1A-0F6F-4DD0-6E5D22E0DD9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C42F9D7-D951-596B-7076-71DE9250A83E}"/>
              </a:ext>
            </a:extLst>
          </p:cNvPr>
          <p:cNvSpPr>
            <a:spLocks noGrp="1"/>
          </p:cNvSpPr>
          <p:nvPr>
            <p:ph type="sldNum" sz="quarter" idx="12"/>
          </p:nvPr>
        </p:nvSpPr>
        <p:spPr/>
        <p:txBody>
          <a:bodyPr/>
          <a:lstStyle/>
          <a:p>
            <a:fld id="{FF0E4781-C029-47ED-A4D5-0F30BE6C1746}" type="slidenum">
              <a:rPr lang="en-GB" smtClean="0"/>
              <a:t>‹#›</a:t>
            </a:fld>
            <a:endParaRPr lang="en-GB"/>
          </a:p>
        </p:txBody>
      </p:sp>
    </p:spTree>
    <p:extLst>
      <p:ext uri="{BB962C8B-B14F-4D97-AF65-F5344CB8AC3E}">
        <p14:creationId xmlns:p14="http://schemas.microsoft.com/office/powerpoint/2010/main" val="360659056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6E7969-AD7C-9E87-C6A8-76D6DAD6C6E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6C62EE3B-F315-0D34-0D50-657CCC63A01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C4CB3E0C-DD8C-8E25-EFDC-E2337159D9E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6A6EBA7-CC20-1FD6-45D0-697652992C45}"/>
              </a:ext>
            </a:extLst>
          </p:cNvPr>
          <p:cNvSpPr>
            <a:spLocks noGrp="1"/>
          </p:cNvSpPr>
          <p:nvPr>
            <p:ph type="dt" sz="half" idx="10"/>
          </p:nvPr>
        </p:nvSpPr>
        <p:spPr/>
        <p:txBody>
          <a:bodyPr/>
          <a:lstStyle/>
          <a:p>
            <a:fld id="{1E7B3009-34DA-4E9F-811B-216368D67A35}" type="datetimeFigureOut">
              <a:rPr lang="en-GB" smtClean="0"/>
              <a:t>18/09/2024</a:t>
            </a:fld>
            <a:endParaRPr lang="en-GB"/>
          </a:p>
        </p:txBody>
      </p:sp>
      <p:sp>
        <p:nvSpPr>
          <p:cNvPr id="6" name="Footer Placeholder 5">
            <a:extLst>
              <a:ext uri="{FF2B5EF4-FFF2-40B4-BE49-F238E27FC236}">
                <a16:creationId xmlns:a16="http://schemas.microsoft.com/office/drawing/2014/main" id="{584E77B3-3CC5-C096-E044-0814D0D3AB3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378AABA-8A9E-34AF-7399-B5AF2BBB4184}"/>
              </a:ext>
            </a:extLst>
          </p:cNvPr>
          <p:cNvSpPr>
            <a:spLocks noGrp="1"/>
          </p:cNvSpPr>
          <p:nvPr>
            <p:ph type="sldNum" sz="quarter" idx="12"/>
          </p:nvPr>
        </p:nvSpPr>
        <p:spPr/>
        <p:txBody>
          <a:bodyPr/>
          <a:lstStyle/>
          <a:p>
            <a:fld id="{FF0E4781-C029-47ED-A4D5-0F30BE6C1746}" type="slidenum">
              <a:rPr lang="en-GB" smtClean="0"/>
              <a:t>‹#›</a:t>
            </a:fld>
            <a:endParaRPr lang="en-GB"/>
          </a:p>
        </p:txBody>
      </p:sp>
    </p:spTree>
    <p:extLst>
      <p:ext uri="{BB962C8B-B14F-4D97-AF65-F5344CB8AC3E}">
        <p14:creationId xmlns:p14="http://schemas.microsoft.com/office/powerpoint/2010/main" val="82544472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EBDF4F-2131-5BDA-6FEA-20B2EA145491}"/>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CF5DCF90-4D08-51F6-9A92-FEAFECBB3246}"/>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F79BEDA-04F1-2476-B316-2F0E3041CC5C}"/>
              </a:ext>
            </a:extLst>
          </p:cNvPr>
          <p:cNvSpPr>
            <a:spLocks noGrp="1"/>
          </p:cNvSpPr>
          <p:nvPr>
            <p:ph type="dt" sz="half" idx="10"/>
          </p:nvPr>
        </p:nvSpPr>
        <p:spPr/>
        <p:txBody>
          <a:bodyPr/>
          <a:lstStyle/>
          <a:p>
            <a:fld id="{1E7B3009-34DA-4E9F-811B-216368D67A35}" type="datetimeFigureOut">
              <a:rPr lang="en-GB" smtClean="0"/>
              <a:t>18/09/2024</a:t>
            </a:fld>
            <a:endParaRPr lang="en-GB"/>
          </a:p>
        </p:txBody>
      </p:sp>
      <p:sp>
        <p:nvSpPr>
          <p:cNvPr id="5" name="Footer Placeholder 4">
            <a:extLst>
              <a:ext uri="{FF2B5EF4-FFF2-40B4-BE49-F238E27FC236}">
                <a16:creationId xmlns:a16="http://schemas.microsoft.com/office/drawing/2014/main" id="{EACD68DE-A49A-83EA-91C6-5792E9FFE00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8B77D29-7558-AE87-CA0A-3794F92F52D0}"/>
              </a:ext>
            </a:extLst>
          </p:cNvPr>
          <p:cNvSpPr>
            <a:spLocks noGrp="1"/>
          </p:cNvSpPr>
          <p:nvPr>
            <p:ph type="sldNum" sz="quarter" idx="12"/>
          </p:nvPr>
        </p:nvSpPr>
        <p:spPr/>
        <p:txBody>
          <a:bodyPr/>
          <a:lstStyle/>
          <a:p>
            <a:fld id="{FF0E4781-C029-47ED-A4D5-0F30BE6C1746}" type="slidenum">
              <a:rPr lang="en-GB" smtClean="0"/>
              <a:t>‹#›</a:t>
            </a:fld>
            <a:endParaRPr lang="en-GB"/>
          </a:p>
        </p:txBody>
      </p:sp>
    </p:spTree>
    <p:extLst>
      <p:ext uri="{BB962C8B-B14F-4D97-AF65-F5344CB8AC3E}">
        <p14:creationId xmlns:p14="http://schemas.microsoft.com/office/powerpoint/2010/main" val="22919461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9479859-6CBB-CFDD-2A7E-81E966A24743}"/>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9550C144-6630-BF6A-A85C-32C5D22DBD61}"/>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AEBC81C-B63D-0696-5D10-9D3EA84DC4FB}"/>
              </a:ext>
            </a:extLst>
          </p:cNvPr>
          <p:cNvSpPr>
            <a:spLocks noGrp="1"/>
          </p:cNvSpPr>
          <p:nvPr>
            <p:ph type="dt" sz="half" idx="10"/>
          </p:nvPr>
        </p:nvSpPr>
        <p:spPr/>
        <p:txBody>
          <a:bodyPr/>
          <a:lstStyle/>
          <a:p>
            <a:fld id="{1E7B3009-34DA-4E9F-811B-216368D67A35}" type="datetimeFigureOut">
              <a:rPr lang="en-GB" smtClean="0"/>
              <a:t>18/09/2024</a:t>
            </a:fld>
            <a:endParaRPr lang="en-GB"/>
          </a:p>
        </p:txBody>
      </p:sp>
      <p:sp>
        <p:nvSpPr>
          <p:cNvPr id="5" name="Footer Placeholder 4">
            <a:extLst>
              <a:ext uri="{FF2B5EF4-FFF2-40B4-BE49-F238E27FC236}">
                <a16:creationId xmlns:a16="http://schemas.microsoft.com/office/drawing/2014/main" id="{9A1AF931-DBBF-F11C-095D-9664588CBE6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C13D41C-A3B0-7086-D22B-3C4A8502F646}"/>
              </a:ext>
            </a:extLst>
          </p:cNvPr>
          <p:cNvSpPr>
            <a:spLocks noGrp="1"/>
          </p:cNvSpPr>
          <p:nvPr>
            <p:ph type="sldNum" sz="quarter" idx="12"/>
          </p:nvPr>
        </p:nvSpPr>
        <p:spPr/>
        <p:txBody>
          <a:bodyPr/>
          <a:lstStyle/>
          <a:p>
            <a:fld id="{FF0E4781-C029-47ED-A4D5-0F30BE6C1746}" type="slidenum">
              <a:rPr lang="en-GB" smtClean="0"/>
              <a:t>‹#›</a:t>
            </a:fld>
            <a:endParaRPr lang="en-GB"/>
          </a:p>
        </p:txBody>
      </p:sp>
    </p:spTree>
    <p:extLst>
      <p:ext uri="{BB962C8B-B14F-4D97-AF65-F5344CB8AC3E}">
        <p14:creationId xmlns:p14="http://schemas.microsoft.com/office/powerpoint/2010/main" val="10683465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1481CF4-3CC1-2463-580C-9CC1F441CE3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76DE9394-1724-17FC-12BA-244FB7D04C8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D4AF7BC-0697-698E-D5E1-607B8CD49BB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1E7B3009-34DA-4E9F-811B-216368D67A35}" type="datetimeFigureOut">
              <a:rPr lang="en-GB" smtClean="0"/>
              <a:t>18/09/2024</a:t>
            </a:fld>
            <a:endParaRPr lang="en-GB"/>
          </a:p>
        </p:txBody>
      </p:sp>
      <p:sp>
        <p:nvSpPr>
          <p:cNvPr id="5" name="Footer Placeholder 4">
            <a:extLst>
              <a:ext uri="{FF2B5EF4-FFF2-40B4-BE49-F238E27FC236}">
                <a16:creationId xmlns:a16="http://schemas.microsoft.com/office/drawing/2014/main" id="{1CB0667B-BBB9-208F-B21A-11C18C7CED1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C2B01E05-8199-5FE3-02F9-6622B17CA53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FF0E4781-C029-47ED-A4D5-0F30BE6C1746}" type="slidenum">
              <a:rPr lang="en-GB" smtClean="0"/>
              <a:t>‹#›</a:t>
            </a:fld>
            <a:endParaRPr lang="en-GB"/>
          </a:p>
        </p:txBody>
      </p:sp>
    </p:spTree>
    <p:extLst>
      <p:ext uri="{BB962C8B-B14F-4D97-AF65-F5344CB8AC3E}">
        <p14:creationId xmlns:p14="http://schemas.microsoft.com/office/powerpoint/2010/main" val="343866638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4.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2.xml"/><Relationship Id="rId4" Type="http://schemas.openxmlformats.org/officeDocument/2006/relationships/image" Target="../media/image21.jpeg"/></Relationships>
</file>

<file path=ppt/slides/_rels/slide15.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gif"/><Relationship Id="rId1" Type="http://schemas.openxmlformats.org/officeDocument/2006/relationships/slideLayout" Target="../slideLayouts/slideLayout2.xml"/><Relationship Id="rId4" Type="http://schemas.openxmlformats.org/officeDocument/2006/relationships/image" Target="../media/image24.jpe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slideLayout" Target="../slideLayouts/slideLayout2.xml"/><Relationship Id="rId1" Type="http://schemas.openxmlformats.org/officeDocument/2006/relationships/video" Target="https://www.youtube.com/embed/ZHUR2d9wi0o?feature=oembed" TargetMode="External"/></Relationships>
</file>

<file path=ppt/slides/_rels/slide21.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31" name="Rectangle 1030">
            <a:extLst>
              <a:ext uri="{FF2B5EF4-FFF2-40B4-BE49-F238E27FC236}">
                <a16:creationId xmlns:a16="http://schemas.microsoft.com/office/drawing/2014/main" id="{362D44EE-C852-4460-B8B5-C4F2BC2051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08A6B9F-C8ED-B6AA-6AD6-F75C175E4E41}"/>
              </a:ext>
            </a:extLst>
          </p:cNvPr>
          <p:cNvSpPr>
            <a:spLocks noGrp="1"/>
          </p:cNvSpPr>
          <p:nvPr>
            <p:ph type="ctrTitle"/>
          </p:nvPr>
        </p:nvSpPr>
        <p:spPr>
          <a:xfrm>
            <a:off x="6225230" y="959536"/>
            <a:ext cx="5334930" cy="4496655"/>
          </a:xfrm>
        </p:spPr>
        <p:txBody>
          <a:bodyPr>
            <a:normAutofit fontScale="90000"/>
          </a:bodyPr>
          <a:lstStyle/>
          <a:p>
            <a:br>
              <a:rPr lang="en-GB" sz="3600" b="1" dirty="0"/>
            </a:br>
            <a:r>
              <a:rPr lang="en-GB" sz="4800" b="1" dirty="0"/>
              <a:t>Early Years Foundation Stage </a:t>
            </a:r>
            <a:br>
              <a:rPr lang="en-GB" sz="4800" b="1" dirty="0"/>
            </a:br>
            <a:br>
              <a:rPr lang="en-GB" sz="4800" b="1" dirty="0"/>
            </a:br>
            <a:br>
              <a:rPr lang="en-GB" sz="4800" b="1" dirty="0"/>
            </a:br>
            <a:r>
              <a:rPr lang="en-GB" sz="4800" b="1" dirty="0"/>
              <a:t>Communication and Language Workshop</a:t>
            </a:r>
            <a:br>
              <a:rPr lang="en-GB" sz="2400" dirty="0"/>
            </a:br>
            <a:endParaRPr lang="en-GB" sz="2400" dirty="0"/>
          </a:p>
        </p:txBody>
      </p:sp>
      <p:sp>
        <p:nvSpPr>
          <p:cNvPr id="1033" name="Freeform: Shape 1032">
            <a:extLst>
              <a:ext uri="{FF2B5EF4-FFF2-40B4-BE49-F238E27FC236}">
                <a16:creationId xmlns:a16="http://schemas.microsoft.com/office/drawing/2014/main" id="{658970D8-8D1D-4B5C-894B-E871CC8654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30529" y="1"/>
            <a:ext cx="1155142" cy="591009"/>
          </a:xfrm>
          <a:custGeom>
            <a:avLst/>
            <a:gdLst>
              <a:gd name="connsiteX0" fmla="*/ 1355 w 1155142"/>
              <a:gd name="connsiteY0" fmla="*/ 0 h 591009"/>
              <a:gd name="connsiteX1" fmla="*/ 1153787 w 1155142"/>
              <a:gd name="connsiteY1" fmla="*/ 0 h 591009"/>
              <a:gd name="connsiteX2" fmla="*/ 1155142 w 1155142"/>
              <a:gd name="connsiteY2" fmla="*/ 13438 h 591009"/>
              <a:gd name="connsiteX3" fmla="*/ 577571 w 1155142"/>
              <a:gd name="connsiteY3" fmla="*/ 591009 h 591009"/>
              <a:gd name="connsiteX4" fmla="*/ 0 w 1155142"/>
              <a:gd name="connsiteY4" fmla="*/ 13438 h 5910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55142" h="591009">
                <a:moveTo>
                  <a:pt x="1355" y="0"/>
                </a:moveTo>
                <a:lnTo>
                  <a:pt x="1153787" y="0"/>
                </a:lnTo>
                <a:lnTo>
                  <a:pt x="1155142" y="13438"/>
                </a:lnTo>
                <a:cubicBezTo>
                  <a:pt x="1155142" y="332422"/>
                  <a:pt x="896555" y="591009"/>
                  <a:pt x="577571" y="591009"/>
                </a:cubicBezTo>
                <a:cubicBezTo>
                  <a:pt x="258587" y="591009"/>
                  <a:pt x="0" y="332422"/>
                  <a:pt x="0" y="13438"/>
                </a:cubicBez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035" name="Freeform: Shape 1034">
            <a:extLst>
              <a:ext uri="{FF2B5EF4-FFF2-40B4-BE49-F238E27FC236}">
                <a16:creationId xmlns:a16="http://schemas.microsoft.com/office/drawing/2014/main" id="{F227E5B6-9132-43CA-B503-37A18562ADF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349052" y="0"/>
            <a:ext cx="1737401" cy="959536"/>
          </a:xfrm>
          <a:custGeom>
            <a:avLst/>
            <a:gdLst>
              <a:gd name="connsiteX0" fmla="*/ 0 w 1737401"/>
              <a:gd name="connsiteY0" fmla="*/ 0 h 959536"/>
              <a:gd name="connsiteX1" fmla="*/ 123825 w 1737401"/>
              <a:gd name="connsiteY1" fmla="*/ 0 h 959536"/>
              <a:gd name="connsiteX2" fmla="*/ 123825 w 1737401"/>
              <a:gd name="connsiteY2" fmla="*/ 790277 h 959536"/>
              <a:gd name="connsiteX3" fmla="*/ 1490095 w 1737401"/>
              <a:gd name="connsiteY3" fmla="*/ 0 h 959536"/>
              <a:gd name="connsiteX4" fmla="*/ 1737401 w 1737401"/>
              <a:gd name="connsiteY4" fmla="*/ 0 h 959536"/>
              <a:gd name="connsiteX5" fmla="*/ 92869 w 1737401"/>
              <a:gd name="connsiteY5" fmla="*/ 951249 h 959536"/>
              <a:gd name="connsiteX6" fmla="*/ 61913 w 1737401"/>
              <a:gd name="connsiteY6" fmla="*/ 959536 h 959536"/>
              <a:gd name="connsiteX7" fmla="*/ 0 w 1737401"/>
              <a:gd name="connsiteY7" fmla="*/ 897624 h 959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37401" h="959536">
                <a:moveTo>
                  <a:pt x="0" y="0"/>
                </a:moveTo>
                <a:lnTo>
                  <a:pt x="123825" y="0"/>
                </a:lnTo>
                <a:lnTo>
                  <a:pt x="123825" y="790277"/>
                </a:lnTo>
                <a:lnTo>
                  <a:pt x="1490095" y="0"/>
                </a:lnTo>
                <a:lnTo>
                  <a:pt x="1737401" y="0"/>
                </a:lnTo>
                <a:lnTo>
                  <a:pt x="92869" y="951249"/>
                </a:lnTo>
                <a:cubicBezTo>
                  <a:pt x="83458" y="956688"/>
                  <a:pt x="72780" y="959546"/>
                  <a:pt x="61913" y="959536"/>
                </a:cubicBezTo>
                <a:cubicBezTo>
                  <a:pt x="27719" y="959536"/>
                  <a:pt x="0" y="931818"/>
                  <a:pt x="0" y="897624"/>
                </a:cubicBezTo>
                <a:close/>
              </a:path>
            </a:pathLst>
          </a:custGeom>
          <a:solidFill>
            <a:schemeClr val="accent6"/>
          </a:solidFill>
          <a:ln w="9525" cap="flat">
            <a:noFill/>
            <a:prstDash val="solid"/>
            <a:miter/>
          </a:ln>
        </p:spPr>
        <p:txBody>
          <a:bodyPr rtlCol="0" anchor="ctr"/>
          <a:lstStyle/>
          <a:p>
            <a:endParaRPr lang="en-US"/>
          </a:p>
        </p:txBody>
      </p:sp>
      <p:sp>
        <p:nvSpPr>
          <p:cNvPr id="1037" name="Freeform: Shape 1036">
            <a:extLst>
              <a:ext uri="{FF2B5EF4-FFF2-40B4-BE49-F238E27FC236}">
                <a16:creationId xmlns:a16="http://schemas.microsoft.com/office/drawing/2014/main" id="{03C2051E-A88D-48E5-BACF-AAED1789272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2916245"/>
            <a:ext cx="159741" cy="552996"/>
          </a:xfrm>
          <a:custGeom>
            <a:avLst/>
            <a:gdLst>
              <a:gd name="connsiteX0" fmla="*/ 159741 w 159741"/>
              <a:gd name="connsiteY0" fmla="*/ 0 h 552996"/>
              <a:gd name="connsiteX1" fmla="*/ 159741 w 159741"/>
              <a:gd name="connsiteY1" fmla="*/ 552996 h 552996"/>
              <a:gd name="connsiteX2" fmla="*/ 141849 w 159741"/>
              <a:gd name="connsiteY2" fmla="*/ 543285 h 552996"/>
              <a:gd name="connsiteX3" fmla="*/ 0 w 159741"/>
              <a:gd name="connsiteY3" fmla="*/ 276498 h 552996"/>
              <a:gd name="connsiteX4" fmla="*/ 141849 w 159741"/>
              <a:gd name="connsiteY4" fmla="*/ 9711 h 5529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9741" h="552996">
                <a:moveTo>
                  <a:pt x="159741" y="0"/>
                </a:moveTo>
                <a:lnTo>
                  <a:pt x="159741" y="552996"/>
                </a:lnTo>
                <a:lnTo>
                  <a:pt x="141849" y="543285"/>
                </a:lnTo>
                <a:cubicBezTo>
                  <a:pt x="56268" y="485467"/>
                  <a:pt x="0" y="387554"/>
                  <a:pt x="0" y="276498"/>
                </a:cubicBezTo>
                <a:cubicBezTo>
                  <a:pt x="0" y="165443"/>
                  <a:pt x="56268" y="67529"/>
                  <a:pt x="141849" y="9711"/>
                </a:cubicBezTo>
                <a:close/>
              </a:path>
            </a:pathLst>
          </a:custGeom>
          <a:solidFill>
            <a:schemeClr val="accent2"/>
          </a:solidFill>
          <a:ln w="1270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039" name="Freeform: Shape 1038">
            <a:extLst>
              <a:ext uri="{FF2B5EF4-FFF2-40B4-BE49-F238E27FC236}">
                <a16:creationId xmlns:a16="http://schemas.microsoft.com/office/drawing/2014/main" id="{7821A508-2985-4905-874A-527429BAAB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5835649"/>
            <a:ext cx="1548180" cy="1022351"/>
          </a:xfrm>
          <a:custGeom>
            <a:avLst/>
            <a:gdLst>
              <a:gd name="connsiteX0" fmla="*/ 61913 w 1548180"/>
              <a:gd name="connsiteY0" fmla="*/ 0 h 1022351"/>
              <a:gd name="connsiteX1" fmla="*/ 1548180 w 1548180"/>
              <a:gd name="connsiteY1" fmla="*/ 0 h 1022351"/>
              <a:gd name="connsiteX2" fmla="*/ 1548180 w 1548180"/>
              <a:gd name="connsiteY2" fmla="*/ 123825 h 1022351"/>
              <a:gd name="connsiteX3" fmla="*/ 123825 w 1548180"/>
              <a:gd name="connsiteY3" fmla="*/ 123825 h 1022351"/>
              <a:gd name="connsiteX4" fmla="*/ 123825 w 1548180"/>
              <a:gd name="connsiteY4" fmla="*/ 1022351 h 1022351"/>
              <a:gd name="connsiteX5" fmla="*/ 0 w 1548180"/>
              <a:gd name="connsiteY5" fmla="*/ 1022351 h 1022351"/>
              <a:gd name="connsiteX6" fmla="*/ 0 w 1548180"/>
              <a:gd name="connsiteY6" fmla="*/ 61913 h 1022351"/>
              <a:gd name="connsiteX7" fmla="*/ 61913 w 1548180"/>
              <a:gd name="connsiteY7" fmla="*/ 0 h 10223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548180" h="1022351">
                <a:moveTo>
                  <a:pt x="61913" y="0"/>
                </a:moveTo>
                <a:lnTo>
                  <a:pt x="1548180" y="0"/>
                </a:lnTo>
                <a:lnTo>
                  <a:pt x="1548180" y="123825"/>
                </a:lnTo>
                <a:lnTo>
                  <a:pt x="123825" y="123825"/>
                </a:lnTo>
                <a:lnTo>
                  <a:pt x="123825" y="1022351"/>
                </a:lnTo>
                <a:lnTo>
                  <a:pt x="0" y="1022351"/>
                </a:lnTo>
                <a:lnTo>
                  <a:pt x="0" y="61913"/>
                </a:lnTo>
                <a:cubicBezTo>
                  <a:pt x="0" y="27719"/>
                  <a:pt x="27719" y="0"/>
                  <a:pt x="61913" y="0"/>
                </a:cubicBezTo>
                <a:close/>
              </a:path>
            </a:pathLst>
          </a:custGeom>
          <a:solidFill>
            <a:schemeClr val="accent6"/>
          </a:solidFill>
          <a:ln w="9525" cap="flat">
            <a:noFill/>
            <a:prstDash val="solid"/>
            <a:miter/>
          </a:ln>
        </p:spPr>
        <p:txBody>
          <a:bodyPr rtlCol="0" anchor="ctr"/>
          <a:lstStyle/>
          <a:p>
            <a:endParaRPr lang="en-US"/>
          </a:p>
        </p:txBody>
      </p:sp>
      <p:sp>
        <p:nvSpPr>
          <p:cNvPr id="1041" name="Freeform: Shape 1040">
            <a:extLst>
              <a:ext uri="{FF2B5EF4-FFF2-40B4-BE49-F238E27FC236}">
                <a16:creationId xmlns:a16="http://schemas.microsoft.com/office/drawing/2014/main" id="{D2929CB1-0E3C-4B2D-ADC5-0154FB33BA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697761" y="5717906"/>
            <a:ext cx="1771609" cy="1140095"/>
          </a:xfrm>
          <a:custGeom>
            <a:avLst/>
            <a:gdLst>
              <a:gd name="connsiteX0" fmla="*/ 1561721 w 1771609"/>
              <a:gd name="connsiteY0" fmla="*/ 763041 h 1140095"/>
              <a:gd name="connsiteX1" fmla="*/ 1623024 w 1771609"/>
              <a:gd name="connsiteY1" fmla="*/ 792810 h 1140095"/>
              <a:gd name="connsiteX2" fmla="*/ 1711735 w 1771609"/>
              <a:gd name="connsiteY2" fmla="*/ 970132 h 1140095"/>
              <a:gd name="connsiteX3" fmla="*/ 1771609 w 1771609"/>
              <a:gd name="connsiteY3" fmla="*/ 1140095 h 1140095"/>
              <a:gd name="connsiteX4" fmla="*/ 1637225 w 1771609"/>
              <a:gd name="connsiteY4" fmla="*/ 1140095 h 1140095"/>
              <a:gd name="connsiteX5" fmla="*/ 1594820 w 1771609"/>
              <a:gd name="connsiteY5" fmla="*/ 1019711 h 1140095"/>
              <a:gd name="connsiteX6" fmla="*/ 1513200 w 1771609"/>
              <a:gd name="connsiteY6" fmla="*/ 856627 h 1140095"/>
              <a:gd name="connsiteX7" fmla="*/ 1538499 w 1771609"/>
              <a:gd name="connsiteY7" fmla="*/ 770415 h 1140095"/>
              <a:gd name="connsiteX8" fmla="*/ 1561721 w 1771609"/>
              <a:gd name="connsiteY8" fmla="*/ 763041 h 1140095"/>
              <a:gd name="connsiteX9" fmla="*/ 933455 w 1771609"/>
              <a:gd name="connsiteY9" fmla="*/ 161309 h 1140095"/>
              <a:gd name="connsiteX10" fmla="*/ 957797 w 1771609"/>
              <a:gd name="connsiteY10" fmla="*/ 167970 h 1140095"/>
              <a:gd name="connsiteX11" fmla="*/ 1286982 w 1771609"/>
              <a:gd name="connsiteY11" fmla="*/ 387616 h 1140095"/>
              <a:gd name="connsiteX12" fmla="*/ 1293725 w 1771609"/>
              <a:gd name="connsiteY12" fmla="*/ 477075 h 1140095"/>
              <a:gd name="connsiteX13" fmla="*/ 1245453 w 1771609"/>
              <a:gd name="connsiteY13" fmla="*/ 499154 h 1140095"/>
              <a:gd name="connsiteX14" fmla="*/ 1245167 w 1771609"/>
              <a:gd name="connsiteY14" fmla="*/ 499154 h 1140095"/>
              <a:gd name="connsiteX15" fmla="*/ 1203638 w 1771609"/>
              <a:gd name="connsiteY15" fmla="*/ 484104 h 1140095"/>
              <a:gd name="connsiteX16" fmla="*/ 900647 w 1771609"/>
              <a:gd name="connsiteY16" fmla="*/ 281508 h 1140095"/>
              <a:gd name="connsiteX17" fmla="*/ 872454 w 1771609"/>
              <a:gd name="connsiteY17" fmla="*/ 196164 h 1140095"/>
              <a:gd name="connsiteX18" fmla="*/ 933455 w 1771609"/>
              <a:gd name="connsiteY18" fmla="*/ 161309 h 1140095"/>
              <a:gd name="connsiteX19" fmla="*/ 256260 w 1771609"/>
              <a:gd name="connsiteY19" fmla="*/ 29 h 1140095"/>
              <a:gd name="connsiteX20" fmla="*/ 454020 w 1771609"/>
              <a:gd name="connsiteY20" fmla="*/ 13474 h 1140095"/>
              <a:gd name="connsiteX21" fmla="*/ 509236 w 1771609"/>
              <a:gd name="connsiteY21" fmla="*/ 84182 h 1140095"/>
              <a:gd name="connsiteX22" fmla="*/ 445829 w 1771609"/>
              <a:gd name="connsiteY22" fmla="*/ 139871 h 1140095"/>
              <a:gd name="connsiteX23" fmla="*/ 437447 w 1771609"/>
              <a:gd name="connsiteY23" fmla="*/ 139395 h 1140095"/>
              <a:gd name="connsiteX24" fmla="*/ 73211 w 1771609"/>
              <a:gd name="connsiteY24" fmla="*/ 137204 h 1140095"/>
              <a:gd name="connsiteX25" fmla="*/ 749 w 1771609"/>
              <a:gd name="connsiteY25" fmla="*/ 84082 h 1140095"/>
              <a:gd name="connsiteX26" fmla="*/ 53871 w 1771609"/>
              <a:gd name="connsiteY26" fmla="*/ 11621 h 1140095"/>
              <a:gd name="connsiteX27" fmla="*/ 58352 w 1771609"/>
              <a:gd name="connsiteY27" fmla="*/ 11093 h 1140095"/>
              <a:gd name="connsiteX28" fmla="*/ 256260 w 1771609"/>
              <a:gd name="connsiteY28" fmla="*/ 29 h 11400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1771609" h="1140095">
                <a:moveTo>
                  <a:pt x="1561721" y="763041"/>
                </a:moveTo>
                <a:cubicBezTo>
                  <a:pt x="1585506" y="760324"/>
                  <a:pt x="1609722" y="771249"/>
                  <a:pt x="1623024" y="792810"/>
                </a:cubicBezTo>
                <a:cubicBezTo>
                  <a:pt x="1656300" y="850065"/>
                  <a:pt x="1685920" y="909291"/>
                  <a:pt x="1711735" y="970132"/>
                </a:cubicBezTo>
                <a:lnTo>
                  <a:pt x="1771609" y="1140095"/>
                </a:lnTo>
                <a:lnTo>
                  <a:pt x="1637225" y="1140095"/>
                </a:lnTo>
                <a:lnTo>
                  <a:pt x="1594820" y="1019711"/>
                </a:lnTo>
                <a:cubicBezTo>
                  <a:pt x="1571072" y="963753"/>
                  <a:pt x="1543818" y="909282"/>
                  <a:pt x="1513200" y="856627"/>
                </a:cubicBezTo>
                <a:cubicBezTo>
                  <a:pt x="1496379" y="825834"/>
                  <a:pt x="1507704" y="787236"/>
                  <a:pt x="1538499" y="770415"/>
                </a:cubicBezTo>
                <a:cubicBezTo>
                  <a:pt x="1545912" y="766367"/>
                  <a:pt x="1553792" y="763946"/>
                  <a:pt x="1561721" y="763041"/>
                </a:cubicBezTo>
                <a:close/>
                <a:moveTo>
                  <a:pt x="933455" y="161309"/>
                </a:moveTo>
                <a:cubicBezTo>
                  <a:pt x="941693" y="161855"/>
                  <a:pt x="949959" y="164025"/>
                  <a:pt x="957797" y="167970"/>
                </a:cubicBezTo>
                <a:cubicBezTo>
                  <a:pt x="1076184" y="227289"/>
                  <a:pt x="1186759" y="301068"/>
                  <a:pt x="1286982" y="387616"/>
                </a:cubicBezTo>
                <a:cubicBezTo>
                  <a:pt x="1313547" y="410457"/>
                  <a:pt x="1316566" y="450510"/>
                  <a:pt x="1293725" y="477075"/>
                </a:cubicBezTo>
                <a:cubicBezTo>
                  <a:pt x="1281638" y="491137"/>
                  <a:pt x="1263998" y="499204"/>
                  <a:pt x="1245453" y="499154"/>
                </a:cubicBezTo>
                <a:lnTo>
                  <a:pt x="1245167" y="499154"/>
                </a:lnTo>
                <a:cubicBezTo>
                  <a:pt x="1229965" y="499301"/>
                  <a:pt x="1215220" y="493956"/>
                  <a:pt x="1203638" y="484104"/>
                </a:cubicBezTo>
                <a:cubicBezTo>
                  <a:pt x="1111407" y="404300"/>
                  <a:pt x="1009633" y="336248"/>
                  <a:pt x="900647" y="281508"/>
                </a:cubicBezTo>
                <a:cubicBezTo>
                  <a:pt x="869295" y="265726"/>
                  <a:pt x="856672" y="227516"/>
                  <a:pt x="872454" y="196164"/>
                </a:cubicBezTo>
                <a:cubicBezTo>
                  <a:pt x="884290" y="172650"/>
                  <a:pt x="908742" y="159670"/>
                  <a:pt x="933455" y="161309"/>
                </a:cubicBezTo>
                <a:close/>
                <a:moveTo>
                  <a:pt x="256260" y="29"/>
                </a:moveTo>
                <a:cubicBezTo>
                  <a:pt x="322331" y="427"/>
                  <a:pt x="388378" y="4909"/>
                  <a:pt x="454020" y="13474"/>
                </a:cubicBezTo>
                <a:cubicBezTo>
                  <a:pt x="488793" y="17752"/>
                  <a:pt x="513514" y="49409"/>
                  <a:pt x="509236" y="84182"/>
                </a:cubicBezTo>
                <a:cubicBezTo>
                  <a:pt x="505303" y="116151"/>
                  <a:pt x="478038" y="140098"/>
                  <a:pt x="445829" y="139871"/>
                </a:cubicBezTo>
                <a:cubicBezTo>
                  <a:pt x="443027" y="139899"/>
                  <a:pt x="440227" y="139740"/>
                  <a:pt x="437447" y="139395"/>
                </a:cubicBezTo>
                <a:cubicBezTo>
                  <a:pt x="316592" y="123615"/>
                  <a:pt x="194247" y="122878"/>
                  <a:pt x="73211" y="137204"/>
                </a:cubicBezTo>
                <a:cubicBezTo>
                  <a:pt x="38532" y="142545"/>
                  <a:pt x="6090" y="118762"/>
                  <a:pt x="749" y="84082"/>
                </a:cubicBezTo>
                <a:cubicBezTo>
                  <a:pt x="-4591" y="49403"/>
                  <a:pt x="19192" y="16961"/>
                  <a:pt x="53871" y="11621"/>
                </a:cubicBezTo>
                <a:cubicBezTo>
                  <a:pt x="55358" y="11392"/>
                  <a:pt x="56852" y="11216"/>
                  <a:pt x="58352" y="11093"/>
                </a:cubicBezTo>
                <a:cubicBezTo>
                  <a:pt x="124093" y="3319"/>
                  <a:pt x="190189" y="-369"/>
                  <a:pt x="256260" y="29"/>
                </a:cubicBezTo>
                <a:close/>
              </a:path>
            </a:pathLst>
          </a:custGeom>
          <a:solidFill>
            <a:schemeClr val="accent4"/>
          </a:solidFill>
          <a:ln w="9525" cap="flat">
            <a:noFill/>
            <a:prstDash val="solid"/>
            <a:miter/>
          </a:ln>
        </p:spPr>
        <p:txBody>
          <a:bodyPr rtlCol="0" anchor="ctr"/>
          <a:lstStyle/>
          <a:p>
            <a:endParaRPr lang="en-US"/>
          </a:p>
        </p:txBody>
      </p:sp>
      <p:pic>
        <p:nvPicPr>
          <p:cNvPr id="1026" name="Picture 2" descr="South Camberley Primary and Nursery">
            <a:extLst>
              <a:ext uri="{FF2B5EF4-FFF2-40B4-BE49-F238E27FC236}">
                <a16:creationId xmlns:a16="http://schemas.microsoft.com/office/drawing/2014/main" id="{F81157DD-FACA-597A-87D5-8BD05A6712D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r="-2" b="-2"/>
          <a:stretch/>
        </p:blipFill>
        <p:spPr bwMode="auto">
          <a:xfrm>
            <a:off x="631840" y="598720"/>
            <a:ext cx="5178249" cy="5178249"/>
          </a:xfrm>
          <a:custGeom>
            <a:avLst/>
            <a:gdLst/>
            <a:ahLst/>
            <a:cxnLst/>
            <a:rect l="l" t="t" r="r" b="b"/>
            <a:pathLst>
              <a:path w="3741748" h="3741748">
                <a:moveTo>
                  <a:pt x="1870874" y="0"/>
                </a:moveTo>
                <a:cubicBezTo>
                  <a:pt x="2904129" y="0"/>
                  <a:pt x="3741748" y="837619"/>
                  <a:pt x="3741748" y="1870874"/>
                </a:cubicBezTo>
                <a:cubicBezTo>
                  <a:pt x="3741748" y="2904129"/>
                  <a:pt x="2904129" y="3741748"/>
                  <a:pt x="1870874" y="3741748"/>
                </a:cubicBezTo>
                <a:cubicBezTo>
                  <a:pt x="837619" y="3741748"/>
                  <a:pt x="0" y="2904129"/>
                  <a:pt x="0" y="1870874"/>
                </a:cubicBezTo>
                <a:cubicBezTo>
                  <a:pt x="0" y="837619"/>
                  <a:pt x="837619" y="0"/>
                  <a:pt x="1870874" y="0"/>
                </a:cubicBezTo>
                <a:close/>
              </a:path>
            </a:pathLst>
          </a:custGeom>
          <a:noFill/>
          <a:extLst>
            <a:ext uri="{909E8E84-426E-40DD-AFC4-6F175D3DCCD1}">
              <a14:hiddenFill xmlns:a14="http://schemas.microsoft.com/office/drawing/2010/main">
                <a:solidFill>
                  <a:srgbClr val="FFFFFF"/>
                </a:solidFill>
              </a14:hiddenFill>
            </a:ext>
          </a:extLst>
        </p:spPr>
      </p:pic>
      <p:sp>
        <p:nvSpPr>
          <p:cNvPr id="1043" name="Freeform: Shape 1042">
            <a:extLst>
              <a:ext uri="{FF2B5EF4-FFF2-40B4-BE49-F238E27FC236}">
                <a16:creationId xmlns:a16="http://schemas.microsoft.com/office/drawing/2014/main" id="{5F2F0C84-BE8C-4DC2-A6D3-30349A801D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20513" y="6258756"/>
            <a:ext cx="1565940" cy="599245"/>
          </a:xfrm>
          <a:custGeom>
            <a:avLst/>
            <a:gdLst>
              <a:gd name="connsiteX0" fmla="*/ 782970 w 1565940"/>
              <a:gd name="connsiteY0" fmla="*/ 0 h 599245"/>
              <a:gd name="connsiteX1" fmla="*/ 1528042 w 1565940"/>
              <a:gd name="connsiteY1" fmla="*/ 480469 h 599245"/>
              <a:gd name="connsiteX2" fmla="*/ 1565940 w 1565940"/>
              <a:gd name="connsiteY2" fmla="*/ 599245 h 599245"/>
              <a:gd name="connsiteX3" fmla="*/ 0 w 1565940"/>
              <a:gd name="connsiteY3" fmla="*/ 599245 h 599245"/>
              <a:gd name="connsiteX4" fmla="*/ 37898 w 1565940"/>
              <a:gd name="connsiteY4" fmla="*/ 480469 h 599245"/>
              <a:gd name="connsiteX5" fmla="*/ 782970 w 1565940"/>
              <a:gd name="connsiteY5" fmla="*/ 0 h 5992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565940" h="599245">
                <a:moveTo>
                  <a:pt x="782970" y="0"/>
                </a:moveTo>
                <a:cubicBezTo>
                  <a:pt x="1117910" y="0"/>
                  <a:pt x="1405287" y="198118"/>
                  <a:pt x="1528042" y="480469"/>
                </a:cubicBezTo>
                <a:lnTo>
                  <a:pt x="1565940" y="599245"/>
                </a:lnTo>
                <a:lnTo>
                  <a:pt x="0" y="599245"/>
                </a:lnTo>
                <a:lnTo>
                  <a:pt x="37898" y="480469"/>
                </a:lnTo>
                <a:cubicBezTo>
                  <a:pt x="160653" y="198118"/>
                  <a:pt x="448030" y="0"/>
                  <a:pt x="782970"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Tree>
    <p:extLst>
      <p:ext uri="{BB962C8B-B14F-4D97-AF65-F5344CB8AC3E}">
        <p14:creationId xmlns:p14="http://schemas.microsoft.com/office/powerpoint/2010/main" val="10635624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5" name="Rectangle 14">
            <a:extLst>
              <a:ext uri="{FF2B5EF4-FFF2-40B4-BE49-F238E27FC236}">
                <a16:creationId xmlns:a16="http://schemas.microsoft.com/office/drawing/2014/main" id="{E92FEB64-6EEA-4759-B4A4-BD2C1E660B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Oval 16">
            <a:extLst>
              <a:ext uri="{FF2B5EF4-FFF2-40B4-BE49-F238E27FC236}">
                <a16:creationId xmlns:a16="http://schemas.microsoft.com/office/drawing/2014/main" id="{B10BB131-AC8E-4A8E-A5D1-36260F720C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07393" y="847600"/>
            <a:ext cx="4619938" cy="4619938"/>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E280236-8D22-2408-465D-8A6D09D2F8F1}"/>
              </a:ext>
            </a:extLst>
          </p:cNvPr>
          <p:cNvSpPr>
            <a:spLocks noGrp="1"/>
          </p:cNvSpPr>
          <p:nvPr>
            <p:ph type="title"/>
          </p:nvPr>
        </p:nvSpPr>
        <p:spPr>
          <a:xfrm>
            <a:off x="1389278" y="1233241"/>
            <a:ext cx="3240506" cy="4064628"/>
          </a:xfrm>
        </p:spPr>
        <p:txBody>
          <a:bodyPr>
            <a:normAutofit/>
          </a:bodyPr>
          <a:lstStyle/>
          <a:p>
            <a:r>
              <a:rPr lang="en-GB" b="1" dirty="0">
                <a:solidFill>
                  <a:schemeClr val="bg1"/>
                </a:solidFill>
              </a:rPr>
              <a:t>Question 1: </a:t>
            </a:r>
            <a:r>
              <a:rPr lang="en-GB" dirty="0">
                <a:solidFill>
                  <a:schemeClr val="bg1"/>
                </a:solidFill>
              </a:rPr>
              <a:t>From whom do children learn language skills best? </a:t>
            </a:r>
          </a:p>
        </p:txBody>
      </p:sp>
      <p:sp>
        <p:nvSpPr>
          <p:cNvPr id="19" name="Freeform: Shape 18">
            <a:extLst>
              <a:ext uri="{FF2B5EF4-FFF2-40B4-BE49-F238E27FC236}">
                <a16:creationId xmlns:a16="http://schemas.microsoft.com/office/drawing/2014/main" id="{14847E93-7DC1-4D4B-8829-B19AA7137C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30529" y="0"/>
            <a:ext cx="1155142" cy="591009"/>
          </a:xfrm>
          <a:custGeom>
            <a:avLst/>
            <a:gdLst>
              <a:gd name="connsiteX0" fmla="*/ 1355 w 1155142"/>
              <a:gd name="connsiteY0" fmla="*/ 0 h 591009"/>
              <a:gd name="connsiteX1" fmla="*/ 1153787 w 1155142"/>
              <a:gd name="connsiteY1" fmla="*/ 0 h 591009"/>
              <a:gd name="connsiteX2" fmla="*/ 1155142 w 1155142"/>
              <a:gd name="connsiteY2" fmla="*/ 13438 h 591009"/>
              <a:gd name="connsiteX3" fmla="*/ 577571 w 1155142"/>
              <a:gd name="connsiteY3" fmla="*/ 591009 h 591009"/>
              <a:gd name="connsiteX4" fmla="*/ 0 w 1155142"/>
              <a:gd name="connsiteY4" fmla="*/ 13438 h 5910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55142" h="591009">
                <a:moveTo>
                  <a:pt x="1355" y="0"/>
                </a:moveTo>
                <a:lnTo>
                  <a:pt x="1153787" y="0"/>
                </a:lnTo>
                <a:lnTo>
                  <a:pt x="1155142" y="13438"/>
                </a:lnTo>
                <a:cubicBezTo>
                  <a:pt x="1155142" y="332422"/>
                  <a:pt x="896555" y="591009"/>
                  <a:pt x="577571" y="591009"/>
                </a:cubicBezTo>
                <a:cubicBezTo>
                  <a:pt x="258587" y="591009"/>
                  <a:pt x="0" y="332422"/>
                  <a:pt x="0" y="13438"/>
                </a:cubicBez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4" name="Freeform: Shape 13">
            <a:extLst>
              <a:ext uri="{FF2B5EF4-FFF2-40B4-BE49-F238E27FC236}">
                <a16:creationId xmlns:a16="http://schemas.microsoft.com/office/drawing/2014/main" id="{5566D6E1-03A1-4D73-A4E0-35D74D568A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961511" y="-1"/>
            <a:ext cx="1737401" cy="959536"/>
          </a:xfrm>
          <a:custGeom>
            <a:avLst/>
            <a:gdLst>
              <a:gd name="connsiteX0" fmla="*/ 0 w 1737401"/>
              <a:gd name="connsiteY0" fmla="*/ 0 h 959536"/>
              <a:gd name="connsiteX1" fmla="*/ 123825 w 1737401"/>
              <a:gd name="connsiteY1" fmla="*/ 0 h 959536"/>
              <a:gd name="connsiteX2" fmla="*/ 123825 w 1737401"/>
              <a:gd name="connsiteY2" fmla="*/ 790277 h 959536"/>
              <a:gd name="connsiteX3" fmla="*/ 1490095 w 1737401"/>
              <a:gd name="connsiteY3" fmla="*/ 0 h 959536"/>
              <a:gd name="connsiteX4" fmla="*/ 1737401 w 1737401"/>
              <a:gd name="connsiteY4" fmla="*/ 0 h 959536"/>
              <a:gd name="connsiteX5" fmla="*/ 92869 w 1737401"/>
              <a:gd name="connsiteY5" fmla="*/ 951249 h 959536"/>
              <a:gd name="connsiteX6" fmla="*/ 61913 w 1737401"/>
              <a:gd name="connsiteY6" fmla="*/ 959536 h 959536"/>
              <a:gd name="connsiteX7" fmla="*/ 0 w 1737401"/>
              <a:gd name="connsiteY7" fmla="*/ 897624 h 959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37401" h="959536">
                <a:moveTo>
                  <a:pt x="0" y="0"/>
                </a:moveTo>
                <a:lnTo>
                  <a:pt x="123825" y="0"/>
                </a:lnTo>
                <a:lnTo>
                  <a:pt x="123825" y="790277"/>
                </a:lnTo>
                <a:lnTo>
                  <a:pt x="1490095" y="0"/>
                </a:lnTo>
                <a:lnTo>
                  <a:pt x="1737401" y="0"/>
                </a:lnTo>
                <a:lnTo>
                  <a:pt x="92869" y="951249"/>
                </a:lnTo>
                <a:cubicBezTo>
                  <a:pt x="83458" y="956688"/>
                  <a:pt x="72780" y="959546"/>
                  <a:pt x="61913" y="959536"/>
                </a:cubicBezTo>
                <a:cubicBezTo>
                  <a:pt x="27719" y="959536"/>
                  <a:pt x="0" y="931818"/>
                  <a:pt x="0" y="897624"/>
                </a:cubicBezTo>
                <a:close/>
              </a:path>
            </a:pathLst>
          </a:custGeom>
          <a:solidFill>
            <a:schemeClr val="accent6"/>
          </a:solidFill>
          <a:ln w="9525" cap="flat">
            <a:noFill/>
            <a:prstDash val="solid"/>
            <a:miter/>
          </a:ln>
        </p:spPr>
        <p:txBody>
          <a:bodyPr rtlCol="0" anchor="ctr"/>
          <a:lstStyle/>
          <a:p>
            <a:endParaRPr lang="en-US"/>
          </a:p>
        </p:txBody>
      </p:sp>
      <p:sp>
        <p:nvSpPr>
          <p:cNvPr id="16" name="Freeform: Shape 15">
            <a:extLst>
              <a:ext uri="{FF2B5EF4-FFF2-40B4-BE49-F238E27FC236}">
                <a16:creationId xmlns:a16="http://schemas.microsoft.com/office/drawing/2014/main" id="{9F835A99-04AC-494A-A572-AFE8413CC9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2936831"/>
            <a:ext cx="159741" cy="552996"/>
          </a:xfrm>
          <a:custGeom>
            <a:avLst/>
            <a:gdLst>
              <a:gd name="connsiteX0" fmla="*/ 159741 w 159741"/>
              <a:gd name="connsiteY0" fmla="*/ 0 h 552996"/>
              <a:gd name="connsiteX1" fmla="*/ 159741 w 159741"/>
              <a:gd name="connsiteY1" fmla="*/ 552996 h 552996"/>
              <a:gd name="connsiteX2" fmla="*/ 141849 w 159741"/>
              <a:gd name="connsiteY2" fmla="*/ 543285 h 552996"/>
              <a:gd name="connsiteX3" fmla="*/ 0 w 159741"/>
              <a:gd name="connsiteY3" fmla="*/ 276498 h 552996"/>
              <a:gd name="connsiteX4" fmla="*/ 141849 w 159741"/>
              <a:gd name="connsiteY4" fmla="*/ 9711 h 5529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9741" h="552996">
                <a:moveTo>
                  <a:pt x="159741" y="0"/>
                </a:moveTo>
                <a:lnTo>
                  <a:pt x="159741" y="552996"/>
                </a:lnTo>
                <a:lnTo>
                  <a:pt x="141849" y="543285"/>
                </a:lnTo>
                <a:cubicBezTo>
                  <a:pt x="56268" y="485467"/>
                  <a:pt x="0" y="387554"/>
                  <a:pt x="0" y="276498"/>
                </a:cubicBezTo>
                <a:cubicBezTo>
                  <a:pt x="0" y="165443"/>
                  <a:pt x="56268" y="67529"/>
                  <a:pt x="141849" y="9711"/>
                </a:cubicBezTo>
                <a:close/>
              </a:path>
            </a:pathLst>
          </a:custGeom>
          <a:solidFill>
            <a:schemeClr val="accent4"/>
          </a:solidFill>
          <a:ln w="1270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Content Placeholder 2">
            <a:extLst>
              <a:ext uri="{FF2B5EF4-FFF2-40B4-BE49-F238E27FC236}">
                <a16:creationId xmlns:a16="http://schemas.microsoft.com/office/drawing/2014/main" id="{E5ADED5B-272F-D7D8-137D-2574EBD9533F}"/>
              </a:ext>
            </a:extLst>
          </p:cNvPr>
          <p:cNvSpPr>
            <a:spLocks noGrp="1"/>
          </p:cNvSpPr>
          <p:nvPr>
            <p:ph idx="1"/>
          </p:nvPr>
        </p:nvSpPr>
        <p:spPr>
          <a:xfrm>
            <a:off x="6096000" y="820880"/>
            <a:ext cx="5257799" cy="4889350"/>
          </a:xfrm>
        </p:spPr>
        <p:txBody>
          <a:bodyPr anchor="t">
            <a:normAutofit/>
          </a:bodyPr>
          <a:lstStyle/>
          <a:p>
            <a:pPr marL="0" indent="0">
              <a:buNone/>
            </a:pPr>
            <a:endParaRPr lang="en-GB" dirty="0"/>
          </a:p>
          <a:p>
            <a:pPr marL="0" indent="0">
              <a:buNone/>
            </a:pPr>
            <a:r>
              <a:rPr lang="en-GB" sz="3600" dirty="0"/>
              <a:t>a) Other children who are good at talking</a:t>
            </a:r>
          </a:p>
          <a:p>
            <a:pPr marL="0" indent="0">
              <a:buNone/>
            </a:pPr>
            <a:r>
              <a:rPr lang="en-GB" sz="3600" dirty="0"/>
              <a:t>b) Children's TV programmes and tablets?</a:t>
            </a:r>
          </a:p>
          <a:p>
            <a:pPr marL="0" indent="0">
              <a:buNone/>
            </a:pPr>
            <a:r>
              <a:rPr lang="en-GB" sz="3600" dirty="0"/>
              <a:t>c) Adults</a:t>
            </a:r>
          </a:p>
        </p:txBody>
      </p:sp>
      <p:sp>
        <p:nvSpPr>
          <p:cNvPr id="18" name="Freeform: Shape 17">
            <a:extLst>
              <a:ext uri="{FF2B5EF4-FFF2-40B4-BE49-F238E27FC236}">
                <a16:creationId xmlns:a16="http://schemas.microsoft.com/office/drawing/2014/main" id="{7B786209-1B0B-4CA9-9BDD-F7327066A8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5835649"/>
            <a:ext cx="1548180" cy="1022351"/>
          </a:xfrm>
          <a:custGeom>
            <a:avLst/>
            <a:gdLst>
              <a:gd name="connsiteX0" fmla="*/ 61913 w 1548180"/>
              <a:gd name="connsiteY0" fmla="*/ 0 h 1022351"/>
              <a:gd name="connsiteX1" fmla="*/ 1548180 w 1548180"/>
              <a:gd name="connsiteY1" fmla="*/ 0 h 1022351"/>
              <a:gd name="connsiteX2" fmla="*/ 1548180 w 1548180"/>
              <a:gd name="connsiteY2" fmla="*/ 123825 h 1022351"/>
              <a:gd name="connsiteX3" fmla="*/ 123825 w 1548180"/>
              <a:gd name="connsiteY3" fmla="*/ 123825 h 1022351"/>
              <a:gd name="connsiteX4" fmla="*/ 123825 w 1548180"/>
              <a:gd name="connsiteY4" fmla="*/ 1022351 h 1022351"/>
              <a:gd name="connsiteX5" fmla="*/ 0 w 1548180"/>
              <a:gd name="connsiteY5" fmla="*/ 1022351 h 1022351"/>
              <a:gd name="connsiteX6" fmla="*/ 0 w 1548180"/>
              <a:gd name="connsiteY6" fmla="*/ 61913 h 1022351"/>
              <a:gd name="connsiteX7" fmla="*/ 61913 w 1548180"/>
              <a:gd name="connsiteY7" fmla="*/ 0 h 10223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548180" h="1022351">
                <a:moveTo>
                  <a:pt x="61913" y="0"/>
                </a:moveTo>
                <a:lnTo>
                  <a:pt x="1548180" y="0"/>
                </a:lnTo>
                <a:lnTo>
                  <a:pt x="1548180" y="123825"/>
                </a:lnTo>
                <a:lnTo>
                  <a:pt x="123825" y="123825"/>
                </a:lnTo>
                <a:lnTo>
                  <a:pt x="123825" y="1022351"/>
                </a:lnTo>
                <a:lnTo>
                  <a:pt x="0" y="1022351"/>
                </a:lnTo>
                <a:lnTo>
                  <a:pt x="0" y="61913"/>
                </a:lnTo>
                <a:cubicBezTo>
                  <a:pt x="0" y="27719"/>
                  <a:pt x="27719" y="0"/>
                  <a:pt x="61913" y="0"/>
                </a:cubicBezTo>
                <a:close/>
              </a:path>
            </a:pathLst>
          </a:custGeom>
          <a:solidFill>
            <a:schemeClr val="accent6"/>
          </a:solidFill>
          <a:ln w="9525" cap="flat">
            <a:noFill/>
            <a:prstDash val="solid"/>
            <a:miter/>
          </a:ln>
        </p:spPr>
        <p:txBody>
          <a:bodyPr rtlCol="0" anchor="ctr"/>
          <a:lstStyle/>
          <a:p>
            <a:endParaRPr lang="en-US"/>
          </a:p>
        </p:txBody>
      </p:sp>
      <p:sp>
        <p:nvSpPr>
          <p:cNvPr id="20" name="Freeform: Shape 19">
            <a:extLst>
              <a:ext uri="{FF2B5EF4-FFF2-40B4-BE49-F238E27FC236}">
                <a16:creationId xmlns:a16="http://schemas.microsoft.com/office/drawing/2014/main" id="{2D2964BB-484D-45AE-AD66-D407D06296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405056" y="5717905"/>
            <a:ext cx="1771609" cy="1140095"/>
          </a:xfrm>
          <a:custGeom>
            <a:avLst/>
            <a:gdLst>
              <a:gd name="connsiteX0" fmla="*/ 1561721 w 1771609"/>
              <a:gd name="connsiteY0" fmla="*/ 763041 h 1140095"/>
              <a:gd name="connsiteX1" fmla="*/ 1623024 w 1771609"/>
              <a:gd name="connsiteY1" fmla="*/ 792810 h 1140095"/>
              <a:gd name="connsiteX2" fmla="*/ 1711735 w 1771609"/>
              <a:gd name="connsiteY2" fmla="*/ 970132 h 1140095"/>
              <a:gd name="connsiteX3" fmla="*/ 1771609 w 1771609"/>
              <a:gd name="connsiteY3" fmla="*/ 1140095 h 1140095"/>
              <a:gd name="connsiteX4" fmla="*/ 1637225 w 1771609"/>
              <a:gd name="connsiteY4" fmla="*/ 1140095 h 1140095"/>
              <a:gd name="connsiteX5" fmla="*/ 1594820 w 1771609"/>
              <a:gd name="connsiteY5" fmla="*/ 1019711 h 1140095"/>
              <a:gd name="connsiteX6" fmla="*/ 1513200 w 1771609"/>
              <a:gd name="connsiteY6" fmla="*/ 856627 h 1140095"/>
              <a:gd name="connsiteX7" fmla="*/ 1538499 w 1771609"/>
              <a:gd name="connsiteY7" fmla="*/ 770415 h 1140095"/>
              <a:gd name="connsiteX8" fmla="*/ 1561721 w 1771609"/>
              <a:gd name="connsiteY8" fmla="*/ 763041 h 1140095"/>
              <a:gd name="connsiteX9" fmla="*/ 933455 w 1771609"/>
              <a:gd name="connsiteY9" fmla="*/ 161309 h 1140095"/>
              <a:gd name="connsiteX10" fmla="*/ 957797 w 1771609"/>
              <a:gd name="connsiteY10" fmla="*/ 167970 h 1140095"/>
              <a:gd name="connsiteX11" fmla="*/ 1286982 w 1771609"/>
              <a:gd name="connsiteY11" fmla="*/ 387616 h 1140095"/>
              <a:gd name="connsiteX12" fmla="*/ 1293725 w 1771609"/>
              <a:gd name="connsiteY12" fmla="*/ 477075 h 1140095"/>
              <a:gd name="connsiteX13" fmla="*/ 1245453 w 1771609"/>
              <a:gd name="connsiteY13" fmla="*/ 499154 h 1140095"/>
              <a:gd name="connsiteX14" fmla="*/ 1245167 w 1771609"/>
              <a:gd name="connsiteY14" fmla="*/ 499154 h 1140095"/>
              <a:gd name="connsiteX15" fmla="*/ 1203638 w 1771609"/>
              <a:gd name="connsiteY15" fmla="*/ 484104 h 1140095"/>
              <a:gd name="connsiteX16" fmla="*/ 900647 w 1771609"/>
              <a:gd name="connsiteY16" fmla="*/ 281508 h 1140095"/>
              <a:gd name="connsiteX17" fmla="*/ 872454 w 1771609"/>
              <a:gd name="connsiteY17" fmla="*/ 196164 h 1140095"/>
              <a:gd name="connsiteX18" fmla="*/ 933455 w 1771609"/>
              <a:gd name="connsiteY18" fmla="*/ 161309 h 1140095"/>
              <a:gd name="connsiteX19" fmla="*/ 256260 w 1771609"/>
              <a:gd name="connsiteY19" fmla="*/ 29 h 1140095"/>
              <a:gd name="connsiteX20" fmla="*/ 454020 w 1771609"/>
              <a:gd name="connsiteY20" fmla="*/ 13474 h 1140095"/>
              <a:gd name="connsiteX21" fmla="*/ 509236 w 1771609"/>
              <a:gd name="connsiteY21" fmla="*/ 84182 h 1140095"/>
              <a:gd name="connsiteX22" fmla="*/ 445829 w 1771609"/>
              <a:gd name="connsiteY22" fmla="*/ 139871 h 1140095"/>
              <a:gd name="connsiteX23" fmla="*/ 437447 w 1771609"/>
              <a:gd name="connsiteY23" fmla="*/ 139395 h 1140095"/>
              <a:gd name="connsiteX24" fmla="*/ 73211 w 1771609"/>
              <a:gd name="connsiteY24" fmla="*/ 137204 h 1140095"/>
              <a:gd name="connsiteX25" fmla="*/ 749 w 1771609"/>
              <a:gd name="connsiteY25" fmla="*/ 84082 h 1140095"/>
              <a:gd name="connsiteX26" fmla="*/ 53871 w 1771609"/>
              <a:gd name="connsiteY26" fmla="*/ 11621 h 1140095"/>
              <a:gd name="connsiteX27" fmla="*/ 58352 w 1771609"/>
              <a:gd name="connsiteY27" fmla="*/ 11093 h 1140095"/>
              <a:gd name="connsiteX28" fmla="*/ 256260 w 1771609"/>
              <a:gd name="connsiteY28" fmla="*/ 29 h 11400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1771609" h="1140095">
                <a:moveTo>
                  <a:pt x="1561721" y="763041"/>
                </a:moveTo>
                <a:cubicBezTo>
                  <a:pt x="1585506" y="760324"/>
                  <a:pt x="1609722" y="771249"/>
                  <a:pt x="1623024" y="792810"/>
                </a:cubicBezTo>
                <a:cubicBezTo>
                  <a:pt x="1656300" y="850065"/>
                  <a:pt x="1685920" y="909291"/>
                  <a:pt x="1711735" y="970132"/>
                </a:cubicBezTo>
                <a:lnTo>
                  <a:pt x="1771609" y="1140095"/>
                </a:lnTo>
                <a:lnTo>
                  <a:pt x="1637225" y="1140095"/>
                </a:lnTo>
                <a:lnTo>
                  <a:pt x="1594820" y="1019711"/>
                </a:lnTo>
                <a:cubicBezTo>
                  <a:pt x="1571072" y="963753"/>
                  <a:pt x="1543818" y="909282"/>
                  <a:pt x="1513200" y="856627"/>
                </a:cubicBezTo>
                <a:cubicBezTo>
                  <a:pt x="1496379" y="825834"/>
                  <a:pt x="1507704" y="787236"/>
                  <a:pt x="1538499" y="770415"/>
                </a:cubicBezTo>
                <a:cubicBezTo>
                  <a:pt x="1545912" y="766367"/>
                  <a:pt x="1553792" y="763946"/>
                  <a:pt x="1561721" y="763041"/>
                </a:cubicBezTo>
                <a:close/>
                <a:moveTo>
                  <a:pt x="933455" y="161309"/>
                </a:moveTo>
                <a:cubicBezTo>
                  <a:pt x="941693" y="161855"/>
                  <a:pt x="949959" y="164025"/>
                  <a:pt x="957797" y="167970"/>
                </a:cubicBezTo>
                <a:cubicBezTo>
                  <a:pt x="1076184" y="227289"/>
                  <a:pt x="1186759" y="301068"/>
                  <a:pt x="1286982" y="387616"/>
                </a:cubicBezTo>
                <a:cubicBezTo>
                  <a:pt x="1313547" y="410457"/>
                  <a:pt x="1316566" y="450510"/>
                  <a:pt x="1293725" y="477075"/>
                </a:cubicBezTo>
                <a:cubicBezTo>
                  <a:pt x="1281638" y="491137"/>
                  <a:pt x="1263998" y="499204"/>
                  <a:pt x="1245453" y="499154"/>
                </a:cubicBezTo>
                <a:lnTo>
                  <a:pt x="1245167" y="499154"/>
                </a:lnTo>
                <a:cubicBezTo>
                  <a:pt x="1229965" y="499301"/>
                  <a:pt x="1215220" y="493956"/>
                  <a:pt x="1203638" y="484104"/>
                </a:cubicBezTo>
                <a:cubicBezTo>
                  <a:pt x="1111407" y="404300"/>
                  <a:pt x="1009633" y="336248"/>
                  <a:pt x="900647" y="281508"/>
                </a:cubicBezTo>
                <a:cubicBezTo>
                  <a:pt x="869295" y="265726"/>
                  <a:pt x="856672" y="227516"/>
                  <a:pt x="872454" y="196164"/>
                </a:cubicBezTo>
                <a:cubicBezTo>
                  <a:pt x="884290" y="172650"/>
                  <a:pt x="908742" y="159670"/>
                  <a:pt x="933455" y="161309"/>
                </a:cubicBezTo>
                <a:close/>
                <a:moveTo>
                  <a:pt x="256260" y="29"/>
                </a:moveTo>
                <a:cubicBezTo>
                  <a:pt x="322331" y="427"/>
                  <a:pt x="388378" y="4909"/>
                  <a:pt x="454020" y="13474"/>
                </a:cubicBezTo>
                <a:cubicBezTo>
                  <a:pt x="488793" y="17752"/>
                  <a:pt x="513514" y="49409"/>
                  <a:pt x="509236" y="84182"/>
                </a:cubicBezTo>
                <a:cubicBezTo>
                  <a:pt x="505303" y="116151"/>
                  <a:pt x="478038" y="140098"/>
                  <a:pt x="445829" y="139871"/>
                </a:cubicBezTo>
                <a:cubicBezTo>
                  <a:pt x="443027" y="139899"/>
                  <a:pt x="440227" y="139740"/>
                  <a:pt x="437447" y="139395"/>
                </a:cubicBezTo>
                <a:cubicBezTo>
                  <a:pt x="316592" y="123615"/>
                  <a:pt x="194247" y="122878"/>
                  <a:pt x="73211" y="137204"/>
                </a:cubicBezTo>
                <a:cubicBezTo>
                  <a:pt x="38532" y="142545"/>
                  <a:pt x="6090" y="118762"/>
                  <a:pt x="749" y="84082"/>
                </a:cubicBezTo>
                <a:cubicBezTo>
                  <a:pt x="-4591" y="49403"/>
                  <a:pt x="19192" y="16961"/>
                  <a:pt x="53871" y="11621"/>
                </a:cubicBezTo>
                <a:cubicBezTo>
                  <a:pt x="55358" y="11392"/>
                  <a:pt x="56852" y="11216"/>
                  <a:pt x="58352" y="11093"/>
                </a:cubicBezTo>
                <a:cubicBezTo>
                  <a:pt x="124093" y="3319"/>
                  <a:pt x="190189" y="-369"/>
                  <a:pt x="256260" y="29"/>
                </a:cubicBezTo>
                <a:close/>
              </a:path>
            </a:pathLst>
          </a:custGeom>
          <a:solidFill>
            <a:schemeClr val="accent4"/>
          </a:solidFill>
          <a:ln w="9525" cap="flat">
            <a:noFill/>
            <a:prstDash val="solid"/>
            <a:miter/>
          </a:ln>
        </p:spPr>
        <p:txBody>
          <a:bodyPr rtlCol="0" anchor="ctr"/>
          <a:lstStyle/>
          <a:p>
            <a:endParaRPr lang="en-US"/>
          </a:p>
        </p:txBody>
      </p:sp>
      <p:sp>
        <p:nvSpPr>
          <p:cNvPr id="22" name="Freeform: Shape 21">
            <a:extLst>
              <a:ext uri="{FF2B5EF4-FFF2-40B4-BE49-F238E27FC236}">
                <a16:creationId xmlns:a16="http://schemas.microsoft.com/office/drawing/2014/main" id="{6691AC69-A76E-4DAB-B565-468B6B87ACF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132972" y="6258755"/>
            <a:ext cx="1565940" cy="599245"/>
          </a:xfrm>
          <a:custGeom>
            <a:avLst/>
            <a:gdLst>
              <a:gd name="connsiteX0" fmla="*/ 782970 w 1565940"/>
              <a:gd name="connsiteY0" fmla="*/ 0 h 599245"/>
              <a:gd name="connsiteX1" fmla="*/ 1528042 w 1565940"/>
              <a:gd name="connsiteY1" fmla="*/ 480469 h 599245"/>
              <a:gd name="connsiteX2" fmla="*/ 1565940 w 1565940"/>
              <a:gd name="connsiteY2" fmla="*/ 599245 h 599245"/>
              <a:gd name="connsiteX3" fmla="*/ 0 w 1565940"/>
              <a:gd name="connsiteY3" fmla="*/ 599245 h 599245"/>
              <a:gd name="connsiteX4" fmla="*/ 37898 w 1565940"/>
              <a:gd name="connsiteY4" fmla="*/ 480469 h 599245"/>
              <a:gd name="connsiteX5" fmla="*/ 782970 w 1565940"/>
              <a:gd name="connsiteY5" fmla="*/ 0 h 5992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565940" h="599245">
                <a:moveTo>
                  <a:pt x="782970" y="0"/>
                </a:moveTo>
                <a:cubicBezTo>
                  <a:pt x="1117910" y="0"/>
                  <a:pt x="1405287" y="198118"/>
                  <a:pt x="1528042" y="480469"/>
                </a:cubicBezTo>
                <a:lnTo>
                  <a:pt x="1565940" y="599245"/>
                </a:lnTo>
                <a:lnTo>
                  <a:pt x="0" y="599245"/>
                </a:lnTo>
                <a:lnTo>
                  <a:pt x="37898" y="480469"/>
                </a:lnTo>
                <a:cubicBezTo>
                  <a:pt x="160653" y="198118"/>
                  <a:pt x="448030" y="0"/>
                  <a:pt x="782970"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Tree>
    <p:extLst>
      <p:ext uri="{BB962C8B-B14F-4D97-AF65-F5344CB8AC3E}">
        <p14:creationId xmlns:p14="http://schemas.microsoft.com/office/powerpoint/2010/main" val="211554118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5" name="Rectangle 14">
            <a:extLst>
              <a:ext uri="{FF2B5EF4-FFF2-40B4-BE49-F238E27FC236}">
                <a16:creationId xmlns:a16="http://schemas.microsoft.com/office/drawing/2014/main" id="{E92FEB64-6EEA-4759-B4A4-BD2C1E660B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Oval 16">
            <a:extLst>
              <a:ext uri="{FF2B5EF4-FFF2-40B4-BE49-F238E27FC236}">
                <a16:creationId xmlns:a16="http://schemas.microsoft.com/office/drawing/2014/main" id="{B10BB131-AC8E-4A8E-A5D1-36260F720C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07393" y="847600"/>
            <a:ext cx="4619938" cy="4619938"/>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E280236-8D22-2408-465D-8A6D09D2F8F1}"/>
              </a:ext>
            </a:extLst>
          </p:cNvPr>
          <p:cNvSpPr>
            <a:spLocks noGrp="1"/>
          </p:cNvSpPr>
          <p:nvPr>
            <p:ph type="title"/>
          </p:nvPr>
        </p:nvSpPr>
        <p:spPr>
          <a:xfrm>
            <a:off x="1389278" y="1233241"/>
            <a:ext cx="3240506" cy="4064628"/>
          </a:xfrm>
        </p:spPr>
        <p:txBody>
          <a:bodyPr>
            <a:normAutofit/>
          </a:bodyPr>
          <a:lstStyle/>
          <a:p>
            <a:r>
              <a:rPr lang="en-GB" b="1" dirty="0">
                <a:solidFill>
                  <a:schemeClr val="bg1"/>
                </a:solidFill>
              </a:rPr>
              <a:t>Question 1: </a:t>
            </a:r>
            <a:r>
              <a:rPr lang="en-GB" dirty="0">
                <a:solidFill>
                  <a:schemeClr val="bg1"/>
                </a:solidFill>
              </a:rPr>
              <a:t>From whom do children learn language skills best? </a:t>
            </a:r>
          </a:p>
        </p:txBody>
      </p:sp>
      <p:sp>
        <p:nvSpPr>
          <p:cNvPr id="19" name="Freeform: Shape 18">
            <a:extLst>
              <a:ext uri="{FF2B5EF4-FFF2-40B4-BE49-F238E27FC236}">
                <a16:creationId xmlns:a16="http://schemas.microsoft.com/office/drawing/2014/main" id="{14847E93-7DC1-4D4B-8829-B19AA7137C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30529" y="0"/>
            <a:ext cx="1155142" cy="591009"/>
          </a:xfrm>
          <a:custGeom>
            <a:avLst/>
            <a:gdLst>
              <a:gd name="connsiteX0" fmla="*/ 1355 w 1155142"/>
              <a:gd name="connsiteY0" fmla="*/ 0 h 591009"/>
              <a:gd name="connsiteX1" fmla="*/ 1153787 w 1155142"/>
              <a:gd name="connsiteY1" fmla="*/ 0 h 591009"/>
              <a:gd name="connsiteX2" fmla="*/ 1155142 w 1155142"/>
              <a:gd name="connsiteY2" fmla="*/ 13438 h 591009"/>
              <a:gd name="connsiteX3" fmla="*/ 577571 w 1155142"/>
              <a:gd name="connsiteY3" fmla="*/ 591009 h 591009"/>
              <a:gd name="connsiteX4" fmla="*/ 0 w 1155142"/>
              <a:gd name="connsiteY4" fmla="*/ 13438 h 5910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55142" h="591009">
                <a:moveTo>
                  <a:pt x="1355" y="0"/>
                </a:moveTo>
                <a:lnTo>
                  <a:pt x="1153787" y="0"/>
                </a:lnTo>
                <a:lnTo>
                  <a:pt x="1155142" y="13438"/>
                </a:lnTo>
                <a:cubicBezTo>
                  <a:pt x="1155142" y="332422"/>
                  <a:pt x="896555" y="591009"/>
                  <a:pt x="577571" y="591009"/>
                </a:cubicBezTo>
                <a:cubicBezTo>
                  <a:pt x="258587" y="591009"/>
                  <a:pt x="0" y="332422"/>
                  <a:pt x="0" y="13438"/>
                </a:cubicBez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4" name="Freeform: Shape 13">
            <a:extLst>
              <a:ext uri="{FF2B5EF4-FFF2-40B4-BE49-F238E27FC236}">
                <a16:creationId xmlns:a16="http://schemas.microsoft.com/office/drawing/2014/main" id="{5566D6E1-03A1-4D73-A4E0-35D74D568A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961511" y="-1"/>
            <a:ext cx="1737401" cy="959536"/>
          </a:xfrm>
          <a:custGeom>
            <a:avLst/>
            <a:gdLst>
              <a:gd name="connsiteX0" fmla="*/ 0 w 1737401"/>
              <a:gd name="connsiteY0" fmla="*/ 0 h 959536"/>
              <a:gd name="connsiteX1" fmla="*/ 123825 w 1737401"/>
              <a:gd name="connsiteY1" fmla="*/ 0 h 959536"/>
              <a:gd name="connsiteX2" fmla="*/ 123825 w 1737401"/>
              <a:gd name="connsiteY2" fmla="*/ 790277 h 959536"/>
              <a:gd name="connsiteX3" fmla="*/ 1490095 w 1737401"/>
              <a:gd name="connsiteY3" fmla="*/ 0 h 959536"/>
              <a:gd name="connsiteX4" fmla="*/ 1737401 w 1737401"/>
              <a:gd name="connsiteY4" fmla="*/ 0 h 959536"/>
              <a:gd name="connsiteX5" fmla="*/ 92869 w 1737401"/>
              <a:gd name="connsiteY5" fmla="*/ 951249 h 959536"/>
              <a:gd name="connsiteX6" fmla="*/ 61913 w 1737401"/>
              <a:gd name="connsiteY6" fmla="*/ 959536 h 959536"/>
              <a:gd name="connsiteX7" fmla="*/ 0 w 1737401"/>
              <a:gd name="connsiteY7" fmla="*/ 897624 h 959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37401" h="959536">
                <a:moveTo>
                  <a:pt x="0" y="0"/>
                </a:moveTo>
                <a:lnTo>
                  <a:pt x="123825" y="0"/>
                </a:lnTo>
                <a:lnTo>
                  <a:pt x="123825" y="790277"/>
                </a:lnTo>
                <a:lnTo>
                  <a:pt x="1490095" y="0"/>
                </a:lnTo>
                <a:lnTo>
                  <a:pt x="1737401" y="0"/>
                </a:lnTo>
                <a:lnTo>
                  <a:pt x="92869" y="951249"/>
                </a:lnTo>
                <a:cubicBezTo>
                  <a:pt x="83458" y="956688"/>
                  <a:pt x="72780" y="959546"/>
                  <a:pt x="61913" y="959536"/>
                </a:cubicBezTo>
                <a:cubicBezTo>
                  <a:pt x="27719" y="959536"/>
                  <a:pt x="0" y="931818"/>
                  <a:pt x="0" y="897624"/>
                </a:cubicBezTo>
                <a:close/>
              </a:path>
            </a:pathLst>
          </a:custGeom>
          <a:solidFill>
            <a:schemeClr val="accent6"/>
          </a:solidFill>
          <a:ln w="9525" cap="flat">
            <a:noFill/>
            <a:prstDash val="solid"/>
            <a:miter/>
          </a:ln>
        </p:spPr>
        <p:txBody>
          <a:bodyPr rtlCol="0" anchor="ctr"/>
          <a:lstStyle/>
          <a:p>
            <a:endParaRPr lang="en-US"/>
          </a:p>
        </p:txBody>
      </p:sp>
      <p:sp>
        <p:nvSpPr>
          <p:cNvPr id="16" name="Freeform: Shape 15">
            <a:extLst>
              <a:ext uri="{FF2B5EF4-FFF2-40B4-BE49-F238E27FC236}">
                <a16:creationId xmlns:a16="http://schemas.microsoft.com/office/drawing/2014/main" id="{9F835A99-04AC-494A-A572-AFE8413CC9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2936831"/>
            <a:ext cx="159741" cy="552996"/>
          </a:xfrm>
          <a:custGeom>
            <a:avLst/>
            <a:gdLst>
              <a:gd name="connsiteX0" fmla="*/ 159741 w 159741"/>
              <a:gd name="connsiteY0" fmla="*/ 0 h 552996"/>
              <a:gd name="connsiteX1" fmla="*/ 159741 w 159741"/>
              <a:gd name="connsiteY1" fmla="*/ 552996 h 552996"/>
              <a:gd name="connsiteX2" fmla="*/ 141849 w 159741"/>
              <a:gd name="connsiteY2" fmla="*/ 543285 h 552996"/>
              <a:gd name="connsiteX3" fmla="*/ 0 w 159741"/>
              <a:gd name="connsiteY3" fmla="*/ 276498 h 552996"/>
              <a:gd name="connsiteX4" fmla="*/ 141849 w 159741"/>
              <a:gd name="connsiteY4" fmla="*/ 9711 h 5529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9741" h="552996">
                <a:moveTo>
                  <a:pt x="159741" y="0"/>
                </a:moveTo>
                <a:lnTo>
                  <a:pt x="159741" y="552996"/>
                </a:lnTo>
                <a:lnTo>
                  <a:pt x="141849" y="543285"/>
                </a:lnTo>
                <a:cubicBezTo>
                  <a:pt x="56268" y="485467"/>
                  <a:pt x="0" y="387554"/>
                  <a:pt x="0" y="276498"/>
                </a:cubicBezTo>
                <a:cubicBezTo>
                  <a:pt x="0" y="165443"/>
                  <a:pt x="56268" y="67529"/>
                  <a:pt x="141849" y="9711"/>
                </a:cubicBezTo>
                <a:close/>
              </a:path>
            </a:pathLst>
          </a:custGeom>
          <a:solidFill>
            <a:schemeClr val="accent4"/>
          </a:solidFill>
          <a:ln w="1270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Content Placeholder 2">
            <a:extLst>
              <a:ext uri="{FF2B5EF4-FFF2-40B4-BE49-F238E27FC236}">
                <a16:creationId xmlns:a16="http://schemas.microsoft.com/office/drawing/2014/main" id="{E5ADED5B-272F-D7D8-137D-2574EBD9533F}"/>
              </a:ext>
            </a:extLst>
          </p:cNvPr>
          <p:cNvSpPr>
            <a:spLocks noGrp="1"/>
          </p:cNvSpPr>
          <p:nvPr>
            <p:ph idx="1"/>
          </p:nvPr>
        </p:nvSpPr>
        <p:spPr>
          <a:xfrm>
            <a:off x="6096000" y="820880"/>
            <a:ext cx="5257799" cy="4889350"/>
          </a:xfrm>
        </p:spPr>
        <p:txBody>
          <a:bodyPr anchor="t">
            <a:normAutofit/>
          </a:bodyPr>
          <a:lstStyle/>
          <a:p>
            <a:pPr marL="0" indent="0">
              <a:buNone/>
            </a:pPr>
            <a:endParaRPr lang="en-GB" dirty="0"/>
          </a:p>
          <a:p>
            <a:pPr marL="0" indent="0">
              <a:buNone/>
            </a:pPr>
            <a:endParaRPr lang="en-GB" sz="3600" dirty="0"/>
          </a:p>
          <a:p>
            <a:pPr marL="0" indent="0">
              <a:buNone/>
            </a:pPr>
            <a:endParaRPr lang="en-GB" sz="3600" dirty="0"/>
          </a:p>
          <a:p>
            <a:pPr marL="0" indent="0">
              <a:buNone/>
            </a:pPr>
            <a:r>
              <a:rPr lang="en-GB" sz="6600" dirty="0"/>
              <a:t>c) Adults</a:t>
            </a:r>
          </a:p>
        </p:txBody>
      </p:sp>
      <p:sp>
        <p:nvSpPr>
          <p:cNvPr id="18" name="Freeform: Shape 17">
            <a:extLst>
              <a:ext uri="{FF2B5EF4-FFF2-40B4-BE49-F238E27FC236}">
                <a16:creationId xmlns:a16="http://schemas.microsoft.com/office/drawing/2014/main" id="{7B786209-1B0B-4CA9-9BDD-F7327066A8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5835649"/>
            <a:ext cx="1548180" cy="1022351"/>
          </a:xfrm>
          <a:custGeom>
            <a:avLst/>
            <a:gdLst>
              <a:gd name="connsiteX0" fmla="*/ 61913 w 1548180"/>
              <a:gd name="connsiteY0" fmla="*/ 0 h 1022351"/>
              <a:gd name="connsiteX1" fmla="*/ 1548180 w 1548180"/>
              <a:gd name="connsiteY1" fmla="*/ 0 h 1022351"/>
              <a:gd name="connsiteX2" fmla="*/ 1548180 w 1548180"/>
              <a:gd name="connsiteY2" fmla="*/ 123825 h 1022351"/>
              <a:gd name="connsiteX3" fmla="*/ 123825 w 1548180"/>
              <a:gd name="connsiteY3" fmla="*/ 123825 h 1022351"/>
              <a:gd name="connsiteX4" fmla="*/ 123825 w 1548180"/>
              <a:gd name="connsiteY4" fmla="*/ 1022351 h 1022351"/>
              <a:gd name="connsiteX5" fmla="*/ 0 w 1548180"/>
              <a:gd name="connsiteY5" fmla="*/ 1022351 h 1022351"/>
              <a:gd name="connsiteX6" fmla="*/ 0 w 1548180"/>
              <a:gd name="connsiteY6" fmla="*/ 61913 h 1022351"/>
              <a:gd name="connsiteX7" fmla="*/ 61913 w 1548180"/>
              <a:gd name="connsiteY7" fmla="*/ 0 h 10223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548180" h="1022351">
                <a:moveTo>
                  <a:pt x="61913" y="0"/>
                </a:moveTo>
                <a:lnTo>
                  <a:pt x="1548180" y="0"/>
                </a:lnTo>
                <a:lnTo>
                  <a:pt x="1548180" y="123825"/>
                </a:lnTo>
                <a:lnTo>
                  <a:pt x="123825" y="123825"/>
                </a:lnTo>
                <a:lnTo>
                  <a:pt x="123825" y="1022351"/>
                </a:lnTo>
                <a:lnTo>
                  <a:pt x="0" y="1022351"/>
                </a:lnTo>
                <a:lnTo>
                  <a:pt x="0" y="61913"/>
                </a:lnTo>
                <a:cubicBezTo>
                  <a:pt x="0" y="27719"/>
                  <a:pt x="27719" y="0"/>
                  <a:pt x="61913" y="0"/>
                </a:cubicBezTo>
                <a:close/>
              </a:path>
            </a:pathLst>
          </a:custGeom>
          <a:solidFill>
            <a:schemeClr val="accent6"/>
          </a:solidFill>
          <a:ln w="9525" cap="flat">
            <a:noFill/>
            <a:prstDash val="solid"/>
            <a:miter/>
          </a:ln>
        </p:spPr>
        <p:txBody>
          <a:bodyPr rtlCol="0" anchor="ctr"/>
          <a:lstStyle/>
          <a:p>
            <a:endParaRPr lang="en-US"/>
          </a:p>
        </p:txBody>
      </p:sp>
      <p:sp>
        <p:nvSpPr>
          <p:cNvPr id="20" name="Freeform: Shape 19">
            <a:extLst>
              <a:ext uri="{FF2B5EF4-FFF2-40B4-BE49-F238E27FC236}">
                <a16:creationId xmlns:a16="http://schemas.microsoft.com/office/drawing/2014/main" id="{2D2964BB-484D-45AE-AD66-D407D06296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405056" y="5717905"/>
            <a:ext cx="1771609" cy="1140095"/>
          </a:xfrm>
          <a:custGeom>
            <a:avLst/>
            <a:gdLst>
              <a:gd name="connsiteX0" fmla="*/ 1561721 w 1771609"/>
              <a:gd name="connsiteY0" fmla="*/ 763041 h 1140095"/>
              <a:gd name="connsiteX1" fmla="*/ 1623024 w 1771609"/>
              <a:gd name="connsiteY1" fmla="*/ 792810 h 1140095"/>
              <a:gd name="connsiteX2" fmla="*/ 1711735 w 1771609"/>
              <a:gd name="connsiteY2" fmla="*/ 970132 h 1140095"/>
              <a:gd name="connsiteX3" fmla="*/ 1771609 w 1771609"/>
              <a:gd name="connsiteY3" fmla="*/ 1140095 h 1140095"/>
              <a:gd name="connsiteX4" fmla="*/ 1637225 w 1771609"/>
              <a:gd name="connsiteY4" fmla="*/ 1140095 h 1140095"/>
              <a:gd name="connsiteX5" fmla="*/ 1594820 w 1771609"/>
              <a:gd name="connsiteY5" fmla="*/ 1019711 h 1140095"/>
              <a:gd name="connsiteX6" fmla="*/ 1513200 w 1771609"/>
              <a:gd name="connsiteY6" fmla="*/ 856627 h 1140095"/>
              <a:gd name="connsiteX7" fmla="*/ 1538499 w 1771609"/>
              <a:gd name="connsiteY7" fmla="*/ 770415 h 1140095"/>
              <a:gd name="connsiteX8" fmla="*/ 1561721 w 1771609"/>
              <a:gd name="connsiteY8" fmla="*/ 763041 h 1140095"/>
              <a:gd name="connsiteX9" fmla="*/ 933455 w 1771609"/>
              <a:gd name="connsiteY9" fmla="*/ 161309 h 1140095"/>
              <a:gd name="connsiteX10" fmla="*/ 957797 w 1771609"/>
              <a:gd name="connsiteY10" fmla="*/ 167970 h 1140095"/>
              <a:gd name="connsiteX11" fmla="*/ 1286982 w 1771609"/>
              <a:gd name="connsiteY11" fmla="*/ 387616 h 1140095"/>
              <a:gd name="connsiteX12" fmla="*/ 1293725 w 1771609"/>
              <a:gd name="connsiteY12" fmla="*/ 477075 h 1140095"/>
              <a:gd name="connsiteX13" fmla="*/ 1245453 w 1771609"/>
              <a:gd name="connsiteY13" fmla="*/ 499154 h 1140095"/>
              <a:gd name="connsiteX14" fmla="*/ 1245167 w 1771609"/>
              <a:gd name="connsiteY14" fmla="*/ 499154 h 1140095"/>
              <a:gd name="connsiteX15" fmla="*/ 1203638 w 1771609"/>
              <a:gd name="connsiteY15" fmla="*/ 484104 h 1140095"/>
              <a:gd name="connsiteX16" fmla="*/ 900647 w 1771609"/>
              <a:gd name="connsiteY16" fmla="*/ 281508 h 1140095"/>
              <a:gd name="connsiteX17" fmla="*/ 872454 w 1771609"/>
              <a:gd name="connsiteY17" fmla="*/ 196164 h 1140095"/>
              <a:gd name="connsiteX18" fmla="*/ 933455 w 1771609"/>
              <a:gd name="connsiteY18" fmla="*/ 161309 h 1140095"/>
              <a:gd name="connsiteX19" fmla="*/ 256260 w 1771609"/>
              <a:gd name="connsiteY19" fmla="*/ 29 h 1140095"/>
              <a:gd name="connsiteX20" fmla="*/ 454020 w 1771609"/>
              <a:gd name="connsiteY20" fmla="*/ 13474 h 1140095"/>
              <a:gd name="connsiteX21" fmla="*/ 509236 w 1771609"/>
              <a:gd name="connsiteY21" fmla="*/ 84182 h 1140095"/>
              <a:gd name="connsiteX22" fmla="*/ 445829 w 1771609"/>
              <a:gd name="connsiteY22" fmla="*/ 139871 h 1140095"/>
              <a:gd name="connsiteX23" fmla="*/ 437447 w 1771609"/>
              <a:gd name="connsiteY23" fmla="*/ 139395 h 1140095"/>
              <a:gd name="connsiteX24" fmla="*/ 73211 w 1771609"/>
              <a:gd name="connsiteY24" fmla="*/ 137204 h 1140095"/>
              <a:gd name="connsiteX25" fmla="*/ 749 w 1771609"/>
              <a:gd name="connsiteY25" fmla="*/ 84082 h 1140095"/>
              <a:gd name="connsiteX26" fmla="*/ 53871 w 1771609"/>
              <a:gd name="connsiteY26" fmla="*/ 11621 h 1140095"/>
              <a:gd name="connsiteX27" fmla="*/ 58352 w 1771609"/>
              <a:gd name="connsiteY27" fmla="*/ 11093 h 1140095"/>
              <a:gd name="connsiteX28" fmla="*/ 256260 w 1771609"/>
              <a:gd name="connsiteY28" fmla="*/ 29 h 11400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1771609" h="1140095">
                <a:moveTo>
                  <a:pt x="1561721" y="763041"/>
                </a:moveTo>
                <a:cubicBezTo>
                  <a:pt x="1585506" y="760324"/>
                  <a:pt x="1609722" y="771249"/>
                  <a:pt x="1623024" y="792810"/>
                </a:cubicBezTo>
                <a:cubicBezTo>
                  <a:pt x="1656300" y="850065"/>
                  <a:pt x="1685920" y="909291"/>
                  <a:pt x="1711735" y="970132"/>
                </a:cubicBezTo>
                <a:lnTo>
                  <a:pt x="1771609" y="1140095"/>
                </a:lnTo>
                <a:lnTo>
                  <a:pt x="1637225" y="1140095"/>
                </a:lnTo>
                <a:lnTo>
                  <a:pt x="1594820" y="1019711"/>
                </a:lnTo>
                <a:cubicBezTo>
                  <a:pt x="1571072" y="963753"/>
                  <a:pt x="1543818" y="909282"/>
                  <a:pt x="1513200" y="856627"/>
                </a:cubicBezTo>
                <a:cubicBezTo>
                  <a:pt x="1496379" y="825834"/>
                  <a:pt x="1507704" y="787236"/>
                  <a:pt x="1538499" y="770415"/>
                </a:cubicBezTo>
                <a:cubicBezTo>
                  <a:pt x="1545912" y="766367"/>
                  <a:pt x="1553792" y="763946"/>
                  <a:pt x="1561721" y="763041"/>
                </a:cubicBezTo>
                <a:close/>
                <a:moveTo>
                  <a:pt x="933455" y="161309"/>
                </a:moveTo>
                <a:cubicBezTo>
                  <a:pt x="941693" y="161855"/>
                  <a:pt x="949959" y="164025"/>
                  <a:pt x="957797" y="167970"/>
                </a:cubicBezTo>
                <a:cubicBezTo>
                  <a:pt x="1076184" y="227289"/>
                  <a:pt x="1186759" y="301068"/>
                  <a:pt x="1286982" y="387616"/>
                </a:cubicBezTo>
                <a:cubicBezTo>
                  <a:pt x="1313547" y="410457"/>
                  <a:pt x="1316566" y="450510"/>
                  <a:pt x="1293725" y="477075"/>
                </a:cubicBezTo>
                <a:cubicBezTo>
                  <a:pt x="1281638" y="491137"/>
                  <a:pt x="1263998" y="499204"/>
                  <a:pt x="1245453" y="499154"/>
                </a:cubicBezTo>
                <a:lnTo>
                  <a:pt x="1245167" y="499154"/>
                </a:lnTo>
                <a:cubicBezTo>
                  <a:pt x="1229965" y="499301"/>
                  <a:pt x="1215220" y="493956"/>
                  <a:pt x="1203638" y="484104"/>
                </a:cubicBezTo>
                <a:cubicBezTo>
                  <a:pt x="1111407" y="404300"/>
                  <a:pt x="1009633" y="336248"/>
                  <a:pt x="900647" y="281508"/>
                </a:cubicBezTo>
                <a:cubicBezTo>
                  <a:pt x="869295" y="265726"/>
                  <a:pt x="856672" y="227516"/>
                  <a:pt x="872454" y="196164"/>
                </a:cubicBezTo>
                <a:cubicBezTo>
                  <a:pt x="884290" y="172650"/>
                  <a:pt x="908742" y="159670"/>
                  <a:pt x="933455" y="161309"/>
                </a:cubicBezTo>
                <a:close/>
                <a:moveTo>
                  <a:pt x="256260" y="29"/>
                </a:moveTo>
                <a:cubicBezTo>
                  <a:pt x="322331" y="427"/>
                  <a:pt x="388378" y="4909"/>
                  <a:pt x="454020" y="13474"/>
                </a:cubicBezTo>
                <a:cubicBezTo>
                  <a:pt x="488793" y="17752"/>
                  <a:pt x="513514" y="49409"/>
                  <a:pt x="509236" y="84182"/>
                </a:cubicBezTo>
                <a:cubicBezTo>
                  <a:pt x="505303" y="116151"/>
                  <a:pt x="478038" y="140098"/>
                  <a:pt x="445829" y="139871"/>
                </a:cubicBezTo>
                <a:cubicBezTo>
                  <a:pt x="443027" y="139899"/>
                  <a:pt x="440227" y="139740"/>
                  <a:pt x="437447" y="139395"/>
                </a:cubicBezTo>
                <a:cubicBezTo>
                  <a:pt x="316592" y="123615"/>
                  <a:pt x="194247" y="122878"/>
                  <a:pt x="73211" y="137204"/>
                </a:cubicBezTo>
                <a:cubicBezTo>
                  <a:pt x="38532" y="142545"/>
                  <a:pt x="6090" y="118762"/>
                  <a:pt x="749" y="84082"/>
                </a:cubicBezTo>
                <a:cubicBezTo>
                  <a:pt x="-4591" y="49403"/>
                  <a:pt x="19192" y="16961"/>
                  <a:pt x="53871" y="11621"/>
                </a:cubicBezTo>
                <a:cubicBezTo>
                  <a:pt x="55358" y="11392"/>
                  <a:pt x="56852" y="11216"/>
                  <a:pt x="58352" y="11093"/>
                </a:cubicBezTo>
                <a:cubicBezTo>
                  <a:pt x="124093" y="3319"/>
                  <a:pt x="190189" y="-369"/>
                  <a:pt x="256260" y="29"/>
                </a:cubicBezTo>
                <a:close/>
              </a:path>
            </a:pathLst>
          </a:custGeom>
          <a:solidFill>
            <a:schemeClr val="accent4"/>
          </a:solidFill>
          <a:ln w="9525" cap="flat">
            <a:noFill/>
            <a:prstDash val="solid"/>
            <a:miter/>
          </a:ln>
        </p:spPr>
        <p:txBody>
          <a:bodyPr rtlCol="0" anchor="ctr"/>
          <a:lstStyle/>
          <a:p>
            <a:endParaRPr lang="en-US"/>
          </a:p>
        </p:txBody>
      </p:sp>
      <p:sp>
        <p:nvSpPr>
          <p:cNvPr id="22" name="Freeform: Shape 21">
            <a:extLst>
              <a:ext uri="{FF2B5EF4-FFF2-40B4-BE49-F238E27FC236}">
                <a16:creationId xmlns:a16="http://schemas.microsoft.com/office/drawing/2014/main" id="{6691AC69-A76E-4DAB-B565-468B6B87ACF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132972" y="6258755"/>
            <a:ext cx="1565940" cy="599245"/>
          </a:xfrm>
          <a:custGeom>
            <a:avLst/>
            <a:gdLst>
              <a:gd name="connsiteX0" fmla="*/ 782970 w 1565940"/>
              <a:gd name="connsiteY0" fmla="*/ 0 h 599245"/>
              <a:gd name="connsiteX1" fmla="*/ 1528042 w 1565940"/>
              <a:gd name="connsiteY1" fmla="*/ 480469 h 599245"/>
              <a:gd name="connsiteX2" fmla="*/ 1565940 w 1565940"/>
              <a:gd name="connsiteY2" fmla="*/ 599245 h 599245"/>
              <a:gd name="connsiteX3" fmla="*/ 0 w 1565940"/>
              <a:gd name="connsiteY3" fmla="*/ 599245 h 599245"/>
              <a:gd name="connsiteX4" fmla="*/ 37898 w 1565940"/>
              <a:gd name="connsiteY4" fmla="*/ 480469 h 599245"/>
              <a:gd name="connsiteX5" fmla="*/ 782970 w 1565940"/>
              <a:gd name="connsiteY5" fmla="*/ 0 h 5992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565940" h="599245">
                <a:moveTo>
                  <a:pt x="782970" y="0"/>
                </a:moveTo>
                <a:cubicBezTo>
                  <a:pt x="1117910" y="0"/>
                  <a:pt x="1405287" y="198118"/>
                  <a:pt x="1528042" y="480469"/>
                </a:cubicBezTo>
                <a:lnTo>
                  <a:pt x="1565940" y="599245"/>
                </a:lnTo>
                <a:lnTo>
                  <a:pt x="0" y="599245"/>
                </a:lnTo>
                <a:lnTo>
                  <a:pt x="37898" y="480469"/>
                </a:lnTo>
                <a:cubicBezTo>
                  <a:pt x="160653" y="198118"/>
                  <a:pt x="448030" y="0"/>
                  <a:pt x="782970"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Tree>
    <p:extLst>
      <p:ext uri="{BB962C8B-B14F-4D97-AF65-F5344CB8AC3E}">
        <p14:creationId xmlns:p14="http://schemas.microsoft.com/office/powerpoint/2010/main" val="29547555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eelOff"/>
      </p:transition>
    </mc:Choice>
    <mc:Fallback>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C51A3EA-2ABC-1A72-4BC4-B61E8D3B852A}"/>
              </a:ext>
            </a:extLst>
          </p:cNvPr>
          <p:cNvSpPr>
            <a:spLocks noGrp="1"/>
          </p:cNvSpPr>
          <p:nvPr>
            <p:ph type="title"/>
          </p:nvPr>
        </p:nvSpPr>
        <p:spPr>
          <a:xfrm>
            <a:off x="686834" y="1153572"/>
            <a:ext cx="3200400" cy="4461163"/>
          </a:xfrm>
        </p:spPr>
        <p:txBody>
          <a:bodyPr>
            <a:noAutofit/>
          </a:bodyPr>
          <a:lstStyle/>
          <a:p>
            <a:r>
              <a:rPr lang="en-GB" sz="3200" dirty="0">
                <a:solidFill>
                  <a:srgbClr val="FFFFFF"/>
                </a:solidFill>
              </a:rPr>
              <a:t>Question 2:</a:t>
            </a:r>
            <a:br>
              <a:rPr lang="en-GB" sz="3200" dirty="0">
                <a:solidFill>
                  <a:srgbClr val="FFFFFF"/>
                </a:solidFill>
              </a:rPr>
            </a:br>
            <a:r>
              <a:rPr lang="en-GB" sz="3200" dirty="0">
                <a:solidFill>
                  <a:srgbClr val="FFFFFF"/>
                </a:solidFill>
              </a:rPr>
              <a:t>Children who are introduced to English as a</a:t>
            </a:r>
            <a:br>
              <a:rPr lang="en-GB" sz="3200" dirty="0">
                <a:solidFill>
                  <a:srgbClr val="FFFFFF"/>
                </a:solidFill>
              </a:rPr>
            </a:br>
            <a:r>
              <a:rPr lang="en-GB" sz="3200" dirty="0">
                <a:solidFill>
                  <a:srgbClr val="FFFFFF"/>
                </a:solidFill>
              </a:rPr>
              <a:t>second language (EAL) will have speech, language</a:t>
            </a:r>
            <a:br>
              <a:rPr lang="en-GB" sz="3200" dirty="0">
                <a:solidFill>
                  <a:srgbClr val="FFFFFF"/>
                </a:solidFill>
              </a:rPr>
            </a:br>
            <a:r>
              <a:rPr lang="en-GB" sz="3200" dirty="0">
                <a:solidFill>
                  <a:srgbClr val="FFFFFF"/>
                </a:solidFill>
              </a:rPr>
              <a:t>and communication needs.</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6739F796-10D7-3108-4607-9419857551B0}"/>
              </a:ext>
            </a:extLst>
          </p:cNvPr>
          <p:cNvSpPr>
            <a:spLocks noGrp="1"/>
          </p:cNvSpPr>
          <p:nvPr>
            <p:ph idx="1"/>
          </p:nvPr>
        </p:nvSpPr>
        <p:spPr>
          <a:xfrm>
            <a:off x="4447308" y="591344"/>
            <a:ext cx="6906491" cy="5585619"/>
          </a:xfrm>
        </p:spPr>
        <p:txBody>
          <a:bodyPr anchor="ctr">
            <a:normAutofit/>
          </a:bodyPr>
          <a:lstStyle/>
          <a:p>
            <a:pPr marL="0" indent="0" algn="ctr">
              <a:buNone/>
            </a:pPr>
            <a:r>
              <a:rPr lang="en-GB" dirty="0"/>
              <a:t> </a:t>
            </a:r>
            <a:r>
              <a:rPr lang="en-GB" sz="6600" dirty="0"/>
              <a:t>True or False?</a:t>
            </a:r>
            <a:endParaRPr lang="en-GB" dirty="0"/>
          </a:p>
        </p:txBody>
      </p:sp>
    </p:spTree>
    <p:extLst>
      <p:ext uri="{BB962C8B-B14F-4D97-AF65-F5344CB8AC3E}">
        <p14:creationId xmlns:p14="http://schemas.microsoft.com/office/powerpoint/2010/main" val="9308041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C51A3EA-2ABC-1A72-4BC4-B61E8D3B852A}"/>
              </a:ext>
            </a:extLst>
          </p:cNvPr>
          <p:cNvSpPr>
            <a:spLocks noGrp="1"/>
          </p:cNvSpPr>
          <p:nvPr>
            <p:ph type="title"/>
          </p:nvPr>
        </p:nvSpPr>
        <p:spPr>
          <a:xfrm>
            <a:off x="686834" y="1153572"/>
            <a:ext cx="3200400" cy="4461163"/>
          </a:xfrm>
        </p:spPr>
        <p:txBody>
          <a:bodyPr>
            <a:noAutofit/>
          </a:bodyPr>
          <a:lstStyle/>
          <a:p>
            <a:r>
              <a:rPr lang="en-GB" sz="3200" dirty="0">
                <a:solidFill>
                  <a:srgbClr val="FFFFFF"/>
                </a:solidFill>
              </a:rPr>
              <a:t>Question 2:</a:t>
            </a:r>
            <a:br>
              <a:rPr lang="en-GB" sz="3200" dirty="0">
                <a:solidFill>
                  <a:srgbClr val="FFFFFF"/>
                </a:solidFill>
              </a:rPr>
            </a:br>
            <a:r>
              <a:rPr lang="en-GB" sz="3200" dirty="0">
                <a:solidFill>
                  <a:srgbClr val="FFFFFF"/>
                </a:solidFill>
              </a:rPr>
              <a:t>Children who are introduced to English as a</a:t>
            </a:r>
            <a:br>
              <a:rPr lang="en-GB" sz="3200" dirty="0">
                <a:solidFill>
                  <a:srgbClr val="FFFFFF"/>
                </a:solidFill>
              </a:rPr>
            </a:br>
            <a:r>
              <a:rPr lang="en-GB" sz="3200" dirty="0">
                <a:solidFill>
                  <a:srgbClr val="FFFFFF"/>
                </a:solidFill>
              </a:rPr>
              <a:t>second language (EAL) will have speech, language</a:t>
            </a:r>
            <a:br>
              <a:rPr lang="en-GB" sz="3200" dirty="0">
                <a:solidFill>
                  <a:srgbClr val="FFFFFF"/>
                </a:solidFill>
              </a:rPr>
            </a:br>
            <a:r>
              <a:rPr lang="en-GB" sz="3200" dirty="0">
                <a:solidFill>
                  <a:srgbClr val="FFFFFF"/>
                </a:solidFill>
              </a:rPr>
              <a:t>and communication needs.</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6739F796-10D7-3108-4607-9419857551B0}"/>
              </a:ext>
            </a:extLst>
          </p:cNvPr>
          <p:cNvSpPr>
            <a:spLocks noGrp="1"/>
          </p:cNvSpPr>
          <p:nvPr>
            <p:ph idx="1"/>
          </p:nvPr>
        </p:nvSpPr>
        <p:spPr>
          <a:xfrm>
            <a:off x="4447308" y="591344"/>
            <a:ext cx="6906491" cy="5585619"/>
          </a:xfrm>
        </p:spPr>
        <p:txBody>
          <a:bodyPr anchor="ctr">
            <a:normAutofit/>
          </a:bodyPr>
          <a:lstStyle/>
          <a:p>
            <a:pPr marL="0" indent="0" algn="ctr">
              <a:buNone/>
            </a:pPr>
            <a:r>
              <a:rPr lang="en-GB" sz="6600" dirty="0"/>
              <a:t>False</a:t>
            </a:r>
            <a:endParaRPr lang="en-GB" dirty="0"/>
          </a:p>
        </p:txBody>
      </p:sp>
    </p:spTree>
    <p:extLst>
      <p:ext uri="{BB962C8B-B14F-4D97-AF65-F5344CB8AC3E}">
        <p14:creationId xmlns:p14="http://schemas.microsoft.com/office/powerpoint/2010/main" val="404505364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eelOff"/>
      </p:transition>
    </mc:Choice>
    <mc:Fallback>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4" name="Rectangle 23">
            <a:extLst>
              <a:ext uri="{FF2B5EF4-FFF2-40B4-BE49-F238E27FC236}">
                <a16:creationId xmlns:a16="http://schemas.microsoft.com/office/drawing/2014/main" id="{C05CBC3C-2E5A-4839-8B9B-2E5A6ADF0F5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Freeform: Shape 24">
            <a:extLst>
              <a:ext uri="{FF2B5EF4-FFF2-40B4-BE49-F238E27FC236}">
                <a16:creationId xmlns:a16="http://schemas.microsoft.com/office/drawing/2014/main" id="{827FF362-FC97-4BF5-949B-D4ADFA26E4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8888549">
            <a:off x="-1059473" y="-1108988"/>
            <a:ext cx="7179830" cy="5226565"/>
          </a:xfrm>
          <a:custGeom>
            <a:avLst/>
            <a:gdLst>
              <a:gd name="connsiteX0" fmla="*/ 5217841 w 7179830"/>
              <a:gd name="connsiteY0" fmla="*/ 464824 h 5226565"/>
              <a:gd name="connsiteX1" fmla="*/ 5222490 w 7179830"/>
              <a:gd name="connsiteY1" fmla="*/ 464289 h 5226565"/>
              <a:gd name="connsiteX2" fmla="*/ 5216768 w 7179830"/>
              <a:gd name="connsiteY2" fmla="*/ 463394 h 5226565"/>
              <a:gd name="connsiteX3" fmla="*/ 5217841 w 7179830"/>
              <a:gd name="connsiteY3" fmla="*/ 464824 h 5226565"/>
              <a:gd name="connsiteX4" fmla="*/ 4945201 w 7179830"/>
              <a:gd name="connsiteY4" fmla="*/ 5226565 h 5226565"/>
              <a:gd name="connsiteX5" fmla="*/ 140449 w 7179830"/>
              <a:gd name="connsiteY5" fmla="*/ 2240811 h 5226565"/>
              <a:gd name="connsiteX6" fmla="*/ 232913 w 7179830"/>
              <a:gd name="connsiteY6" fmla="*/ 2052782 h 5226565"/>
              <a:gd name="connsiteX7" fmla="*/ 375714 w 7179830"/>
              <a:gd name="connsiteY7" fmla="*/ 1803205 h 5226565"/>
              <a:gd name="connsiteX8" fmla="*/ 1512756 w 7179830"/>
              <a:gd name="connsiteY8" fmla="*/ 638448 h 5226565"/>
              <a:gd name="connsiteX9" fmla="*/ 2902095 w 7179830"/>
              <a:gd name="connsiteY9" fmla="*/ 120440 h 5226565"/>
              <a:gd name="connsiteX10" fmla="*/ 2848453 w 7179830"/>
              <a:gd name="connsiteY10" fmla="*/ 125626 h 5226565"/>
              <a:gd name="connsiteX11" fmla="*/ 1837830 w 7179830"/>
              <a:gd name="connsiteY11" fmla="*/ 426203 h 5226565"/>
              <a:gd name="connsiteX12" fmla="*/ 214608 w 7179830"/>
              <a:gd name="connsiteY12" fmla="*/ 1882239 h 5226565"/>
              <a:gd name="connsiteX13" fmla="*/ 91317 w 7179830"/>
              <a:gd name="connsiteY13" fmla="*/ 2123701 h 5226565"/>
              <a:gd name="connsiteX14" fmla="*/ 64092 w 7179830"/>
              <a:gd name="connsiteY14" fmla="*/ 2193361 h 5226565"/>
              <a:gd name="connsiteX15" fmla="*/ 0 w 7179830"/>
              <a:gd name="connsiteY15" fmla="*/ 2153533 h 5226565"/>
              <a:gd name="connsiteX16" fmla="*/ 42834 w 7179830"/>
              <a:gd name="connsiteY16" fmla="*/ 2047277 h 5226565"/>
              <a:gd name="connsiteX17" fmla="*/ 923582 w 7179830"/>
              <a:gd name="connsiteY17" fmla="*/ 915600 h 5226565"/>
              <a:gd name="connsiteX18" fmla="*/ 2686989 w 7179830"/>
              <a:gd name="connsiteY18" fmla="*/ 73950 h 5226565"/>
              <a:gd name="connsiteX19" fmla="*/ 3059983 w 7179830"/>
              <a:gd name="connsiteY19" fmla="*/ 20308 h 5226565"/>
              <a:gd name="connsiteX20" fmla="*/ 3454435 w 7179830"/>
              <a:gd name="connsiteY20" fmla="*/ 1176 h 5226565"/>
              <a:gd name="connsiteX21" fmla="*/ 3923806 w 7179830"/>
              <a:gd name="connsiteY21" fmla="*/ 49990 h 5226565"/>
              <a:gd name="connsiteX22" fmla="*/ 5350874 w 7179830"/>
              <a:gd name="connsiteY22" fmla="*/ 426917 h 5226565"/>
              <a:gd name="connsiteX23" fmla="*/ 6607360 w 7179830"/>
              <a:gd name="connsiteY23" fmla="*/ 1075097 h 5226565"/>
              <a:gd name="connsiteX24" fmla="*/ 7110534 w 7179830"/>
              <a:gd name="connsiteY24" fmla="*/ 1541421 h 5226565"/>
              <a:gd name="connsiteX25" fmla="*/ 7179830 w 7179830"/>
              <a:gd name="connsiteY25" fmla="*/ 1630542 h 5226565"/>
              <a:gd name="connsiteX26" fmla="*/ 7136295 w 7179830"/>
              <a:gd name="connsiteY26" fmla="*/ 1700600 h 5226565"/>
              <a:gd name="connsiteX27" fmla="*/ 7131140 w 7179830"/>
              <a:gd name="connsiteY27" fmla="*/ 1693045 h 5226565"/>
              <a:gd name="connsiteX28" fmla="*/ 6577499 w 7179830"/>
              <a:gd name="connsiteY28" fmla="*/ 1148230 h 5226565"/>
              <a:gd name="connsiteX29" fmla="*/ 5494816 w 7179830"/>
              <a:gd name="connsiteY29" fmla="*/ 563527 h 5226565"/>
              <a:gd name="connsiteX30" fmla="*/ 5366967 w 7179830"/>
              <a:gd name="connsiteY30" fmla="*/ 514176 h 5226565"/>
              <a:gd name="connsiteX31" fmla="*/ 5244661 w 7179830"/>
              <a:gd name="connsiteY31" fmla="*/ 470725 h 5226565"/>
              <a:gd name="connsiteX32" fmla="*/ 5904822 w 7179830"/>
              <a:gd name="connsiteY32" fmla="*/ 815468 h 5226565"/>
              <a:gd name="connsiteX33" fmla="*/ 7015222 w 7179830"/>
              <a:gd name="connsiteY33" fmla="*/ 1815185 h 5226565"/>
              <a:gd name="connsiteX34" fmla="*/ 7040454 w 7179830"/>
              <a:gd name="connsiteY34" fmla="*/ 1854830 h 52265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7179830" h="5226565">
                <a:moveTo>
                  <a:pt x="5217841" y="464824"/>
                </a:moveTo>
                <a:lnTo>
                  <a:pt x="5222490" y="464289"/>
                </a:lnTo>
                <a:lnTo>
                  <a:pt x="5216768" y="463394"/>
                </a:lnTo>
                <a:cubicBezTo>
                  <a:pt x="5216768" y="463394"/>
                  <a:pt x="5216768" y="464646"/>
                  <a:pt x="5217841" y="464824"/>
                </a:cubicBezTo>
                <a:close/>
                <a:moveTo>
                  <a:pt x="4945201" y="5226565"/>
                </a:moveTo>
                <a:lnTo>
                  <a:pt x="140449" y="2240811"/>
                </a:lnTo>
                <a:lnTo>
                  <a:pt x="232913" y="2052782"/>
                </a:lnTo>
                <a:cubicBezTo>
                  <a:pt x="277693" y="1968290"/>
                  <a:pt x="325201" y="1885054"/>
                  <a:pt x="375714" y="1803205"/>
                </a:cubicBezTo>
                <a:cubicBezTo>
                  <a:pt x="667528" y="1329721"/>
                  <a:pt x="1039629" y="935091"/>
                  <a:pt x="1512756" y="638448"/>
                </a:cubicBezTo>
                <a:cubicBezTo>
                  <a:pt x="1939392" y="370950"/>
                  <a:pt x="2405724" y="210560"/>
                  <a:pt x="2902095" y="120440"/>
                </a:cubicBezTo>
                <a:cubicBezTo>
                  <a:pt x="2884054" y="118134"/>
                  <a:pt x="2865727" y="119904"/>
                  <a:pt x="2848453" y="125626"/>
                </a:cubicBezTo>
                <a:cubicBezTo>
                  <a:pt x="2498704" y="175943"/>
                  <a:pt x="2158217" y="277201"/>
                  <a:pt x="1837830" y="426203"/>
                </a:cubicBezTo>
                <a:cubicBezTo>
                  <a:pt x="1147094" y="744660"/>
                  <a:pt x="593502" y="1217071"/>
                  <a:pt x="214608" y="1882239"/>
                </a:cubicBezTo>
                <a:cubicBezTo>
                  <a:pt x="169441" y="1960776"/>
                  <a:pt x="128308" y="2041369"/>
                  <a:pt x="91317" y="2123701"/>
                </a:cubicBezTo>
                <a:lnTo>
                  <a:pt x="64092" y="2193361"/>
                </a:lnTo>
                <a:lnTo>
                  <a:pt x="0" y="2153533"/>
                </a:lnTo>
                <a:lnTo>
                  <a:pt x="42834" y="2047277"/>
                </a:lnTo>
                <a:cubicBezTo>
                  <a:pt x="241792" y="1615775"/>
                  <a:pt x="541268" y="1241591"/>
                  <a:pt x="923582" y="915600"/>
                </a:cubicBezTo>
                <a:cubicBezTo>
                  <a:pt x="1435331" y="478415"/>
                  <a:pt x="2028081" y="205375"/>
                  <a:pt x="2686989" y="73950"/>
                </a:cubicBezTo>
                <a:cubicBezTo>
                  <a:pt x="2810367" y="49274"/>
                  <a:pt x="2934818" y="32466"/>
                  <a:pt x="3059983" y="20308"/>
                </a:cubicBezTo>
                <a:cubicBezTo>
                  <a:pt x="3185149" y="8148"/>
                  <a:pt x="3308706" y="2963"/>
                  <a:pt x="3454435" y="1176"/>
                </a:cubicBezTo>
                <a:cubicBezTo>
                  <a:pt x="3599805" y="-5977"/>
                  <a:pt x="3761985" y="20665"/>
                  <a:pt x="3923806" y="49990"/>
                </a:cubicBezTo>
                <a:cubicBezTo>
                  <a:pt x="4409449" y="137964"/>
                  <a:pt x="4886867" y="257228"/>
                  <a:pt x="5350874" y="426917"/>
                </a:cubicBezTo>
                <a:cubicBezTo>
                  <a:pt x="5797001" y="589991"/>
                  <a:pt x="6223101" y="792223"/>
                  <a:pt x="6607360" y="1075097"/>
                </a:cubicBezTo>
                <a:cubicBezTo>
                  <a:pt x="6794438" y="1212779"/>
                  <a:pt x="6965102" y="1365689"/>
                  <a:pt x="7110534" y="1541421"/>
                </a:cubicBezTo>
                <a:lnTo>
                  <a:pt x="7179830" y="1630542"/>
                </a:lnTo>
                <a:lnTo>
                  <a:pt x="7136295" y="1700600"/>
                </a:lnTo>
                <a:lnTo>
                  <a:pt x="7131140" y="1693045"/>
                </a:lnTo>
                <a:cubicBezTo>
                  <a:pt x="6977874" y="1483026"/>
                  <a:pt x="6788448" y="1305671"/>
                  <a:pt x="6577499" y="1148230"/>
                </a:cubicBezTo>
                <a:cubicBezTo>
                  <a:pt x="6245452" y="900401"/>
                  <a:pt x="5878538" y="716408"/>
                  <a:pt x="5494816" y="563527"/>
                </a:cubicBezTo>
                <a:cubicBezTo>
                  <a:pt x="5452491" y="546487"/>
                  <a:pt x="5409881" y="530036"/>
                  <a:pt x="5366967" y="514176"/>
                </a:cubicBezTo>
                <a:cubicBezTo>
                  <a:pt x="5326377" y="499156"/>
                  <a:pt x="5285430" y="485210"/>
                  <a:pt x="5244661" y="470725"/>
                </a:cubicBezTo>
                <a:cubicBezTo>
                  <a:pt x="5471517" y="572127"/>
                  <a:pt x="5691970" y="687263"/>
                  <a:pt x="5904822" y="815468"/>
                </a:cubicBezTo>
                <a:cubicBezTo>
                  <a:pt x="6336645" y="1080104"/>
                  <a:pt x="6718758" y="1400351"/>
                  <a:pt x="7015222" y="1815185"/>
                </a:cubicBezTo>
                <a:lnTo>
                  <a:pt x="7040454" y="1854830"/>
                </a:lnTo>
                <a:close/>
              </a:path>
            </a:pathLst>
          </a:custGeom>
          <a:solidFill>
            <a:schemeClr val="accent2"/>
          </a:solidFill>
          <a:ln w="12700" cap="flat">
            <a:noFill/>
            <a:prstDash val="solid"/>
            <a:miter/>
          </a:ln>
        </p:spPr>
        <p:txBody>
          <a:bodyPr wrap="square" rtlCol="0" anchor="ctr">
            <a:noAutofit/>
          </a:bodyPr>
          <a:lstStyle/>
          <a:p>
            <a:endParaRPr lang="en-US"/>
          </a:p>
        </p:txBody>
      </p:sp>
      <p:sp>
        <p:nvSpPr>
          <p:cNvPr id="2" name="Title 1">
            <a:extLst>
              <a:ext uri="{FF2B5EF4-FFF2-40B4-BE49-F238E27FC236}">
                <a16:creationId xmlns:a16="http://schemas.microsoft.com/office/drawing/2014/main" id="{D1975B0D-5990-B7B2-83BD-68564F2E79E5}"/>
              </a:ext>
            </a:extLst>
          </p:cNvPr>
          <p:cNvSpPr>
            <a:spLocks noGrp="1"/>
          </p:cNvSpPr>
          <p:nvPr>
            <p:ph type="title"/>
          </p:nvPr>
        </p:nvSpPr>
        <p:spPr>
          <a:xfrm>
            <a:off x="708197" y="411123"/>
            <a:ext cx="3644489" cy="2414488"/>
          </a:xfrm>
        </p:spPr>
        <p:txBody>
          <a:bodyPr anchor="t">
            <a:noAutofit/>
          </a:bodyPr>
          <a:lstStyle/>
          <a:p>
            <a:r>
              <a:rPr lang="en-GB" sz="3200" dirty="0">
                <a:solidFill>
                  <a:srgbClr val="FFFFFF"/>
                </a:solidFill>
              </a:rPr>
              <a:t>Question 3:</a:t>
            </a:r>
            <a:br>
              <a:rPr lang="en-GB" sz="3200" dirty="0">
                <a:solidFill>
                  <a:srgbClr val="FFFFFF"/>
                </a:solidFill>
              </a:rPr>
            </a:br>
            <a:r>
              <a:rPr lang="en-GB" sz="3200" dirty="0">
                <a:solidFill>
                  <a:srgbClr val="FFFFFF"/>
                </a:solidFill>
              </a:rPr>
              <a:t>At age 3, what percentage change can schools</a:t>
            </a:r>
            <a:br>
              <a:rPr lang="en-GB" sz="3200" dirty="0">
                <a:solidFill>
                  <a:srgbClr val="FFFFFF"/>
                </a:solidFill>
              </a:rPr>
            </a:br>
            <a:r>
              <a:rPr lang="en-GB" sz="3200" dirty="0">
                <a:solidFill>
                  <a:srgbClr val="FFFFFF"/>
                </a:solidFill>
              </a:rPr>
              <a:t>make to a child’s language by working with</a:t>
            </a:r>
            <a:br>
              <a:rPr lang="en-GB" sz="3200" dirty="0">
                <a:solidFill>
                  <a:srgbClr val="FFFFFF"/>
                </a:solidFill>
              </a:rPr>
            </a:br>
            <a:r>
              <a:rPr lang="en-GB" sz="3200" dirty="0">
                <a:solidFill>
                  <a:srgbClr val="FFFFFF"/>
                </a:solidFill>
              </a:rPr>
              <a:t>parents?</a:t>
            </a:r>
          </a:p>
        </p:txBody>
      </p:sp>
      <p:sp>
        <p:nvSpPr>
          <p:cNvPr id="3" name="Content Placeholder 2">
            <a:extLst>
              <a:ext uri="{FF2B5EF4-FFF2-40B4-BE49-F238E27FC236}">
                <a16:creationId xmlns:a16="http://schemas.microsoft.com/office/drawing/2014/main" id="{A3A3D676-2B32-D11E-CFDA-A4C6D48943FE}"/>
              </a:ext>
            </a:extLst>
          </p:cNvPr>
          <p:cNvSpPr>
            <a:spLocks noGrp="1"/>
          </p:cNvSpPr>
          <p:nvPr>
            <p:ph idx="1"/>
          </p:nvPr>
        </p:nvSpPr>
        <p:spPr>
          <a:xfrm>
            <a:off x="6095999" y="882315"/>
            <a:ext cx="5254754" cy="5294647"/>
          </a:xfrm>
        </p:spPr>
        <p:txBody>
          <a:bodyPr>
            <a:normAutofit/>
          </a:bodyPr>
          <a:lstStyle/>
          <a:p>
            <a:pPr marL="0" indent="0">
              <a:buNone/>
            </a:pPr>
            <a:endParaRPr lang="pt-BR" sz="4800" dirty="0"/>
          </a:p>
          <a:p>
            <a:pPr marL="0" indent="0">
              <a:buNone/>
            </a:pPr>
            <a:r>
              <a:rPr lang="pt-BR" sz="4800" dirty="0"/>
              <a:t>a) 5%</a:t>
            </a:r>
          </a:p>
          <a:p>
            <a:pPr marL="0" indent="0">
              <a:buNone/>
            </a:pPr>
            <a:r>
              <a:rPr lang="pt-BR" sz="4800" dirty="0"/>
              <a:t>b) 10%</a:t>
            </a:r>
          </a:p>
          <a:p>
            <a:pPr marL="0" indent="0">
              <a:buNone/>
            </a:pPr>
            <a:r>
              <a:rPr lang="pt-BR" sz="4800" dirty="0"/>
              <a:t>c) 15%</a:t>
            </a:r>
          </a:p>
          <a:p>
            <a:pPr marL="0" indent="0">
              <a:buNone/>
            </a:pPr>
            <a:r>
              <a:rPr lang="pt-BR" sz="4800" dirty="0"/>
              <a:t>d) 25%</a:t>
            </a:r>
            <a:endParaRPr lang="en-GB" sz="4800" dirty="0"/>
          </a:p>
        </p:txBody>
      </p:sp>
    </p:spTree>
    <p:extLst>
      <p:ext uri="{BB962C8B-B14F-4D97-AF65-F5344CB8AC3E}">
        <p14:creationId xmlns:p14="http://schemas.microsoft.com/office/powerpoint/2010/main" val="254273554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4" name="Rectangle 23">
            <a:extLst>
              <a:ext uri="{FF2B5EF4-FFF2-40B4-BE49-F238E27FC236}">
                <a16:creationId xmlns:a16="http://schemas.microsoft.com/office/drawing/2014/main" id="{C05CBC3C-2E5A-4839-8B9B-2E5A6ADF0F5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Freeform: Shape 24">
            <a:extLst>
              <a:ext uri="{FF2B5EF4-FFF2-40B4-BE49-F238E27FC236}">
                <a16:creationId xmlns:a16="http://schemas.microsoft.com/office/drawing/2014/main" id="{827FF362-FC97-4BF5-949B-D4ADFA26E4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8888549">
            <a:off x="-1059473" y="-1108988"/>
            <a:ext cx="7179830" cy="5226565"/>
          </a:xfrm>
          <a:custGeom>
            <a:avLst/>
            <a:gdLst>
              <a:gd name="connsiteX0" fmla="*/ 5217841 w 7179830"/>
              <a:gd name="connsiteY0" fmla="*/ 464824 h 5226565"/>
              <a:gd name="connsiteX1" fmla="*/ 5222490 w 7179830"/>
              <a:gd name="connsiteY1" fmla="*/ 464289 h 5226565"/>
              <a:gd name="connsiteX2" fmla="*/ 5216768 w 7179830"/>
              <a:gd name="connsiteY2" fmla="*/ 463394 h 5226565"/>
              <a:gd name="connsiteX3" fmla="*/ 5217841 w 7179830"/>
              <a:gd name="connsiteY3" fmla="*/ 464824 h 5226565"/>
              <a:gd name="connsiteX4" fmla="*/ 4945201 w 7179830"/>
              <a:gd name="connsiteY4" fmla="*/ 5226565 h 5226565"/>
              <a:gd name="connsiteX5" fmla="*/ 140449 w 7179830"/>
              <a:gd name="connsiteY5" fmla="*/ 2240811 h 5226565"/>
              <a:gd name="connsiteX6" fmla="*/ 232913 w 7179830"/>
              <a:gd name="connsiteY6" fmla="*/ 2052782 h 5226565"/>
              <a:gd name="connsiteX7" fmla="*/ 375714 w 7179830"/>
              <a:gd name="connsiteY7" fmla="*/ 1803205 h 5226565"/>
              <a:gd name="connsiteX8" fmla="*/ 1512756 w 7179830"/>
              <a:gd name="connsiteY8" fmla="*/ 638448 h 5226565"/>
              <a:gd name="connsiteX9" fmla="*/ 2902095 w 7179830"/>
              <a:gd name="connsiteY9" fmla="*/ 120440 h 5226565"/>
              <a:gd name="connsiteX10" fmla="*/ 2848453 w 7179830"/>
              <a:gd name="connsiteY10" fmla="*/ 125626 h 5226565"/>
              <a:gd name="connsiteX11" fmla="*/ 1837830 w 7179830"/>
              <a:gd name="connsiteY11" fmla="*/ 426203 h 5226565"/>
              <a:gd name="connsiteX12" fmla="*/ 214608 w 7179830"/>
              <a:gd name="connsiteY12" fmla="*/ 1882239 h 5226565"/>
              <a:gd name="connsiteX13" fmla="*/ 91317 w 7179830"/>
              <a:gd name="connsiteY13" fmla="*/ 2123701 h 5226565"/>
              <a:gd name="connsiteX14" fmla="*/ 64092 w 7179830"/>
              <a:gd name="connsiteY14" fmla="*/ 2193361 h 5226565"/>
              <a:gd name="connsiteX15" fmla="*/ 0 w 7179830"/>
              <a:gd name="connsiteY15" fmla="*/ 2153533 h 5226565"/>
              <a:gd name="connsiteX16" fmla="*/ 42834 w 7179830"/>
              <a:gd name="connsiteY16" fmla="*/ 2047277 h 5226565"/>
              <a:gd name="connsiteX17" fmla="*/ 923582 w 7179830"/>
              <a:gd name="connsiteY17" fmla="*/ 915600 h 5226565"/>
              <a:gd name="connsiteX18" fmla="*/ 2686989 w 7179830"/>
              <a:gd name="connsiteY18" fmla="*/ 73950 h 5226565"/>
              <a:gd name="connsiteX19" fmla="*/ 3059983 w 7179830"/>
              <a:gd name="connsiteY19" fmla="*/ 20308 h 5226565"/>
              <a:gd name="connsiteX20" fmla="*/ 3454435 w 7179830"/>
              <a:gd name="connsiteY20" fmla="*/ 1176 h 5226565"/>
              <a:gd name="connsiteX21" fmla="*/ 3923806 w 7179830"/>
              <a:gd name="connsiteY21" fmla="*/ 49990 h 5226565"/>
              <a:gd name="connsiteX22" fmla="*/ 5350874 w 7179830"/>
              <a:gd name="connsiteY22" fmla="*/ 426917 h 5226565"/>
              <a:gd name="connsiteX23" fmla="*/ 6607360 w 7179830"/>
              <a:gd name="connsiteY23" fmla="*/ 1075097 h 5226565"/>
              <a:gd name="connsiteX24" fmla="*/ 7110534 w 7179830"/>
              <a:gd name="connsiteY24" fmla="*/ 1541421 h 5226565"/>
              <a:gd name="connsiteX25" fmla="*/ 7179830 w 7179830"/>
              <a:gd name="connsiteY25" fmla="*/ 1630542 h 5226565"/>
              <a:gd name="connsiteX26" fmla="*/ 7136295 w 7179830"/>
              <a:gd name="connsiteY26" fmla="*/ 1700600 h 5226565"/>
              <a:gd name="connsiteX27" fmla="*/ 7131140 w 7179830"/>
              <a:gd name="connsiteY27" fmla="*/ 1693045 h 5226565"/>
              <a:gd name="connsiteX28" fmla="*/ 6577499 w 7179830"/>
              <a:gd name="connsiteY28" fmla="*/ 1148230 h 5226565"/>
              <a:gd name="connsiteX29" fmla="*/ 5494816 w 7179830"/>
              <a:gd name="connsiteY29" fmla="*/ 563527 h 5226565"/>
              <a:gd name="connsiteX30" fmla="*/ 5366967 w 7179830"/>
              <a:gd name="connsiteY30" fmla="*/ 514176 h 5226565"/>
              <a:gd name="connsiteX31" fmla="*/ 5244661 w 7179830"/>
              <a:gd name="connsiteY31" fmla="*/ 470725 h 5226565"/>
              <a:gd name="connsiteX32" fmla="*/ 5904822 w 7179830"/>
              <a:gd name="connsiteY32" fmla="*/ 815468 h 5226565"/>
              <a:gd name="connsiteX33" fmla="*/ 7015222 w 7179830"/>
              <a:gd name="connsiteY33" fmla="*/ 1815185 h 5226565"/>
              <a:gd name="connsiteX34" fmla="*/ 7040454 w 7179830"/>
              <a:gd name="connsiteY34" fmla="*/ 1854830 h 52265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7179830" h="5226565">
                <a:moveTo>
                  <a:pt x="5217841" y="464824"/>
                </a:moveTo>
                <a:lnTo>
                  <a:pt x="5222490" y="464289"/>
                </a:lnTo>
                <a:lnTo>
                  <a:pt x="5216768" y="463394"/>
                </a:lnTo>
                <a:cubicBezTo>
                  <a:pt x="5216768" y="463394"/>
                  <a:pt x="5216768" y="464646"/>
                  <a:pt x="5217841" y="464824"/>
                </a:cubicBezTo>
                <a:close/>
                <a:moveTo>
                  <a:pt x="4945201" y="5226565"/>
                </a:moveTo>
                <a:lnTo>
                  <a:pt x="140449" y="2240811"/>
                </a:lnTo>
                <a:lnTo>
                  <a:pt x="232913" y="2052782"/>
                </a:lnTo>
                <a:cubicBezTo>
                  <a:pt x="277693" y="1968290"/>
                  <a:pt x="325201" y="1885054"/>
                  <a:pt x="375714" y="1803205"/>
                </a:cubicBezTo>
                <a:cubicBezTo>
                  <a:pt x="667528" y="1329721"/>
                  <a:pt x="1039629" y="935091"/>
                  <a:pt x="1512756" y="638448"/>
                </a:cubicBezTo>
                <a:cubicBezTo>
                  <a:pt x="1939392" y="370950"/>
                  <a:pt x="2405724" y="210560"/>
                  <a:pt x="2902095" y="120440"/>
                </a:cubicBezTo>
                <a:cubicBezTo>
                  <a:pt x="2884054" y="118134"/>
                  <a:pt x="2865727" y="119904"/>
                  <a:pt x="2848453" y="125626"/>
                </a:cubicBezTo>
                <a:cubicBezTo>
                  <a:pt x="2498704" y="175943"/>
                  <a:pt x="2158217" y="277201"/>
                  <a:pt x="1837830" y="426203"/>
                </a:cubicBezTo>
                <a:cubicBezTo>
                  <a:pt x="1147094" y="744660"/>
                  <a:pt x="593502" y="1217071"/>
                  <a:pt x="214608" y="1882239"/>
                </a:cubicBezTo>
                <a:cubicBezTo>
                  <a:pt x="169441" y="1960776"/>
                  <a:pt x="128308" y="2041369"/>
                  <a:pt x="91317" y="2123701"/>
                </a:cubicBezTo>
                <a:lnTo>
                  <a:pt x="64092" y="2193361"/>
                </a:lnTo>
                <a:lnTo>
                  <a:pt x="0" y="2153533"/>
                </a:lnTo>
                <a:lnTo>
                  <a:pt x="42834" y="2047277"/>
                </a:lnTo>
                <a:cubicBezTo>
                  <a:pt x="241792" y="1615775"/>
                  <a:pt x="541268" y="1241591"/>
                  <a:pt x="923582" y="915600"/>
                </a:cubicBezTo>
                <a:cubicBezTo>
                  <a:pt x="1435331" y="478415"/>
                  <a:pt x="2028081" y="205375"/>
                  <a:pt x="2686989" y="73950"/>
                </a:cubicBezTo>
                <a:cubicBezTo>
                  <a:pt x="2810367" y="49274"/>
                  <a:pt x="2934818" y="32466"/>
                  <a:pt x="3059983" y="20308"/>
                </a:cubicBezTo>
                <a:cubicBezTo>
                  <a:pt x="3185149" y="8148"/>
                  <a:pt x="3308706" y="2963"/>
                  <a:pt x="3454435" y="1176"/>
                </a:cubicBezTo>
                <a:cubicBezTo>
                  <a:pt x="3599805" y="-5977"/>
                  <a:pt x="3761985" y="20665"/>
                  <a:pt x="3923806" y="49990"/>
                </a:cubicBezTo>
                <a:cubicBezTo>
                  <a:pt x="4409449" y="137964"/>
                  <a:pt x="4886867" y="257228"/>
                  <a:pt x="5350874" y="426917"/>
                </a:cubicBezTo>
                <a:cubicBezTo>
                  <a:pt x="5797001" y="589991"/>
                  <a:pt x="6223101" y="792223"/>
                  <a:pt x="6607360" y="1075097"/>
                </a:cubicBezTo>
                <a:cubicBezTo>
                  <a:pt x="6794438" y="1212779"/>
                  <a:pt x="6965102" y="1365689"/>
                  <a:pt x="7110534" y="1541421"/>
                </a:cubicBezTo>
                <a:lnTo>
                  <a:pt x="7179830" y="1630542"/>
                </a:lnTo>
                <a:lnTo>
                  <a:pt x="7136295" y="1700600"/>
                </a:lnTo>
                <a:lnTo>
                  <a:pt x="7131140" y="1693045"/>
                </a:lnTo>
                <a:cubicBezTo>
                  <a:pt x="6977874" y="1483026"/>
                  <a:pt x="6788448" y="1305671"/>
                  <a:pt x="6577499" y="1148230"/>
                </a:cubicBezTo>
                <a:cubicBezTo>
                  <a:pt x="6245452" y="900401"/>
                  <a:pt x="5878538" y="716408"/>
                  <a:pt x="5494816" y="563527"/>
                </a:cubicBezTo>
                <a:cubicBezTo>
                  <a:pt x="5452491" y="546487"/>
                  <a:pt x="5409881" y="530036"/>
                  <a:pt x="5366967" y="514176"/>
                </a:cubicBezTo>
                <a:cubicBezTo>
                  <a:pt x="5326377" y="499156"/>
                  <a:pt x="5285430" y="485210"/>
                  <a:pt x="5244661" y="470725"/>
                </a:cubicBezTo>
                <a:cubicBezTo>
                  <a:pt x="5471517" y="572127"/>
                  <a:pt x="5691970" y="687263"/>
                  <a:pt x="5904822" y="815468"/>
                </a:cubicBezTo>
                <a:cubicBezTo>
                  <a:pt x="6336645" y="1080104"/>
                  <a:pt x="6718758" y="1400351"/>
                  <a:pt x="7015222" y="1815185"/>
                </a:cubicBezTo>
                <a:lnTo>
                  <a:pt x="7040454" y="1854830"/>
                </a:lnTo>
                <a:close/>
              </a:path>
            </a:pathLst>
          </a:custGeom>
          <a:solidFill>
            <a:schemeClr val="accent2"/>
          </a:solidFill>
          <a:ln w="12700" cap="flat">
            <a:noFill/>
            <a:prstDash val="solid"/>
            <a:miter/>
          </a:ln>
        </p:spPr>
        <p:txBody>
          <a:bodyPr wrap="square" rtlCol="0" anchor="ctr">
            <a:noAutofit/>
          </a:bodyPr>
          <a:lstStyle/>
          <a:p>
            <a:endParaRPr lang="en-US"/>
          </a:p>
        </p:txBody>
      </p:sp>
      <p:sp>
        <p:nvSpPr>
          <p:cNvPr id="2" name="Title 1">
            <a:extLst>
              <a:ext uri="{FF2B5EF4-FFF2-40B4-BE49-F238E27FC236}">
                <a16:creationId xmlns:a16="http://schemas.microsoft.com/office/drawing/2014/main" id="{D1975B0D-5990-B7B2-83BD-68564F2E79E5}"/>
              </a:ext>
            </a:extLst>
          </p:cNvPr>
          <p:cNvSpPr>
            <a:spLocks noGrp="1"/>
          </p:cNvSpPr>
          <p:nvPr>
            <p:ph type="title"/>
          </p:nvPr>
        </p:nvSpPr>
        <p:spPr>
          <a:xfrm>
            <a:off x="708197" y="411123"/>
            <a:ext cx="3644489" cy="2414488"/>
          </a:xfrm>
        </p:spPr>
        <p:txBody>
          <a:bodyPr anchor="t">
            <a:noAutofit/>
          </a:bodyPr>
          <a:lstStyle/>
          <a:p>
            <a:r>
              <a:rPr lang="en-GB" sz="3200" dirty="0">
                <a:solidFill>
                  <a:srgbClr val="FFFFFF"/>
                </a:solidFill>
              </a:rPr>
              <a:t>Question 3:</a:t>
            </a:r>
            <a:br>
              <a:rPr lang="en-GB" sz="3200" dirty="0">
                <a:solidFill>
                  <a:srgbClr val="FFFFFF"/>
                </a:solidFill>
              </a:rPr>
            </a:br>
            <a:r>
              <a:rPr lang="en-GB" sz="3200" dirty="0">
                <a:solidFill>
                  <a:srgbClr val="FFFFFF"/>
                </a:solidFill>
              </a:rPr>
              <a:t>At age 3, what percentage change can schools</a:t>
            </a:r>
            <a:br>
              <a:rPr lang="en-GB" sz="3200" dirty="0">
                <a:solidFill>
                  <a:srgbClr val="FFFFFF"/>
                </a:solidFill>
              </a:rPr>
            </a:br>
            <a:r>
              <a:rPr lang="en-GB" sz="3200" dirty="0">
                <a:solidFill>
                  <a:srgbClr val="FFFFFF"/>
                </a:solidFill>
              </a:rPr>
              <a:t>make to a child’s language by working with</a:t>
            </a:r>
            <a:br>
              <a:rPr lang="en-GB" sz="3200" dirty="0">
                <a:solidFill>
                  <a:srgbClr val="FFFFFF"/>
                </a:solidFill>
              </a:rPr>
            </a:br>
            <a:r>
              <a:rPr lang="en-GB" sz="3200" dirty="0">
                <a:solidFill>
                  <a:srgbClr val="FFFFFF"/>
                </a:solidFill>
              </a:rPr>
              <a:t>parents?</a:t>
            </a:r>
          </a:p>
        </p:txBody>
      </p:sp>
      <p:sp>
        <p:nvSpPr>
          <p:cNvPr id="3" name="Content Placeholder 2">
            <a:extLst>
              <a:ext uri="{FF2B5EF4-FFF2-40B4-BE49-F238E27FC236}">
                <a16:creationId xmlns:a16="http://schemas.microsoft.com/office/drawing/2014/main" id="{A3A3D676-2B32-D11E-CFDA-A4C6D48943FE}"/>
              </a:ext>
            </a:extLst>
          </p:cNvPr>
          <p:cNvSpPr>
            <a:spLocks noGrp="1"/>
          </p:cNvSpPr>
          <p:nvPr>
            <p:ph idx="1"/>
          </p:nvPr>
        </p:nvSpPr>
        <p:spPr>
          <a:xfrm>
            <a:off x="6095999" y="882315"/>
            <a:ext cx="5254754" cy="5294647"/>
          </a:xfrm>
        </p:spPr>
        <p:txBody>
          <a:bodyPr>
            <a:normAutofit/>
          </a:bodyPr>
          <a:lstStyle/>
          <a:p>
            <a:pPr marL="0" indent="0">
              <a:buNone/>
            </a:pPr>
            <a:endParaRPr lang="pt-BR" sz="4800" dirty="0"/>
          </a:p>
          <a:p>
            <a:pPr marL="0" indent="0">
              <a:buNone/>
            </a:pPr>
            <a:endParaRPr lang="pt-BR" sz="4800" dirty="0"/>
          </a:p>
          <a:p>
            <a:pPr marL="0" indent="0">
              <a:buNone/>
            </a:pPr>
            <a:endParaRPr lang="pt-BR" sz="4800" dirty="0"/>
          </a:p>
          <a:p>
            <a:pPr marL="0" indent="0" algn="ctr">
              <a:buNone/>
            </a:pPr>
            <a:r>
              <a:rPr lang="pt-BR" sz="7200" dirty="0"/>
              <a:t>d) 25%</a:t>
            </a:r>
            <a:endParaRPr lang="en-GB" sz="7200" dirty="0"/>
          </a:p>
        </p:txBody>
      </p:sp>
    </p:spTree>
    <p:extLst>
      <p:ext uri="{BB962C8B-B14F-4D97-AF65-F5344CB8AC3E}">
        <p14:creationId xmlns:p14="http://schemas.microsoft.com/office/powerpoint/2010/main" val="398044232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eelOff"/>
      </p:transition>
    </mc:Choice>
    <mc:Fallback>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B867FF-FC45-48F7-8104-F89BE54909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8BB56887-D0D5-4F0C-9E19-7247EB83C8B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08695" y="1"/>
            <a:ext cx="1135066" cy="477997"/>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V="1">
            <a:off x="555710" y="2183223"/>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pic>
        <p:nvPicPr>
          <p:cNvPr id="4" name="Picture 3">
            <a:extLst>
              <a:ext uri="{FF2B5EF4-FFF2-40B4-BE49-F238E27FC236}">
                <a16:creationId xmlns:a16="http://schemas.microsoft.com/office/drawing/2014/main" id="{7B6FED67-D185-B319-AC32-29186D684B41}"/>
              </a:ext>
            </a:extLst>
          </p:cNvPr>
          <p:cNvPicPr>
            <a:picLocks noChangeAspect="1"/>
          </p:cNvPicPr>
          <p:nvPr/>
        </p:nvPicPr>
        <p:blipFill>
          <a:blip r:embed="rId2"/>
          <a:stretch>
            <a:fillRect/>
          </a:stretch>
        </p:blipFill>
        <p:spPr>
          <a:xfrm>
            <a:off x="1869389" y="477998"/>
            <a:ext cx="8647774" cy="4995559"/>
          </a:xfrm>
          <a:prstGeom prst="rect">
            <a:avLst/>
          </a:prstGeom>
        </p:spPr>
      </p:pic>
    </p:spTree>
    <p:extLst>
      <p:ext uri="{BB962C8B-B14F-4D97-AF65-F5344CB8AC3E}">
        <p14:creationId xmlns:p14="http://schemas.microsoft.com/office/powerpoint/2010/main" val="176924259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438103F-C5B5-4E0C-265F-64BE80A0E1F6}"/>
              </a:ext>
            </a:extLst>
          </p:cNvPr>
          <p:cNvSpPr>
            <a:spLocks noGrp="1"/>
          </p:cNvSpPr>
          <p:nvPr>
            <p:ph type="title"/>
          </p:nvPr>
        </p:nvSpPr>
        <p:spPr>
          <a:xfrm>
            <a:off x="838200" y="365125"/>
            <a:ext cx="10515600" cy="1325563"/>
          </a:xfrm>
        </p:spPr>
        <p:txBody>
          <a:bodyPr>
            <a:normAutofit/>
          </a:bodyPr>
          <a:lstStyle/>
          <a:p>
            <a:r>
              <a:rPr lang="en-GB" sz="5400" dirty="0"/>
              <a:t>Why is language important?</a:t>
            </a:r>
          </a:p>
        </p:txBody>
      </p:sp>
      <p:sp>
        <p:nvSpPr>
          <p:cNvPr id="10"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onnsiteX0" fmla="*/ 0 w 10853928"/>
              <a:gd name="connsiteY0" fmla="*/ 0 h 18288"/>
              <a:gd name="connsiteX1" fmla="*/ 461292 w 10853928"/>
              <a:gd name="connsiteY1" fmla="*/ 0 h 18288"/>
              <a:gd name="connsiteX2" fmla="*/ 1139662 w 10853928"/>
              <a:gd name="connsiteY2" fmla="*/ 0 h 18288"/>
              <a:gd name="connsiteX3" fmla="*/ 1926572 w 10853928"/>
              <a:gd name="connsiteY3" fmla="*/ 0 h 18288"/>
              <a:gd name="connsiteX4" fmla="*/ 2279325 w 10853928"/>
              <a:gd name="connsiteY4" fmla="*/ 0 h 18288"/>
              <a:gd name="connsiteX5" fmla="*/ 2632078 w 10853928"/>
              <a:gd name="connsiteY5" fmla="*/ 0 h 18288"/>
              <a:gd name="connsiteX6" fmla="*/ 3527527 w 10853928"/>
              <a:gd name="connsiteY6" fmla="*/ 0 h 18288"/>
              <a:gd name="connsiteX7" fmla="*/ 4205897 w 10853928"/>
              <a:gd name="connsiteY7" fmla="*/ 0 h 18288"/>
              <a:gd name="connsiteX8" fmla="*/ 4558650 w 10853928"/>
              <a:gd name="connsiteY8" fmla="*/ 0 h 18288"/>
              <a:gd name="connsiteX9" fmla="*/ 5237020 w 10853928"/>
              <a:gd name="connsiteY9" fmla="*/ 0 h 18288"/>
              <a:gd name="connsiteX10" fmla="*/ 6132469 w 10853928"/>
              <a:gd name="connsiteY10" fmla="*/ 0 h 18288"/>
              <a:gd name="connsiteX11" fmla="*/ 6702301 w 10853928"/>
              <a:gd name="connsiteY11" fmla="*/ 0 h 18288"/>
              <a:gd name="connsiteX12" fmla="*/ 7272132 w 10853928"/>
              <a:gd name="connsiteY12" fmla="*/ 0 h 18288"/>
              <a:gd name="connsiteX13" fmla="*/ 7950502 w 10853928"/>
              <a:gd name="connsiteY13" fmla="*/ 0 h 18288"/>
              <a:gd name="connsiteX14" fmla="*/ 8737412 w 10853928"/>
              <a:gd name="connsiteY14" fmla="*/ 0 h 18288"/>
              <a:gd name="connsiteX15" fmla="*/ 9524322 w 10853928"/>
              <a:gd name="connsiteY15" fmla="*/ 0 h 18288"/>
              <a:gd name="connsiteX16" fmla="*/ 10853928 w 10853928"/>
              <a:gd name="connsiteY16" fmla="*/ 0 h 18288"/>
              <a:gd name="connsiteX17" fmla="*/ 10853928 w 10853928"/>
              <a:gd name="connsiteY17" fmla="*/ 18288 h 18288"/>
              <a:gd name="connsiteX18" fmla="*/ 10392636 w 10853928"/>
              <a:gd name="connsiteY18" fmla="*/ 18288 h 18288"/>
              <a:gd name="connsiteX19" fmla="*/ 9497187 w 10853928"/>
              <a:gd name="connsiteY19" fmla="*/ 18288 h 18288"/>
              <a:gd name="connsiteX20" fmla="*/ 8818817 w 10853928"/>
              <a:gd name="connsiteY20" fmla="*/ 18288 h 18288"/>
              <a:gd name="connsiteX21" fmla="*/ 8466064 w 10853928"/>
              <a:gd name="connsiteY21" fmla="*/ 18288 h 18288"/>
              <a:gd name="connsiteX22" fmla="*/ 7787693 w 10853928"/>
              <a:gd name="connsiteY22" fmla="*/ 18288 h 18288"/>
              <a:gd name="connsiteX23" fmla="*/ 7217862 w 10853928"/>
              <a:gd name="connsiteY23" fmla="*/ 18288 h 18288"/>
              <a:gd name="connsiteX24" fmla="*/ 6648031 w 10853928"/>
              <a:gd name="connsiteY24" fmla="*/ 18288 h 18288"/>
              <a:gd name="connsiteX25" fmla="*/ 6078200 w 10853928"/>
              <a:gd name="connsiteY25" fmla="*/ 18288 h 18288"/>
              <a:gd name="connsiteX26" fmla="*/ 5508368 w 10853928"/>
              <a:gd name="connsiteY26" fmla="*/ 18288 h 18288"/>
              <a:gd name="connsiteX27" fmla="*/ 4721459 w 10853928"/>
              <a:gd name="connsiteY27" fmla="*/ 18288 h 18288"/>
              <a:gd name="connsiteX28" fmla="*/ 4043088 w 10853928"/>
              <a:gd name="connsiteY28" fmla="*/ 18288 h 18288"/>
              <a:gd name="connsiteX29" fmla="*/ 3690336 w 10853928"/>
              <a:gd name="connsiteY29" fmla="*/ 18288 h 18288"/>
              <a:gd name="connsiteX30" fmla="*/ 3120504 w 10853928"/>
              <a:gd name="connsiteY30" fmla="*/ 18288 h 18288"/>
              <a:gd name="connsiteX31" fmla="*/ 2333595 w 10853928"/>
              <a:gd name="connsiteY31" fmla="*/ 18288 h 18288"/>
              <a:gd name="connsiteX32" fmla="*/ 1872303 w 10853928"/>
              <a:gd name="connsiteY32" fmla="*/ 18288 h 18288"/>
              <a:gd name="connsiteX33" fmla="*/ 976854 w 10853928"/>
              <a:gd name="connsiteY33" fmla="*/ 18288 h 18288"/>
              <a:gd name="connsiteX34" fmla="*/ 0 w 10853928"/>
              <a:gd name="connsiteY34" fmla="*/ 18288 h 18288"/>
              <a:gd name="connsiteX35" fmla="*/ 0 w 10853928"/>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E9DAD75B-8CEB-C2B7-38F2-F893683B36D2}"/>
              </a:ext>
            </a:extLst>
          </p:cNvPr>
          <p:cNvPicPr>
            <a:picLocks noChangeAspect="1"/>
          </p:cNvPicPr>
          <p:nvPr/>
        </p:nvPicPr>
        <p:blipFill>
          <a:blip r:embed="rId2"/>
          <a:stretch>
            <a:fillRect/>
          </a:stretch>
        </p:blipFill>
        <p:spPr>
          <a:xfrm>
            <a:off x="2448431" y="2225675"/>
            <a:ext cx="7800975" cy="4267200"/>
          </a:xfrm>
          <a:prstGeom prst="rect">
            <a:avLst/>
          </a:prstGeom>
        </p:spPr>
      </p:pic>
    </p:spTree>
    <p:extLst>
      <p:ext uri="{BB962C8B-B14F-4D97-AF65-F5344CB8AC3E}">
        <p14:creationId xmlns:p14="http://schemas.microsoft.com/office/powerpoint/2010/main" val="152817121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59" name="Rectangle 2058">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9"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50" name="Picture 2" descr="How to Talk to Your Child's Teacher - The Post Institute">
            <a:extLst>
              <a:ext uri="{FF2B5EF4-FFF2-40B4-BE49-F238E27FC236}">
                <a16:creationId xmlns:a16="http://schemas.microsoft.com/office/drawing/2014/main" id="{573D7CCE-1133-DE1B-4987-45F12AEBD1F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r="11876"/>
          <a:stretch/>
        </p:blipFill>
        <p:spPr bwMode="auto">
          <a:xfrm>
            <a:off x="2522356" y="10"/>
            <a:ext cx="9669642" cy="6857990"/>
          </a:xfrm>
          <a:prstGeom prst="rect">
            <a:avLst/>
          </a:prstGeom>
          <a:noFill/>
          <a:extLst>
            <a:ext uri="{909E8E84-426E-40DD-AFC4-6F175D3DCCD1}">
              <a14:hiddenFill xmlns:a14="http://schemas.microsoft.com/office/drawing/2010/main">
                <a:solidFill>
                  <a:srgbClr val="FFFFFF"/>
                </a:solidFill>
              </a14:hiddenFill>
            </a:ext>
          </a:extLst>
        </p:spPr>
      </p:pic>
      <p:sp>
        <p:nvSpPr>
          <p:cNvPr id="2060" name="Rectangle 2059">
            <a:extLst>
              <a:ext uri="{FF2B5EF4-FFF2-40B4-BE49-F238E27FC236}">
                <a16:creationId xmlns:a16="http://schemas.microsoft.com/office/drawing/2014/main" id="{D1EA859B-E555-4109-94F3-6700E046E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7390263"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C223A9BF-9EF9-A7E5-4A1A-183AE870FC0D}"/>
              </a:ext>
            </a:extLst>
          </p:cNvPr>
          <p:cNvSpPr>
            <a:spLocks noGrp="1"/>
          </p:cNvSpPr>
          <p:nvPr>
            <p:ph type="title"/>
          </p:nvPr>
        </p:nvSpPr>
        <p:spPr>
          <a:xfrm>
            <a:off x="155644" y="223736"/>
            <a:ext cx="4504746" cy="3132307"/>
          </a:xfrm>
        </p:spPr>
        <p:txBody>
          <a:bodyPr>
            <a:normAutofit/>
          </a:bodyPr>
          <a:lstStyle/>
          <a:p>
            <a:r>
              <a:rPr lang="en-GB" sz="3600" b="1" dirty="0"/>
              <a:t>Children’s communication and language</a:t>
            </a:r>
            <a:br>
              <a:rPr lang="en-GB" sz="3600" b="1" dirty="0"/>
            </a:br>
            <a:r>
              <a:rPr lang="en-GB" sz="3600" b="1" dirty="0"/>
              <a:t>develops when they have:</a:t>
            </a:r>
          </a:p>
        </p:txBody>
      </p:sp>
      <p:sp>
        <p:nvSpPr>
          <p:cNvPr id="3" name="Content Placeholder 2">
            <a:extLst>
              <a:ext uri="{FF2B5EF4-FFF2-40B4-BE49-F238E27FC236}">
                <a16:creationId xmlns:a16="http://schemas.microsoft.com/office/drawing/2014/main" id="{174A4494-CE0B-DC28-B362-A89FD761782C}"/>
              </a:ext>
            </a:extLst>
          </p:cNvPr>
          <p:cNvSpPr>
            <a:spLocks noGrp="1"/>
          </p:cNvSpPr>
          <p:nvPr>
            <p:ph idx="1"/>
          </p:nvPr>
        </p:nvSpPr>
        <p:spPr>
          <a:xfrm>
            <a:off x="332362" y="3501958"/>
            <a:ext cx="3822189" cy="1914063"/>
          </a:xfrm>
        </p:spPr>
        <p:txBody>
          <a:bodyPr>
            <a:normAutofit/>
          </a:bodyPr>
          <a:lstStyle/>
          <a:p>
            <a:pPr marL="0" indent="0">
              <a:buNone/>
            </a:pPr>
            <a:r>
              <a:rPr lang="en-GB" sz="2000" dirty="0"/>
              <a:t>1. Someone who is interested in them and their ideas to talk to. </a:t>
            </a:r>
          </a:p>
          <a:p>
            <a:pPr marL="0" indent="0">
              <a:buNone/>
            </a:pPr>
            <a:endParaRPr lang="en-GB" sz="2000" dirty="0"/>
          </a:p>
          <a:p>
            <a:pPr marL="0" indent="0">
              <a:buNone/>
            </a:pPr>
            <a:r>
              <a:rPr lang="en-GB" sz="2000" dirty="0"/>
              <a:t>2. Something interesting to talk about.</a:t>
            </a:r>
          </a:p>
        </p:txBody>
      </p:sp>
    </p:spTree>
    <p:extLst>
      <p:ext uri="{BB962C8B-B14F-4D97-AF65-F5344CB8AC3E}">
        <p14:creationId xmlns:p14="http://schemas.microsoft.com/office/powerpoint/2010/main" val="144754526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083" name="Rectangle 3082">
            <a:extLst>
              <a:ext uri="{FF2B5EF4-FFF2-40B4-BE49-F238E27FC236}">
                <a16:creationId xmlns:a16="http://schemas.microsoft.com/office/drawing/2014/main" id="{D2B783EE-0239-4717-BBEA-8C9EAC61C8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7C359F0-634E-3048-BC48-9BE7EF447381}"/>
              </a:ext>
            </a:extLst>
          </p:cNvPr>
          <p:cNvSpPr>
            <a:spLocks noGrp="1"/>
          </p:cNvSpPr>
          <p:nvPr>
            <p:ph type="title"/>
          </p:nvPr>
        </p:nvSpPr>
        <p:spPr>
          <a:xfrm>
            <a:off x="838201" y="345810"/>
            <a:ext cx="5120561" cy="1325563"/>
          </a:xfrm>
        </p:spPr>
        <p:txBody>
          <a:bodyPr>
            <a:normAutofit/>
          </a:bodyPr>
          <a:lstStyle/>
          <a:p>
            <a:r>
              <a:rPr lang="en-GB" b="1" dirty="0"/>
              <a:t>The art of conversation</a:t>
            </a:r>
          </a:p>
        </p:txBody>
      </p:sp>
      <p:sp>
        <p:nvSpPr>
          <p:cNvPr id="3" name="Content Placeholder 2">
            <a:extLst>
              <a:ext uri="{FF2B5EF4-FFF2-40B4-BE49-F238E27FC236}">
                <a16:creationId xmlns:a16="http://schemas.microsoft.com/office/drawing/2014/main" id="{D6182C91-DBA2-849F-FD6C-D50636DFDFE3}"/>
              </a:ext>
            </a:extLst>
          </p:cNvPr>
          <p:cNvSpPr>
            <a:spLocks noGrp="1"/>
          </p:cNvSpPr>
          <p:nvPr>
            <p:ph idx="1"/>
          </p:nvPr>
        </p:nvSpPr>
        <p:spPr>
          <a:xfrm>
            <a:off x="838200" y="1825624"/>
            <a:ext cx="5572327" cy="4760001"/>
          </a:xfrm>
        </p:spPr>
        <p:txBody>
          <a:bodyPr>
            <a:normAutofit/>
          </a:bodyPr>
          <a:lstStyle/>
          <a:p>
            <a:pPr marL="0" indent="0">
              <a:buNone/>
            </a:pPr>
            <a:r>
              <a:rPr lang="en-GB" dirty="0"/>
              <a:t>• Turn-taking</a:t>
            </a:r>
          </a:p>
          <a:p>
            <a:pPr marL="0" indent="0">
              <a:buNone/>
            </a:pPr>
            <a:r>
              <a:rPr lang="en-GB" dirty="0"/>
              <a:t>• Feedback – active listening</a:t>
            </a:r>
          </a:p>
          <a:p>
            <a:pPr marL="0" indent="0">
              <a:buNone/>
            </a:pPr>
            <a:r>
              <a:rPr lang="en-GB" dirty="0"/>
              <a:t>• Contingent responses – back</a:t>
            </a:r>
          </a:p>
          <a:p>
            <a:pPr marL="0" indent="0">
              <a:buNone/>
            </a:pPr>
            <a:r>
              <a:rPr lang="en-GB" dirty="0"/>
              <a:t>and forth conversations</a:t>
            </a:r>
          </a:p>
          <a:p>
            <a:pPr marL="0" indent="0">
              <a:buNone/>
            </a:pPr>
            <a:r>
              <a:rPr lang="en-GB" dirty="0"/>
              <a:t>• Think about your last good conversation with your child</a:t>
            </a:r>
          </a:p>
          <a:p>
            <a:pPr marL="0" indent="0">
              <a:buNone/>
            </a:pPr>
            <a:r>
              <a:rPr lang="en-GB" dirty="0"/>
              <a:t>• What made it good?</a:t>
            </a:r>
          </a:p>
          <a:p>
            <a:pPr marL="0" indent="0">
              <a:buNone/>
            </a:pPr>
            <a:r>
              <a:rPr lang="en-GB" dirty="0"/>
              <a:t>• How often do you have proper</a:t>
            </a:r>
          </a:p>
          <a:p>
            <a:pPr marL="0" indent="0">
              <a:buNone/>
            </a:pPr>
            <a:r>
              <a:rPr lang="en-GB" dirty="0"/>
              <a:t>conversations?</a:t>
            </a:r>
          </a:p>
        </p:txBody>
      </p:sp>
      <p:sp>
        <p:nvSpPr>
          <p:cNvPr id="3085" name="Oval 3084">
            <a:extLst>
              <a:ext uri="{FF2B5EF4-FFF2-40B4-BE49-F238E27FC236}">
                <a16:creationId xmlns:a16="http://schemas.microsoft.com/office/drawing/2014/main" id="{A7B99495-F43F-4D80-A44F-2CB4764EB9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20569" y="1364732"/>
            <a:ext cx="947488" cy="92178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pic>
        <p:nvPicPr>
          <p:cNvPr id="3078" name="Picture 6" descr="That's What Friends Are For: The Beginnings of Friendship in Early Childhood">
            <a:extLst>
              <a:ext uri="{FF2B5EF4-FFF2-40B4-BE49-F238E27FC236}">
                <a16:creationId xmlns:a16="http://schemas.microsoft.com/office/drawing/2014/main" id="{4590D777-D38A-7074-68E0-88CCDC2BA4C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r="1" b="18180"/>
          <a:stretch/>
        </p:blipFill>
        <p:spPr bwMode="auto">
          <a:xfrm>
            <a:off x="7901259" y="2727729"/>
            <a:ext cx="4290741" cy="4130271"/>
          </a:xfrm>
          <a:custGeom>
            <a:avLst/>
            <a:gdLst/>
            <a:ahLst/>
            <a:cxnLst/>
            <a:rect l="l" t="t" r="r" b="b"/>
            <a:pathLst>
              <a:path w="4290741" h="4130271">
                <a:moveTo>
                  <a:pt x="2503809" y="0"/>
                </a:moveTo>
                <a:cubicBezTo>
                  <a:pt x="3157405" y="0"/>
                  <a:pt x="3752509" y="250434"/>
                  <a:pt x="4198398" y="660580"/>
                </a:cubicBezTo>
                <a:lnTo>
                  <a:pt x="4290741" y="751286"/>
                </a:lnTo>
                <a:lnTo>
                  <a:pt x="4290741" y="4130271"/>
                </a:lnTo>
                <a:lnTo>
                  <a:pt x="604508" y="4130271"/>
                </a:lnTo>
                <a:lnTo>
                  <a:pt x="461940" y="3953232"/>
                </a:lnTo>
                <a:cubicBezTo>
                  <a:pt x="171051" y="3544183"/>
                  <a:pt x="0" y="3043971"/>
                  <a:pt x="0" y="2503809"/>
                </a:cubicBezTo>
                <a:cubicBezTo>
                  <a:pt x="0" y="1120992"/>
                  <a:pt x="1120992" y="0"/>
                  <a:pt x="2503809" y="0"/>
                </a:cubicBezTo>
                <a:close/>
              </a:path>
            </a:pathLst>
          </a:custGeom>
          <a:noFill/>
          <a:extLst>
            <a:ext uri="{909E8E84-426E-40DD-AFC4-6F175D3DCCD1}">
              <a14:hiddenFill xmlns:a14="http://schemas.microsoft.com/office/drawing/2010/main">
                <a:solidFill>
                  <a:srgbClr val="FFFFFF"/>
                </a:solidFill>
              </a14:hiddenFill>
            </a:ext>
          </a:extLst>
        </p:spPr>
      </p:pic>
      <p:sp>
        <p:nvSpPr>
          <p:cNvPr id="3087" name="Arc 3086">
            <a:extLst>
              <a:ext uri="{FF2B5EF4-FFF2-40B4-BE49-F238E27FC236}">
                <a16:creationId xmlns:a16="http://schemas.microsoft.com/office/drawing/2014/main" id="{70BEB1E7-2F88-40BC-B73D-42E5B6F80BF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4759070" flipV="1">
            <a:off x="6034138" y="-673140"/>
            <a:ext cx="4021193" cy="4021193"/>
          </a:xfrm>
          <a:prstGeom prst="arc">
            <a:avLst>
              <a:gd name="adj1" fmla="val 16200000"/>
              <a:gd name="adj2" fmla="val 20093138"/>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pic>
        <p:nvPicPr>
          <p:cNvPr id="3074" name="Picture 2" descr="Conversation skills for children | Raising Children Network">
            <a:extLst>
              <a:ext uri="{FF2B5EF4-FFF2-40B4-BE49-F238E27FC236}">
                <a16:creationId xmlns:a16="http://schemas.microsoft.com/office/drawing/2014/main" id="{96CB8820-9963-B5E9-9180-5795CF119ED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5807" r="6438" b="-4"/>
          <a:stretch/>
        </p:blipFill>
        <p:spPr bwMode="auto">
          <a:xfrm>
            <a:off x="6261607" y="1"/>
            <a:ext cx="3519312" cy="3007909"/>
          </a:xfrm>
          <a:custGeom>
            <a:avLst/>
            <a:gdLst/>
            <a:ahLst/>
            <a:cxnLst/>
            <a:rect l="l" t="t" r="r" b="b"/>
            <a:pathLst>
              <a:path w="3519312" h="3007909">
                <a:moveTo>
                  <a:pt x="519780" y="0"/>
                </a:moveTo>
                <a:lnTo>
                  <a:pt x="2999532" y="0"/>
                </a:lnTo>
                <a:lnTo>
                  <a:pt x="3003921" y="3989"/>
                </a:lnTo>
                <a:cubicBezTo>
                  <a:pt x="3322356" y="322424"/>
                  <a:pt x="3519312" y="762338"/>
                  <a:pt x="3519312" y="1248253"/>
                </a:cubicBezTo>
                <a:cubicBezTo>
                  <a:pt x="3519312" y="2220084"/>
                  <a:pt x="2731487" y="3007909"/>
                  <a:pt x="1759656" y="3007909"/>
                </a:cubicBezTo>
                <a:cubicBezTo>
                  <a:pt x="787826" y="3007909"/>
                  <a:pt x="0" y="2220084"/>
                  <a:pt x="0" y="1248253"/>
                </a:cubicBezTo>
                <a:cubicBezTo>
                  <a:pt x="0" y="762338"/>
                  <a:pt x="196957" y="322424"/>
                  <a:pt x="515392" y="3989"/>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5372814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6F434BF-119E-B6C4-7823-1CA7CDAE4DAA}"/>
              </a:ext>
            </a:extLst>
          </p:cNvPr>
          <p:cNvSpPr>
            <a:spLocks noGrp="1"/>
          </p:cNvSpPr>
          <p:nvPr>
            <p:ph type="title"/>
          </p:nvPr>
        </p:nvSpPr>
        <p:spPr>
          <a:xfrm>
            <a:off x="686834" y="1153572"/>
            <a:ext cx="3200400" cy="4461163"/>
          </a:xfrm>
        </p:spPr>
        <p:txBody>
          <a:bodyPr>
            <a:normAutofit/>
          </a:bodyPr>
          <a:lstStyle/>
          <a:p>
            <a:r>
              <a:rPr lang="en-GB">
                <a:solidFill>
                  <a:srgbClr val="FFFFFF"/>
                </a:solidFill>
              </a:rPr>
              <a:t>Early Learning Goals (ELGs)</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17" name="Content Placeholder 2">
            <a:extLst>
              <a:ext uri="{FF2B5EF4-FFF2-40B4-BE49-F238E27FC236}">
                <a16:creationId xmlns:a16="http://schemas.microsoft.com/office/drawing/2014/main" id="{B85A3499-6AED-3881-8377-9A59C7D341EF}"/>
              </a:ext>
            </a:extLst>
          </p:cNvPr>
          <p:cNvSpPr>
            <a:spLocks noGrp="1"/>
          </p:cNvSpPr>
          <p:nvPr>
            <p:ph idx="1"/>
          </p:nvPr>
        </p:nvSpPr>
        <p:spPr>
          <a:xfrm>
            <a:off x="4447308" y="591344"/>
            <a:ext cx="6906491" cy="5585619"/>
          </a:xfrm>
        </p:spPr>
        <p:txBody>
          <a:bodyPr anchor="ctr">
            <a:normAutofit/>
          </a:bodyPr>
          <a:lstStyle/>
          <a:p>
            <a:r>
              <a:rPr lang="en-GB" sz="2600"/>
              <a:t>Children in Nursery and Reception follow the EYFS curriculum.</a:t>
            </a:r>
          </a:p>
          <a:p>
            <a:r>
              <a:rPr lang="en-GB" sz="2600"/>
              <a:t> At the end of a child’s Reception year each child is assessed against 17 Early Learning Goals (ELGs). </a:t>
            </a:r>
          </a:p>
          <a:p>
            <a:r>
              <a:rPr lang="en-GB" sz="2600"/>
              <a:t>Teachers’ assessments are primarily based on observing a child’s daily activities and events. In particular, teachers take into account the learning which a child demonstrates spontaneously, independently and consistently in a range of contexts. This is within their Excellent Learners child-initiated learning time.</a:t>
            </a:r>
          </a:p>
        </p:txBody>
      </p:sp>
    </p:spTree>
    <p:extLst>
      <p:ext uri="{BB962C8B-B14F-4D97-AF65-F5344CB8AC3E}">
        <p14:creationId xmlns:p14="http://schemas.microsoft.com/office/powerpoint/2010/main" val="145839342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AE2B703B-46F9-481A-A605-82E2A828C4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B20B738-817D-222C-FFAB-0B90A501108C}"/>
              </a:ext>
            </a:extLst>
          </p:cNvPr>
          <p:cNvSpPr>
            <a:spLocks noGrp="1"/>
          </p:cNvSpPr>
          <p:nvPr>
            <p:ph type="title"/>
          </p:nvPr>
        </p:nvSpPr>
        <p:spPr>
          <a:xfrm>
            <a:off x="838200" y="459863"/>
            <a:ext cx="10515600" cy="1004594"/>
          </a:xfrm>
        </p:spPr>
        <p:txBody>
          <a:bodyPr>
            <a:normAutofit/>
          </a:bodyPr>
          <a:lstStyle/>
          <a:p>
            <a:pPr algn="ctr"/>
            <a:r>
              <a:rPr lang="en-GB" sz="3400">
                <a:solidFill>
                  <a:srgbClr val="FFFFFF"/>
                </a:solidFill>
              </a:rPr>
              <a:t>Communication and Language Early Learning Goals (ELGs)</a:t>
            </a:r>
          </a:p>
        </p:txBody>
      </p:sp>
      <p:sp>
        <p:nvSpPr>
          <p:cNvPr id="11" name="Rectangle: Rounded Corners 10">
            <a:extLst>
              <a:ext uri="{FF2B5EF4-FFF2-40B4-BE49-F238E27FC236}">
                <a16:creationId xmlns:a16="http://schemas.microsoft.com/office/drawing/2014/main" id="{F13BE4D7-0C3D-4906-B230-A1C5B4665C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9496" y="1587970"/>
            <a:ext cx="11033008" cy="4768380"/>
          </a:xfrm>
          <a:prstGeom prst="roundRect">
            <a:avLst>
              <a:gd name="adj" fmla="val 3174"/>
            </a:avLst>
          </a:prstGeom>
          <a:solidFill>
            <a:schemeClr val="bg1">
              <a:alpha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Content Placeholder 2">
            <a:extLst>
              <a:ext uri="{FF2B5EF4-FFF2-40B4-BE49-F238E27FC236}">
                <a16:creationId xmlns:a16="http://schemas.microsoft.com/office/drawing/2014/main" id="{4D4BB6B1-EF9B-E8A6-1B07-6B2F9C90946A}"/>
              </a:ext>
            </a:extLst>
          </p:cNvPr>
          <p:cNvGraphicFramePr>
            <a:graphicFrameLocks noGrp="1"/>
          </p:cNvGraphicFramePr>
          <p:nvPr>
            <p:ph idx="1"/>
            <p:extLst>
              <p:ext uri="{D42A27DB-BD31-4B8C-83A1-F6EECF244321}">
                <p14:modId xmlns:p14="http://schemas.microsoft.com/office/powerpoint/2010/main" val="1377529429"/>
              </p:ext>
            </p:extLst>
          </p:nvPr>
        </p:nvGraphicFramePr>
        <p:xfrm>
          <a:off x="838200" y="1800911"/>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07148458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107" name="Rectangle 4106">
            <a:extLst>
              <a:ext uri="{FF2B5EF4-FFF2-40B4-BE49-F238E27FC236}">
                <a16:creationId xmlns:a16="http://schemas.microsoft.com/office/drawing/2014/main" id="{CE56A029-D803-47A2-B79C-4527891BE67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695" cy="6858000"/>
          </a:xfrm>
          <a:prstGeom prst="rect">
            <a:avLst/>
          </a:prstGeom>
          <a:solidFill>
            <a:schemeClr val="bg2">
              <a:tint val="95000"/>
              <a:satMod val="1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4109" name="Freeform: Shape 4108">
            <a:extLst>
              <a:ext uri="{FF2B5EF4-FFF2-40B4-BE49-F238E27FC236}">
                <a16:creationId xmlns:a16="http://schemas.microsoft.com/office/drawing/2014/main" id="{51D96995-5226-4718-9475-B918D16CF1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663" y="1467136"/>
            <a:ext cx="4429266" cy="5404512"/>
          </a:xfrm>
          <a:custGeom>
            <a:avLst/>
            <a:gdLst>
              <a:gd name="connsiteX0" fmla="*/ 824338 w 4383631"/>
              <a:gd name="connsiteY0" fmla="*/ 881 h 5404513"/>
              <a:gd name="connsiteX1" fmla="*/ 988232 w 4383631"/>
              <a:gd name="connsiteY1" fmla="*/ 1512 h 5404513"/>
              <a:gd name="connsiteX2" fmla="*/ 2378019 w 4383631"/>
              <a:gd name="connsiteY2" fmla="*/ 394359 h 5404513"/>
              <a:gd name="connsiteX3" fmla="*/ 4005393 w 4383631"/>
              <a:gd name="connsiteY3" fmla="*/ 5010381 h 5404513"/>
              <a:gd name="connsiteX4" fmla="*/ 3668913 w 4383631"/>
              <a:gd name="connsiteY4" fmla="*/ 5403338 h 5404513"/>
              <a:gd name="connsiteX5" fmla="*/ 3667357 w 4383631"/>
              <a:gd name="connsiteY5" fmla="*/ 5404513 h 5404513"/>
              <a:gd name="connsiteX6" fmla="*/ 0 w 4383631"/>
              <a:gd name="connsiteY6" fmla="*/ 5404513 h 5404513"/>
              <a:gd name="connsiteX7" fmla="*/ 0 w 4383631"/>
              <a:gd name="connsiteY7" fmla="*/ 143051 h 5404513"/>
              <a:gd name="connsiteX8" fmla="*/ 193256 w 4383631"/>
              <a:gd name="connsiteY8" fmla="*/ 87176 h 5404513"/>
              <a:gd name="connsiteX9" fmla="*/ 824338 w 4383631"/>
              <a:gd name="connsiteY9" fmla="*/ 881 h 54045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383631" h="5404513">
                <a:moveTo>
                  <a:pt x="824338" y="881"/>
                </a:moveTo>
                <a:cubicBezTo>
                  <a:pt x="878770" y="-471"/>
                  <a:pt x="933413" y="-270"/>
                  <a:pt x="988232" y="1512"/>
                </a:cubicBezTo>
                <a:cubicBezTo>
                  <a:pt x="1445852" y="16389"/>
                  <a:pt x="1915763" y="141496"/>
                  <a:pt x="2378019" y="394359"/>
                </a:cubicBezTo>
                <a:cubicBezTo>
                  <a:pt x="4031265" y="1298718"/>
                  <a:pt x="4945843" y="3467048"/>
                  <a:pt x="4005393" y="5010381"/>
                </a:cubicBezTo>
                <a:cubicBezTo>
                  <a:pt x="3906203" y="5173158"/>
                  <a:pt x="3793241" y="5299621"/>
                  <a:pt x="3668913" y="5403338"/>
                </a:cubicBezTo>
                <a:lnTo>
                  <a:pt x="3667357" y="5404513"/>
                </a:lnTo>
                <a:lnTo>
                  <a:pt x="0" y="5404513"/>
                </a:lnTo>
                <a:lnTo>
                  <a:pt x="0" y="143051"/>
                </a:lnTo>
                <a:lnTo>
                  <a:pt x="193256" y="87176"/>
                </a:lnTo>
                <a:cubicBezTo>
                  <a:pt x="398954" y="35580"/>
                  <a:pt x="610013" y="6202"/>
                  <a:pt x="824338" y="881"/>
                </a:cubicBezTo>
                <a:close/>
              </a:path>
            </a:pathLst>
          </a:custGeom>
          <a:noFill/>
          <a:ln w="19050">
            <a:solidFill>
              <a:srgbClr val="FFFFFF">
                <a:alpha val="50000"/>
              </a:srgbClr>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pic>
        <p:nvPicPr>
          <p:cNvPr id="4098" name="Picture 2" descr="5 Simon Says Game Stock Vectors and Vector Art | Shutterstock">
            <a:extLst>
              <a:ext uri="{FF2B5EF4-FFF2-40B4-BE49-F238E27FC236}">
                <a16:creationId xmlns:a16="http://schemas.microsoft.com/office/drawing/2014/main" id="{299DC145-FC79-7AAA-A2CD-97B2F2ACAB5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r="1" b="4201"/>
          <a:stretch/>
        </p:blipFill>
        <p:spPr bwMode="auto">
          <a:xfrm>
            <a:off x="-7" y="1676463"/>
            <a:ext cx="4211054" cy="5181530"/>
          </a:xfrm>
          <a:custGeom>
            <a:avLst/>
            <a:gdLst/>
            <a:ahLst/>
            <a:cxnLst/>
            <a:rect l="l" t="t" r="r" b="b"/>
            <a:pathLst>
              <a:path w="4211054" h="5181530">
                <a:moveTo>
                  <a:pt x="1165310" y="990"/>
                </a:moveTo>
                <a:cubicBezTo>
                  <a:pt x="1578456" y="12730"/>
                  <a:pt x="2002082" y="129252"/>
                  <a:pt x="2418078" y="367333"/>
                </a:cubicBezTo>
                <a:cubicBezTo>
                  <a:pt x="3905879" y="1218825"/>
                  <a:pt x="4719574" y="3276464"/>
                  <a:pt x="3861693" y="4749397"/>
                </a:cubicBezTo>
                <a:cubicBezTo>
                  <a:pt x="3781266" y="4887488"/>
                  <a:pt x="3691172" y="4998345"/>
                  <a:pt x="3592887" y="5091022"/>
                </a:cubicBezTo>
                <a:lnTo>
                  <a:pt x="3483153" y="5181530"/>
                </a:lnTo>
                <a:lnTo>
                  <a:pt x="0" y="5181530"/>
                </a:lnTo>
                <a:lnTo>
                  <a:pt x="0" y="251609"/>
                </a:lnTo>
                <a:lnTo>
                  <a:pt x="158783" y="182603"/>
                </a:lnTo>
                <a:cubicBezTo>
                  <a:pt x="479801" y="54981"/>
                  <a:pt x="818871" y="-8854"/>
                  <a:pt x="1165310" y="990"/>
                </a:cubicBezTo>
                <a:close/>
              </a:path>
            </a:pathLst>
          </a:custGeom>
          <a:noFill/>
          <a:extLst>
            <a:ext uri="{909E8E84-426E-40DD-AFC4-6F175D3DCCD1}">
              <a14:hiddenFill xmlns:a14="http://schemas.microsoft.com/office/drawing/2010/main">
                <a:solidFill>
                  <a:srgbClr val="FFFFFF"/>
                </a:solidFill>
              </a14:hiddenFill>
            </a:ext>
          </a:extLst>
        </p:spPr>
      </p:pic>
      <p:sp>
        <p:nvSpPr>
          <p:cNvPr id="4111" name="Freeform: Shape 4110">
            <a:extLst>
              <a:ext uri="{FF2B5EF4-FFF2-40B4-BE49-F238E27FC236}">
                <a16:creationId xmlns:a16="http://schemas.microsoft.com/office/drawing/2014/main" id="{3D7B82C1-B831-4DDE-BDF4-2C767EB4930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676470"/>
            <a:ext cx="4211054" cy="5181530"/>
          </a:xfrm>
          <a:custGeom>
            <a:avLst/>
            <a:gdLst>
              <a:gd name="connsiteX0" fmla="*/ 1165310 w 4211054"/>
              <a:gd name="connsiteY0" fmla="*/ 990 h 5181530"/>
              <a:gd name="connsiteX1" fmla="*/ 2418078 w 4211054"/>
              <a:gd name="connsiteY1" fmla="*/ 367333 h 5181530"/>
              <a:gd name="connsiteX2" fmla="*/ 3861693 w 4211054"/>
              <a:gd name="connsiteY2" fmla="*/ 4749397 h 5181530"/>
              <a:gd name="connsiteX3" fmla="*/ 3592887 w 4211054"/>
              <a:gd name="connsiteY3" fmla="*/ 5091022 h 5181530"/>
              <a:gd name="connsiteX4" fmla="*/ 3483152 w 4211054"/>
              <a:gd name="connsiteY4" fmla="*/ 5181530 h 5181530"/>
              <a:gd name="connsiteX5" fmla="*/ 0 w 4211054"/>
              <a:gd name="connsiteY5" fmla="*/ 5181530 h 5181530"/>
              <a:gd name="connsiteX6" fmla="*/ 0 w 4211054"/>
              <a:gd name="connsiteY6" fmla="*/ 5181528 h 5181530"/>
              <a:gd name="connsiteX7" fmla="*/ 2981677 w 4211054"/>
              <a:gd name="connsiteY7" fmla="*/ 5181528 h 5181530"/>
              <a:gd name="connsiteX8" fmla="*/ 3028606 w 4211054"/>
              <a:gd name="connsiteY8" fmla="*/ 5160626 h 5181530"/>
              <a:gd name="connsiteX9" fmla="*/ 3747110 w 4211054"/>
              <a:gd name="connsiteY9" fmla="*/ 4553549 h 5181530"/>
              <a:gd name="connsiteX10" fmla="*/ 2353269 w 4211054"/>
              <a:gd name="connsiteY10" fmla="*/ 527791 h 5181530"/>
              <a:gd name="connsiteX11" fmla="*/ 1162923 w 4211054"/>
              <a:gd name="connsiteY11" fmla="*/ 185179 h 5181530"/>
              <a:gd name="connsiteX12" fmla="*/ 80119 w 4211054"/>
              <a:gd name="connsiteY12" fmla="*/ 399295 h 5181530"/>
              <a:gd name="connsiteX13" fmla="*/ 0 w 4211054"/>
              <a:gd name="connsiteY13" fmla="*/ 438059 h 5181530"/>
              <a:gd name="connsiteX14" fmla="*/ 0 w 4211054"/>
              <a:gd name="connsiteY14" fmla="*/ 251609 h 5181530"/>
              <a:gd name="connsiteX15" fmla="*/ 158783 w 4211054"/>
              <a:gd name="connsiteY15" fmla="*/ 182603 h 5181530"/>
              <a:gd name="connsiteX16" fmla="*/ 1165310 w 4211054"/>
              <a:gd name="connsiteY16" fmla="*/ 990 h 51815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11054" h="5181530">
                <a:moveTo>
                  <a:pt x="1165310" y="990"/>
                </a:moveTo>
                <a:cubicBezTo>
                  <a:pt x="1578456" y="12730"/>
                  <a:pt x="2002082" y="129252"/>
                  <a:pt x="2418078" y="367333"/>
                </a:cubicBezTo>
                <a:cubicBezTo>
                  <a:pt x="3905879" y="1218825"/>
                  <a:pt x="4719574" y="3276464"/>
                  <a:pt x="3861693" y="4749397"/>
                </a:cubicBezTo>
                <a:cubicBezTo>
                  <a:pt x="3781266" y="4887488"/>
                  <a:pt x="3691172" y="4998345"/>
                  <a:pt x="3592887" y="5091022"/>
                </a:cubicBezTo>
                <a:lnTo>
                  <a:pt x="3483152" y="5181530"/>
                </a:lnTo>
                <a:lnTo>
                  <a:pt x="0" y="5181530"/>
                </a:lnTo>
                <a:lnTo>
                  <a:pt x="0" y="5181528"/>
                </a:lnTo>
                <a:lnTo>
                  <a:pt x="2981677" y="5181528"/>
                </a:lnTo>
                <a:lnTo>
                  <a:pt x="3028606" y="5160626"/>
                </a:lnTo>
                <a:cubicBezTo>
                  <a:pt x="3311277" y="5028098"/>
                  <a:pt x="3558318" y="4869020"/>
                  <a:pt x="3747110" y="4553549"/>
                </a:cubicBezTo>
                <a:cubicBezTo>
                  <a:pt x="4552598" y="3207566"/>
                  <a:pt x="3769268" y="1316508"/>
                  <a:pt x="2353269" y="527791"/>
                </a:cubicBezTo>
                <a:cubicBezTo>
                  <a:pt x="1957349" y="307263"/>
                  <a:pt x="1554872" y="198154"/>
                  <a:pt x="1162923" y="185179"/>
                </a:cubicBezTo>
                <a:cubicBezTo>
                  <a:pt x="787306" y="172747"/>
                  <a:pt x="421359" y="248602"/>
                  <a:pt x="80119" y="399295"/>
                </a:cubicBezTo>
                <a:lnTo>
                  <a:pt x="0" y="438059"/>
                </a:lnTo>
                <a:lnTo>
                  <a:pt x="0" y="251609"/>
                </a:lnTo>
                <a:lnTo>
                  <a:pt x="158783" y="182603"/>
                </a:lnTo>
                <a:cubicBezTo>
                  <a:pt x="479801" y="54981"/>
                  <a:pt x="818871" y="-8854"/>
                  <a:pt x="1165310" y="990"/>
                </a:cubicBezTo>
                <a:close/>
              </a:path>
            </a:pathLst>
          </a:custGeom>
          <a:solidFill>
            <a:srgbClr val="FFFFFF">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Meiryo"/>
              <a:ea typeface="+mn-ea"/>
              <a:cs typeface="+mn-cs"/>
            </a:endParaRPr>
          </a:p>
        </p:txBody>
      </p:sp>
      <p:sp>
        <p:nvSpPr>
          <p:cNvPr id="4113" name="Freeform: Shape 4112">
            <a:extLst>
              <a:ext uri="{FF2B5EF4-FFF2-40B4-BE49-F238E27FC236}">
                <a16:creationId xmlns:a16="http://schemas.microsoft.com/office/drawing/2014/main" id="{22EB6291-5B14-4134-B234-BE224349EF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159458" y="-13648"/>
            <a:ext cx="4289727" cy="2866417"/>
          </a:xfrm>
          <a:custGeom>
            <a:avLst/>
            <a:gdLst>
              <a:gd name="connsiteX0" fmla="*/ 237339 w 4130517"/>
              <a:gd name="connsiteY0" fmla="*/ 0 h 2806419"/>
              <a:gd name="connsiteX1" fmla="*/ 3997489 w 4130517"/>
              <a:gd name="connsiteY1" fmla="*/ 0 h 2806419"/>
              <a:gd name="connsiteX2" fmla="*/ 4006148 w 4130517"/>
              <a:gd name="connsiteY2" fmla="*/ 24333 h 2806419"/>
              <a:gd name="connsiteX3" fmla="*/ 4130517 w 4130517"/>
              <a:gd name="connsiteY3" fmla="*/ 887307 h 2806419"/>
              <a:gd name="connsiteX4" fmla="*/ 3915925 w 4130517"/>
              <a:gd name="connsiteY4" fmla="*/ 1525677 h 2806419"/>
              <a:gd name="connsiteX5" fmla="*/ 3280571 w 4130517"/>
              <a:gd name="connsiteY5" fmla="*/ 2120090 h 2806419"/>
              <a:gd name="connsiteX6" fmla="*/ 3140878 w 4130517"/>
              <a:gd name="connsiteY6" fmla="*/ 2233796 h 2806419"/>
              <a:gd name="connsiteX7" fmla="*/ 1993019 w 4130517"/>
              <a:gd name="connsiteY7" fmla="*/ 2806419 h 2806419"/>
              <a:gd name="connsiteX8" fmla="*/ 480948 w 4130517"/>
              <a:gd name="connsiteY8" fmla="*/ 1875638 h 2806419"/>
              <a:gd name="connsiteX9" fmla="*/ 319805 w 4130517"/>
              <a:gd name="connsiteY9" fmla="*/ 1637519 h 2806419"/>
              <a:gd name="connsiteX10" fmla="*/ 0 w 4130517"/>
              <a:gd name="connsiteY10" fmla="*/ 887307 h 2806419"/>
              <a:gd name="connsiteX11" fmla="*/ 193231 w 4130517"/>
              <a:gd name="connsiteY11" fmla="*/ 79360 h 28064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130517" h="2806419">
                <a:moveTo>
                  <a:pt x="237339" y="0"/>
                </a:moveTo>
                <a:lnTo>
                  <a:pt x="3997489" y="0"/>
                </a:lnTo>
                <a:lnTo>
                  <a:pt x="4006148" y="24333"/>
                </a:lnTo>
                <a:cubicBezTo>
                  <a:pt x="4087750" y="288004"/>
                  <a:pt x="4130517" y="579903"/>
                  <a:pt x="4130517" y="887307"/>
                </a:cubicBezTo>
                <a:cubicBezTo>
                  <a:pt x="4130517" y="1132599"/>
                  <a:pt x="4064304" y="1329464"/>
                  <a:pt x="3915925" y="1525677"/>
                </a:cubicBezTo>
                <a:cubicBezTo>
                  <a:pt x="3760721" y="1730924"/>
                  <a:pt x="3527514" y="1919967"/>
                  <a:pt x="3280571" y="2120090"/>
                </a:cubicBezTo>
                <a:cubicBezTo>
                  <a:pt x="3235011" y="2156968"/>
                  <a:pt x="3187944" y="2195151"/>
                  <a:pt x="3140878" y="2233796"/>
                </a:cubicBezTo>
                <a:cubicBezTo>
                  <a:pt x="2719582" y="2579662"/>
                  <a:pt x="2412097" y="2806419"/>
                  <a:pt x="1993019" y="2806419"/>
                </a:cubicBezTo>
                <a:cubicBezTo>
                  <a:pt x="1354472" y="2806419"/>
                  <a:pt x="902244" y="2528070"/>
                  <a:pt x="480948" y="1875638"/>
                </a:cubicBezTo>
                <a:cubicBezTo>
                  <a:pt x="425816" y="1790244"/>
                  <a:pt x="371924" y="1712578"/>
                  <a:pt x="319805" y="1637519"/>
                </a:cubicBezTo>
                <a:cubicBezTo>
                  <a:pt x="103795" y="1326296"/>
                  <a:pt x="0" y="1164446"/>
                  <a:pt x="0" y="887307"/>
                </a:cubicBezTo>
                <a:cubicBezTo>
                  <a:pt x="0" y="612125"/>
                  <a:pt x="65060" y="340293"/>
                  <a:pt x="193231" y="79360"/>
                </a:cubicBezTo>
                <a:close/>
              </a:path>
            </a:pathLst>
          </a:custGeom>
          <a:noFill/>
          <a:ln w="19050">
            <a:solidFill>
              <a:srgbClr val="FFFFFF">
                <a:alpha val="50000"/>
              </a:srgbClr>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Meiryo"/>
              <a:ea typeface="+mn-ea"/>
              <a:cs typeface="+mn-cs"/>
            </a:endParaRPr>
          </a:p>
        </p:txBody>
      </p:sp>
      <p:sp>
        <p:nvSpPr>
          <p:cNvPr id="4115" name="Freeform: Shape 4114">
            <a:extLst>
              <a:ext uri="{FF2B5EF4-FFF2-40B4-BE49-F238E27FC236}">
                <a16:creationId xmlns:a16="http://schemas.microsoft.com/office/drawing/2014/main" id="{97A57860-4E75-47A2-A2FB-36FAA8979E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51951" y="-11953"/>
            <a:ext cx="4152001" cy="3562347"/>
          </a:xfrm>
          <a:custGeom>
            <a:avLst/>
            <a:gdLst>
              <a:gd name="connsiteX0" fmla="*/ 305212 w 4069058"/>
              <a:gd name="connsiteY0" fmla="*/ 0 h 3547008"/>
              <a:gd name="connsiteX1" fmla="*/ 4069058 w 4069058"/>
              <a:gd name="connsiteY1" fmla="*/ 0 h 3547008"/>
              <a:gd name="connsiteX2" fmla="*/ 4069058 w 4069058"/>
              <a:gd name="connsiteY2" fmla="*/ 2865785 h 3547008"/>
              <a:gd name="connsiteX3" fmla="*/ 3996814 w 4069058"/>
              <a:gd name="connsiteY3" fmla="*/ 2947457 h 3547008"/>
              <a:gd name="connsiteX4" fmla="*/ 2732780 w 4069058"/>
              <a:gd name="connsiteY4" fmla="*/ 3541640 h 3547008"/>
              <a:gd name="connsiteX5" fmla="*/ 1317550 w 4069058"/>
              <a:gd name="connsiteY5" fmla="*/ 3015110 h 3547008"/>
              <a:gd name="connsiteX6" fmla="*/ 1140977 w 4069058"/>
              <a:gd name="connsiteY6" fmla="*/ 2901419 h 3547008"/>
              <a:gd name="connsiteX7" fmla="*/ 330269 w 4069058"/>
              <a:gd name="connsiteY7" fmla="*/ 2297252 h 3547008"/>
              <a:gd name="connsiteX8" fmla="*/ 13299 w 4069058"/>
              <a:gd name="connsiteY8" fmla="*/ 1599966 h 3547008"/>
              <a:gd name="connsiteX9" fmla="*/ 217457 w 4069058"/>
              <a:gd name="connsiteY9" fmla="*/ 178659 h 35470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069058" h="3547008">
                <a:moveTo>
                  <a:pt x="305212" y="0"/>
                </a:moveTo>
                <a:lnTo>
                  <a:pt x="4069058" y="0"/>
                </a:lnTo>
                <a:lnTo>
                  <a:pt x="4069058" y="2865785"/>
                </a:lnTo>
                <a:lnTo>
                  <a:pt x="3996814" y="2947457"/>
                </a:lnTo>
                <a:cubicBezTo>
                  <a:pt x="3654887" y="3311545"/>
                  <a:pt x="3252443" y="3496175"/>
                  <a:pt x="2732780" y="3541640"/>
                </a:cubicBezTo>
                <a:cubicBezTo>
                  <a:pt x="2236701" y="3585041"/>
                  <a:pt x="1850359" y="3361306"/>
                  <a:pt x="1317550" y="3015110"/>
                </a:cubicBezTo>
                <a:cubicBezTo>
                  <a:pt x="1258026" y="2976425"/>
                  <a:pt x="1198546" y="2938265"/>
                  <a:pt x="1140977" y="2901419"/>
                </a:cubicBezTo>
                <a:cubicBezTo>
                  <a:pt x="828927" y="2701433"/>
                  <a:pt x="534230" y="2512513"/>
                  <a:pt x="330269" y="2297252"/>
                </a:cubicBezTo>
                <a:cubicBezTo>
                  <a:pt x="135278" y="2091465"/>
                  <a:pt x="37487" y="1876435"/>
                  <a:pt x="13299" y="1599966"/>
                </a:cubicBezTo>
                <a:cubicBezTo>
                  <a:pt x="-32170" y="1080250"/>
                  <a:pt x="39709" y="589889"/>
                  <a:pt x="217457" y="178659"/>
                </a:cubicBezTo>
                <a:close/>
              </a:path>
            </a:pathLst>
          </a:custGeom>
          <a:noFill/>
          <a:ln w="19050">
            <a:solidFill>
              <a:srgbClr val="FFFFFF">
                <a:alpha val="50000"/>
              </a:srgbClr>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Meiryo"/>
              <a:ea typeface="+mn-ea"/>
              <a:cs typeface="+mn-cs"/>
            </a:endParaRPr>
          </a:p>
        </p:txBody>
      </p:sp>
      <p:sp>
        <p:nvSpPr>
          <p:cNvPr id="2" name="Title 1">
            <a:extLst>
              <a:ext uri="{FF2B5EF4-FFF2-40B4-BE49-F238E27FC236}">
                <a16:creationId xmlns:a16="http://schemas.microsoft.com/office/drawing/2014/main" id="{3BB796B6-A5CD-12E2-8B06-9B2FD59BF29C}"/>
              </a:ext>
            </a:extLst>
          </p:cNvPr>
          <p:cNvSpPr>
            <a:spLocks noGrp="1"/>
          </p:cNvSpPr>
          <p:nvPr>
            <p:ph type="title"/>
          </p:nvPr>
        </p:nvSpPr>
        <p:spPr>
          <a:xfrm>
            <a:off x="4608316" y="2864723"/>
            <a:ext cx="6081020" cy="1442896"/>
          </a:xfrm>
        </p:spPr>
        <p:txBody>
          <a:bodyPr anchor="b">
            <a:normAutofit/>
          </a:bodyPr>
          <a:lstStyle/>
          <a:p>
            <a:pPr algn="ctr"/>
            <a:r>
              <a:rPr lang="en-GB" sz="2800" dirty="0"/>
              <a:t>Ideas for developing </a:t>
            </a:r>
            <a:r>
              <a:rPr lang="en-GB" sz="2800" b="1" dirty="0"/>
              <a:t>listening and attention </a:t>
            </a:r>
            <a:r>
              <a:rPr lang="en-GB" sz="2800" dirty="0"/>
              <a:t>and children's </a:t>
            </a:r>
            <a:r>
              <a:rPr lang="en-GB" sz="2800" b="1" dirty="0"/>
              <a:t>understanding</a:t>
            </a:r>
            <a:r>
              <a:rPr lang="en-GB" sz="2800" dirty="0"/>
              <a:t> skills at home… </a:t>
            </a:r>
          </a:p>
        </p:txBody>
      </p:sp>
      <p:pic>
        <p:nvPicPr>
          <p:cNvPr id="4102" name="Picture 6" descr="8,500+ Kids Clapping Stock Photos, Pictures &amp; Royalty-Free Images - iStock  | Kids clapping hands, Kids clapping class">
            <a:extLst>
              <a:ext uri="{FF2B5EF4-FFF2-40B4-BE49-F238E27FC236}">
                <a16:creationId xmlns:a16="http://schemas.microsoft.com/office/drawing/2014/main" id="{8ED63CBF-0959-4DF4-94D1-C0805F3F192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r="2" b="804"/>
          <a:stretch/>
        </p:blipFill>
        <p:spPr bwMode="auto">
          <a:xfrm>
            <a:off x="3332189" y="1"/>
            <a:ext cx="3997527" cy="2646947"/>
          </a:xfrm>
          <a:custGeom>
            <a:avLst/>
            <a:gdLst/>
            <a:ahLst/>
            <a:cxnLst/>
            <a:rect l="l" t="t" r="r" b="b"/>
            <a:pathLst>
              <a:path w="3997527" h="2646947">
                <a:moveTo>
                  <a:pt x="292993" y="0"/>
                </a:moveTo>
                <a:lnTo>
                  <a:pt x="3828920" y="0"/>
                </a:lnTo>
                <a:lnTo>
                  <a:pt x="3877162" y="126877"/>
                </a:lnTo>
                <a:cubicBezTo>
                  <a:pt x="3956137" y="365716"/>
                  <a:pt x="3997527" y="630123"/>
                  <a:pt x="3997527" y="908578"/>
                </a:cubicBezTo>
                <a:cubicBezTo>
                  <a:pt x="3997527" y="1130767"/>
                  <a:pt x="3933446" y="1309091"/>
                  <a:pt x="3789844" y="1486825"/>
                </a:cubicBezTo>
                <a:cubicBezTo>
                  <a:pt x="3639637" y="1672742"/>
                  <a:pt x="3413939" y="1843981"/>
                  <a:pt x="3174946" y="2025257"/>
                </a:cubicBezTo>
                <a:cubicBezTo>
                  <a:pt x="3130853" y="2058662"/>
                  <a:pt x="3085302" y="2093247"/>
                  <a:pt x="3039752" y="2128254"/>
                </a:cubicBezTo>
                <a:cubicBezTo>
                  <a:pt x="2632020" y="2441546"/>
                  <a:pt x="2334435" y="2646947"/>
                  <a:pt x="1928851" y="2646947"/>
                </a:cubicBezTo>
                <a:cubicBezTo>
                  <a:pt x="1310863" y="2646947"/>
                  <a:pt x="873195" y="2394813"/>
                  <a:pt x="465463" y="1803828"/>
                </a:cubicBezTo>
                <a:cubicBezTo>
                  <a:pt x="412107" y="1726474"/>
                  <a:pt x="359949" y="1656124"/>
                  <a:pt x="309509" y="1588134"/>
                </a:cubicBezTo>
                <a:cubicBezTo>
                  <a:pt x="100453" y="1306222"/>
                  <a:pt x="0" y="1159615"/>
                  <a:pt x="0" y="908578"/>
                </a:cubicBezTo>
                <a:cubicBezTo>
                  <a:pt x="0" y="659312"/>
                  <a:pt x="62965" y="413080"/>
                  <a:pt x="187010" y="176721"/>
                </a:cubicBezTo>
                <a:cubicBezTo>
                  <a:pt x="217356" y="118918"/>
                  <a:pt x="250961" y="62336"/>
                  <a:pt x="287751" y="7075"/>
                </a:cubicBezTo>
                <a:close/>
              </a:path>
            </a:pathLst>
          </a:custGeom>
          <a:noFill/>
          <a:extLst>
            <a:ext uri="{909E8E84-426E-40DD-AFC4-6F175D3DCCD1}">
              <a14:hiddenFill xmlns:a14="http://schemas.microsoft.com/office/drawing/2010/main">
                <a:solidFill>
                  <a:srgbClr val="FFFFFF"/>
                </a:solidFill>
              </a14:hiddenFill>
            </a:ext>
          </a:extLst>
        </p:spPr>
      </p:pic>
      <p:sp>
        <p:nvSpPr>
          <p:cNvPr id="4117" name="Freeform: Shape 4116">
            <a:extLst>
              <a:ext uri="{FF2B5EF4-FFF2-40B4-BE49-F238E27FC236}">
                <a16:creationId xmlns:a16="http://schemas.microsoft.com/office/drawing/2014/main" id="{FADADC7F-B4F8-4013-B67D-463D600E83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332189" y="1"/>
            <a:ext cx="3997527" cy="2646947"/>
          </a:xfrm>
          <a:custGeom>
            <a:avLst/>
            <a:gdLst>
              <a:gd name="connsiteX0" fmla="*/ 478501 w 3997527"/>
              <a:gd name="connsiteY0" fmla="*/ 2 h 2646947"/>
              <a:gd name="connsiteX1" fmla="*/ 382993 w 3997527"/>
              <a:gd name="connsiteY1" fmla="*/ 123929 h 2646947"/>
              <a:gd name="connsiteX2" fmla="*/ 290041 w 3997527"/>
              <a:gd name="connsiteY2" fmla="*/ 274421 h 2646947"/>
              <a:gd name="connsiteX3" fmla="*/ 117491 w 3997527"/>
              <a:gd name="connsiteY3" fmla="*/ 923641 h 2646947"/>
              <a:gd name="connsiteX4" fmla="*/ 403069 w 3997527"/>
              <a:gd name="connsiteY4" fmla="*/ 1526467 h 2646947"/>
              <a:gd name="connsiteX5" fmla="*/ 546966 w 3997527"/>
              <a:gd name="connsiteY5" fmla="*/ 1717806 h 2646947"/>
              <a:gd name="connsiteX6" fmla="*/ 1897207 w 3997527"/>
              <a:gd name="connsiteY6" fmla="*/ 2465727 h 2646947"/>
              <a:gd name="connsiteX7" fmla="*/ 2922217 w 3997527"/>
              <a:gd name="connsiteY7" fmla="*/ 2005601 h 2646947"/>
              <a:gd name="connsiteX8" fmla="*/ 3046959 w 3997527"/>
              <a:gd name="connsiteY8" fmla="*/ 1914233 h 2646947"/>
              <a:gd name="connsiteX9" fmla="*/ 3614314 w 3997527"/>
              <a:gd name="connsiteY9" fmla="*/ 1436596 h 2646947"/>
              <a:gd name="connsiteX10" fmla="*/ 3805939 w 3997527"/>
              <a:gd name="connsiteY10" fmla="*/ 923641 h 2646947"/>
              <a:gd name="connsiteX11" fmla="*/ 3633781 w 3997527"/>
              <a:gd name="connsiteY11" fmla="*/ 75714 h 2646947"/>
              <a:gd name="connsiteX12" fmla="*/ 3595267 w 3997527"/>
              <a:gd name="connsiteY12" fmla="*/ 2 h 2646947"/>
              <a:gd name="connsiteX13" fmla="*/ 292993 w 3997527"/>
              <a:gd name="connsiteY13" fmla="*/ 0 h 2646947"/>
              <a:gd name="connsiteX14" fmla="*/ 3828920 w 3997527"/>
              <a:gd name="connsiteY14" fmla="*/ 0 h 2646947"/>
              <a:gd name="connsiteX15" fmla="*/ 3877162 w 3997527"/>
              <a:gd name="connsiteY15" fmla="*/ 126877 h 2646947"/>
              <a:gd name="connsiteX16" fmla="*/ 3997527 w 3997527"/>
              <a:gd name="connsiteY16" fmla="*/ 908578 h 2646947"/>
              <a:gd name="connsiteX17" fmla="*/ 3789844 w 3997527"/>
              <a:gd name="connsiteY17" fmla="*/ 1486825 h 2646947"/>
              <a:gd name="connsiteX18" fmla="*/ 3174946 w 3997527"/>
              <a:gd name="connsiteY18" fmla="*/ 2025257 h 2646947"/>
              <a:gd name="connsiteX19" fmla="*/ 3039752 w 3997527"/>
              <a:gd name="connsiteY19" fmla="*/ 2128254 h 2646947"/>
              <a:gd name="connsiteX20" fmla="*/ 1928850 w 3997527"/>
              <a:gd name="connsiteY20" fmla="*/ 2646947 h 2646947"/>
              <a:gd name="connsiteX21" fmla="*/ 465463 w 3997527"/>
              <a:gd name="connsiteY21" fmla="*/ 1803828 h 2646947"/>
              <a:gd name="connsiteX22" fmla="*/ 309508 w 3997527"/>
              <a:gd name="connsiteY22" fmla="*/ 1588134 h 2646947"/>
              <a:gd name="connsiteX23" fmla="*/ 0 w 3997527"/>
              <a:gd name="connsiteY23" fmla="*/ 908578 h 2646947"/>
              <a:gd name="connsiteX24" fmla="*/ 187010 w 3997527"/>
              <a:gd name="connsiteY24" fmla="*/ 176721 h 2646947"/>
              <a:gd name="connsiteX25" fmla="*/ 287750 w 3997527"/>
              <a:gd name="connsiteY25" fmla="*/ 7075 h 26469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3997527" h="2646947">
                <a:moveTo>
                  <a:pt x="478501" y="2"/>
                </a:moveTo>
                <a:lnTo>
                  <a:pt x="382993" y="123929"/>
                </a:lnTo>
                <a:cubicBezTo>
                  <a:pt x="349048" y="172951"/>
                  <a:pt x="318041" y="223144"/>
                  <a:pt x="290041" y="274421"/>
                </a:cubicBezTo>
                <a:cubicBezTo>
                  <a:pt x="175588" y="484093"/>
                  <a:pt x="117491" y="702521"/>
                  <a:pt x="117491" y="923641"/>
                </a:cubicBezTo>
                <a:cubicBezTo>
                  <a:pt x="117491" y="1146334"/>
                  <a:pt x="210177" y="1276386"/>
                  <a:pt x="403069" y="1526467"/>
                </a:cubicBezTo>
                <a:cubicBezTo>
                  <a:pt x="449609" y="1586781"/>
                  <a:pt x="497735" y="1649187"/>
                  <a:pt x="546966" y="1717806"/>
                </a:cubicBezTo>
                <a:cubicBezTo>
                  <a:pt x="923173" y="2242063"/>
                  <a:pt x="1327000" y="2465727"/>
                  <a:pt x="1897207" y="2465727"/>
                </a:cubicBezTo>
                <a:cubicBezTo>
                  <a:pt x="2271434" y="2465727"/>
                  <a:pt x="2546010" y="2283518"/>
                  <a:pt x="2922217" y="2005601"/>
                </a:cubicBezTo>
                <a:cubicBezTo>
                  <a:pt x="2964245" y="1974547"/>
                  <a:pt x="3006275" y="1943867"/>
                  <a:pt x="3046959" y="1914233"/>
                </a:cubicBezTo>
                <a:cubicBezTo>
                  <a:pt x="3267474" y="1753426"/>
                  <a:pt x="3475721" y="1601521"/>
                  <a:pt x="3614314" y="1436596"/>
                </a:cubicBezTo>
                <a:cubicBezTo>
                  <a:pt x="3746813" y="1278931"/>
                  <a:pt x="3805939" y="1120743"/>
                  <a:pt x="3805939" y="923641"/>
                </a:cubicBezTo>
                <a:cubicBezTo>
                  <a:pt x="3805939" y="614875"/>
                  <a:pt x="3746267" y="325578"/>
                  <a:pt x="3633781" y="75714"/>
                </a:cubicBezTo>
                <a:lnTo>
                  <a:pt x="3595267" y="2"/>
                </a:lnTo>
                <a:close/>
                <a:moveTo>
                  <a:pt x="292993" y="0"/>
                </a:moveTo>
                <a:lnTo>
                  <a:pt x="3828920" y="0"/>
                </a:lnTo>
                <a:lnTo>
                  <a:pt x="3877162" y="126877"/>
                </a:lnTo>
                <a:cubicBezTo>
                  <a:pt x="3956137" y="365716"/>
                  <a:pt x="3997527" y="630123"/>
                  <a:pt x="3997527" y="908578"/>
                </a:cubicBezTo>
                <a:cubicBezTo>
                  <a:pt x="3997527" y="1130767"/>
                  <a:pt x="3933446" y="1309091"/>
                  <a:pt x="3789844" y="1486825"/>
                </a:cubicBezTo>
                <a:cubicBezTo>
                  <a:pt x="3639637" y="1672742"/>
                  <a:pt x="3413939" y="1843981"/>
                  <a:pt x="3174946" y="2025257"/>
                </a:cubicBezTo>
                <a:cubicBezTo>
                  <a:pt x="3130853" y="2058662"/>
                  <a:pt x="3085302" y="2093247"/>
                  <a:pt x="3039752" y="2128254"/>
                </a:cubicBezTo>
                <a:cubicBezTo>
                  <a:pt x="2632020" y="2441546"/>
                  <a:pt x="2334435" y="2646947"/>
                  <a:pt x="1928850" y="2646947"/>
                </a:cubicBezTo>
                <a:cubicBezTo>
                  <a:pt x="1310863" y="2646947"/>
                  <a:pt x="873195" y="2394813"/>
                  <a:pt x="465463" y="1803828"/>
                </a:cubicBezTo>
                <a:cubicBezTo>
                  <a:pt x="412107" y="1726474"/>
                  <a:pt x="359949" y="1656124"/>
                  <a:pt x="309508" y="1588134"/>
                </a:cubicBezTo>
                <a:cubicBezTo>
                  <a:pt x="100453" y="1306222"/>
                  <a:pt x="0" y="1159615"/>
                  <a:pt x="0" y="908578"/>
                </a:cubicBezTo>
                <a:cubicBezTo>
                  <a:pt x="0" y="659312"/>
                  <a:pt x="62965" y="413080"/>
                  <a:pt x="187010" y="176721"/>
                </a:cubicBezTo>
                <a:cubicBezTo>
                  <a:pt x="217356" y="118918"/>
                  <a:pt x="250961" y="62336"/>
                  <a:pt x="287750" y="7075"/>
                </a:cubicBezTo>
                <a:close/>
              </a:path>
            </a:pathLst>
          </a:custGeom>
          <a:solidFill>
            <a:srgbClr val="FFFFF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Meiryo"/>
              <a:ea typeface="+mn-ea"/>
              <a:cs typeface="+mn-cs"/>
            </a:endParaRPr>
          </a:p>
        </p:txBody>
      </p:sp>
      <p:pic>
        <p:nvPicPr>
          <p:cNvPr id="4100" name="Picture 4" descr="Listening walk activity: 4-6 years | Raising Children Network">
            <a:extLst>
              <a:ext uri="{FF2B5EF4-FFF2-40B4-BE49-F238E27FC236}">
                <a16:creationId xmlns:a16="http://schemas.microsoft.com/office/drawing/2014/main" id="{349AE484-1CF3-5271-A6EE-0EBDF464963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l="11188" r="2" b="2"/>
          <a:stretch/>
        </p:blipFill>
        <p:spPr bwMode="auto">
          <a:xfrm>
            <a:off x="8253666" y="2"/>
            <a:ext cx="3938337" cy="3321595"/>
          </a:xfrm>
          <a:custGeom>
            <a:avLst/>
            <a:gdLst/>
            <a:ahLst/>
            <a:cxnLst/>
            <a:rect l="l" t="t" r="r" b="b"/>
            <a:pathLst>
              <a:path w="3938337" h="3321595">
                <a:moveTo>
                  <a:pt x="412520" y="0"/>
                </a:moveTo>
                <a:lnTo>
                  <a:pt x="3217629" y="0"/>
                </a:lnTo>
                <a:lnTo>
                  <a:pt x="3871410" y="0"/>
                </a:lnTo>
                <a:lnTo>
                  <a:pt x="3938337" y="0"/>
                </a:lnTo>
                <a:lnTo>
                  <a:pt x="3938337" y="59511"/>
                </a:lnTo>
                <a:lnTo>
                  <a:pt x="3938337" y="699247"/>
                </a:lnTo>
                <a:lnTo>
                  <a:pt x="3938337" y="2518435"/>
                </a:lnTo>
                <a:lnTo>
                  <a:pt x="3856842" y="2618704"/>
                </a:lnTo>
                <a:cubicBezTo>
                  <a:pt x="3439614" y="3108658"/>
                  <a:pt x="2979779" y="3321595"/>
                  <a:pt x="2362292" y="3321595"/>
                </a:cubicBezTo>
                <a:cubicBezTo>
                  <a:pt x="1899140" y="3321595"/>
                  <a:pt x="1559319" y="3095023"/>
                  <a:pt x="1093716" y="2749441"/>
                </a:cubicBezTo>
                <a:cubicBezTo>
                  <a:pt x="1041701" y="2710827"/>
                  <a:pt x="989684" y="2672676"/>
                  <a:pt x="939333" y="2635829"/>
                </a:cubicBezTo>
                <a:cubicBezTo>
                  <a:pt x="666418" y="2435869"/>
                  <a:pt x="408686" y="2246981"/>
                  <a:pt x="237160" y="2041901"/>
                </a:cubicBezTo>
                <a:cubicBezTo>
                  <a:pt x="73176" y="1845849"/>
                  <a:pt x="0" y="1649145"/>
                  <a:pt x="0" y="1404055"/>
                </a:cubicBezTo>
                <a:cubicBezTo>
                  <a:pt x="0" y="866538"/>
                  <a:pt x="144750" y="376466"/>
                  <a:pt x="410955" y="1974"/>
                </a:cubicBezTo>
                <a:close/>
              </a:path>
            </a:pathLst>
          </a:custGeom>
          <a:noFill/>
          <a:extLst>
            <a:ext uri="{909E8E84-426E-40DD-AFC4-6F175D3DCCD1}">
              <a14:hiddenFill xmlns:a14="http://schemas.microsoft.com/office/drawing/2010/main">
                <a:solidFill>
                  <a:srgbClr val="FFFFFF"/>
                </a:solidFill>
              </a14:hiddenFill>
            </a:ext>
          </a:extLst>
        </p:spPr>
      </p:pic>
      <p:sp>
        <p:nvSpPr>
          <p:cNvPr id="4119" name="Freeform: Shape 4118">
            <a:extLst>
              <a:ext uri="{FF2B5EF4-FFF2-40B4-BE49-F238E27FC236}">
                <a16:creationId xmlns:a16="http://schemas.microsoft.com/office/drawing/2014/main" id="{3A8657D3-FF5C-4E4D-BF2D-FA413B67CF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253663" y="0"/>
            <a:ext cx="3938337" cy="3321595"/>
          </a:xfrm>
          <a:custGeom>
            <a:avLst/>
            <a:gdLst>
              <a:gd name="connsiteX0" fmla="*/ 1166365 w 3938337"/>
              <a:gd name="connsiteY0" fmla="*/ 0 h 3321595"/>
              <a:gd name="connsiteX1" fmla="*/ 107576 w 3938337"/>
              <a:gd name="connsiteY1" fmla="*/ 0 h 3321595"/>
              <a:gd name="connsiteX2" fmla="*/ 66927 w 3938337"/>
              <a:gd name="connsiteY2" fmla="*/ 0 h 3321595"/>
              <a:gd name="connsiteX3" fmla="*/ 0 w 3938337"/>
              <a:gd name="connsiteY3" fmla="*/ 0 h 3321595"/>
              <a:gd name="connsiteX4" fmla="*/ 0 w 3938337"/>
              <a:gd name="connsiteY4" fmla="*/ 59511 h 3321595"/>
              <a:gd name="connsiteX5" fmla="*/ 0 w 3938337"/>
              <a:gd name="connsiteY5" fmla="*/ 155390 h 3321595"/>
              <a:gd name="connsiteX6" fmla="*/ 0 w 3938337"/>
              <a:gd name="connsiteY6" fmla="*/ 901114 h 3321595"/>
              <a:gd name="connsiteX7" fmla="*/ 4 w 3938337"/>
              <a:gd name="connsiteY7" fmla="*/ 901114 h 3321595"/>
              <a:gd name="connsiteX8" fmla="*/ 4 w 3938337"/>
              <a:gd name="connsiteY8" fmla="*/ 471771 h 3321595"/>
              <a:gd name="connsiteX9" fmla="*/ 50187 w 3938337"/>
              <a:gd name="connsiteY9" fmla="*/ 407556 h 3321595"/>
              <a:gd name="connsiteX10" fmla="*/ 352921 w 3938337"/>
              <a:gd name="connsiteY10" fmla="*/ 118259 h 3321595"/>
              <a:gd name="connsiteX11" fmla="*/ 514890 w 3938337"/>
              <a:gd name="connsiteY11" fmla="*/ 2 h 3321595"/>
              <a:gd name="connsiteX12" fmla="*/ 1166365 w 3938337"/>
              <a:gd name="connsiteY12" fmla="*/ 2 h 3321595"/>
              <a:gd name="connsiteX13" fmla="*/ 3525817 w 3938337"/>
              <a:gd name="connsiteY13" fmla="*/ 0 h 3321595"/>
              <a:gd name="connsiteX14" fmla="*/ 3384145 w 3938337"/>
              <a:gd name="connsiteY14" fmla="*/ 0 h 3321595"/>
              <a:gd name="connsiteX15" fmla="*/ 3385646 w 3938337"/>
              <a:gd name="connsiteY15" fmla="*/ 1904 h 3321595"/>
              <a:gd name="connsiteX16" fmla="*/ 3780089 w 3938337"/>
              <a:gd name="connsiteY16" fmla="*/ 1354125 h 3321595"/>
              <a:gd name="connsiteX17" fmla="*/ 3552458 w 3938337"/>
              <a:gd name="connsiteY17" fmla="*/ 1969288 h 3321595"/>
              <a:gd name="connsiteX18" fmla="*/ 3414534 w 3938337"/>
              <a:gd name="connsiteY18" fmla="*/ 2115111 h 3321595"/>
              <a:gd name="connsiteX19" fmla="*/ 3395732 w 3938337"/>
              <a:gd name="connsiteY19" fmla="*/ 2131585 h 3321595"/>
              <a:gd name="connsiteX20" fmla="*/ 3390273 w 3938337"/>
              <a:gd name="connsiteY20" fmla="*/ 2137223 h 3321595"/>
              <a:gd name="connsiteX21" fmla="*/ 3348116 w 3938337"/>
              <a:gd name="connsiteY21" fmla="*/ 2173305 h 3321595"/>
              <a:gd name="connsiteX22" fmla="*/ 3251972 w 3938337"/>
              <a:gd name="connsiteY22" fmla="*/ 2257543 h 3321595"/>
              <a:gd name="connsiteX23" fmla="*/ 2878500 w 3938337"/>
              <a:gd name="connsiteY23" fmla="*/ 2542096 h 3321595"/>
              <a:gd name="connsiteX24" fmla="*/ 2730320 w 3938337"/>
              <a:gd name="connsiteY24" fmla="*/ 2651667 h 3321595"/>
              <a:gd name="connsiteX25" fmla="*/ 1512716 w 3938337"/>
              <a:gd name="connsiteY25" fmla="*/ 3203474 h 3321595"/>
              <a:gd name="connsiteX26" fmla="*/ 78219 w 3938337"/>
              <a:gd name="connsiteY26" fmla="*/ 2525579 h 3321595"/>
              <a:gd name="connsiteX27" fmla="*/ 0 w 3938337"/>
              <a:gd name="connsiteY27" fmla="*/ 2428877 h 3321595"/>
              <a:gd name="connsiteX28" fmla="*/ 0 w 3938337"/>
              <a:gd name="connsiteY28" fmla="*/ 2518435 h 3321595"/>
              <a:gd name="connsiteX29" fmla="*/ 81495 w 3938337"/>
              <a:gd name="connsiteY29" fmla="*/ 2618704 h 3321595"/>
              <a:gd name="connsiteX30" fmla="*/ 1576046 w 3938337"/>
              <a:gd name="connsiteY30" fmla="*/ 3321595 h 3321595"/>
              <a:gd name="connsiteX31" fmla="*/ 2844621 w 3938337"/>
              <a:gd name="connsiteY31" fmla="*/ 2749441 h 3321595"/>
              <a:gd name="connsiteX32" fmla="*/ 2999005 w 3938337"/>
              <a:gd name="connsiteY32" fmla="*/ 2635829 h 3321595"/>
              <a:gd name="connsiteX33" fmla="*/ 3701177 w 3938337"/>
              <a:gd name="connsiteY33" fmla="*/ 2041901 h 3321595"/>
              <a:gd name="connsiteX34" fmla="*/ 3938337 w 3938337"/>
              <a:gd name="connsiteY34" fmla="*/ 1404055 h 3321595"/>
              <a:gd name="connsiteX35" fmla="*/ 3527383 w 3938337"/>
              <a:gd name="connsiteY35" fmla="*/ 1974 h 33215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3938337" h="3321595">
                <a:moveTo>
                  <a:pt x="1166365" y="0"/>
                </a:moveTo>
                <a:lnTo>
                  <a:pt x="107576" y="0"/>
                </a:lnTo>
                <a:lnTo>
                  <a:pt x="66927" y="0"/>
                </a:lnTo>
                <a:lnTo>
                  <a:pt x="0" y="0"/>
                </a:lnTo>
                <a:lnTo>
                  <a:pt x="0" y="59511"/>
                </a:lnTo>
                <a:lnTo>
                  <a:pt x="0" y="155390"/>
                </a:lnTo>
                <a:lnTo>
                  <a:pt x="0" y="901114"/>
                </a:lnTo>
                <a:lnTo>
                  <a:pt x="4" y="901114"/>
                </a:lnTo>
                <a:lnTo>
                  <a:pt x="4" y="471771"/>
                </a:lnTo>
                <a:lnTo>
                  <a:pt x="50187" y="407556"/>
                </a:lnTo>
                <a:cubicBezTo>
                  <a:pt x="138559" y="305382"/>
                  <a:pt x="239680" y="208703"/>
                  <a:pt x="352921" y="118259"/>
                </a:cubicBezTo>
                <a:lnTo>
                  <a:pt x="514890" y="2"/>
                </a:lnTo>
                <a:lnTo>
                  <a:pt x="1166365" y="2"/>
                </a:lnTo>
                <a:close/>
                <a:moveTo>
                  <a:pt x="3525817" y="0"/>
                </a:moveTo>
                <a:lnTo>
                  <a:pt x="3384145" y="0"/>
                </a:lnTo>
                <a:lnTo>
                  <a:pt x="3385646" y="1904"/>
                </a:lnTo>
                <a:cubicBezTo>
                  <a:pt x="3641155" y="363079"/>
                  <a:pt x="3780089" y="835723"/>
                  <a:pt x="3780089" y="1354125"/>
                </a:cubicBezTo>
                <a:cubicBezTo>
                  <a:pt x="3780089" y="1590500"/>
                  <a:pt x="3709854" y="1780209"/>
                  <a:pt x="3552458" y="1969288"/>
                </a:cubicBezTo>
                <a:cubicBezTo>
                  <a:pt x="3511300" y="2018735"/>
                  <a:pt x="3464970" y="2067206"/>
                  <a:pt x="3414534" y="2115111"/>
                </a:cubicBezTo>
                <a:lnTo>
                  <a:pt x="3395732" y="2131585"/>
                </a:lnTo>
                <a:lnTo>
                  <a:pt x="3390273" y="2137223"/>
                </a:lnTo>
                <a:lnTo>
                  <a:pt x="3348116" y="2173305"/>
                </a:lnTo>
                <a:lnTo>
                  <a:pt x="3251972" y="2257543"/>
                </a:lnTo>
                <a:cubicBezTo>
                  <a:pt x="3136805" y="2351916"/>
                  <a:pt x="3009474" y="2445671"/>
                  <a:pt x="2878500" y="2542096"/>
                </a:cubicBezTo>
                <a:cubicBezTo>
                  <a:pt x="2830172" y="2577632"/>
                  <a:pt x="2780245" y="2614426"/>
                  <a:pt x="2730320" y="2651667"/>
                </a:cubicBezTo>
                <a:cubicBezTo>
                  <a:pt x="2283426" y="2984960"/>
                  <a:pt x="1957258" y="3203474"/>
                  <a:pt x="1512716" y="3203474"/>
                </a:cubicBezTo>
                <a:cubicBezTo>
                  <a:pt x="920041" y="3203474"/>
                  <a:pt x="478682" y="2998110"/>
                  <a:pt x="78219" y="2525579"/>
                </a:cubicBezTo>
                <a:lnTo>
                  <a:pt x="0" y="2428877"/>
                </a:lnTo>
                <a:lnTo>
                  <a:pt x="0" y="2518435"/>
                </a:lnTo>
                <a:lnTo>
                  <a:pt x="81495" y="2618704"/>
                </a:lnTo>
                <a:cubicBezTo>
                  <a:pt x="498723" y="3108658"/>
                  <a:pt x="958559" y="3321595"/>
                  <a:pt x="1576046" y="3321595"/>
                </a:cubicBezTo>
                <a:cubicBezTo>
                  <a:pt x="2039197" y="3321595"/>
                  <a:pt x="2379018" y="3095023"/>
                  <a:pt x="2844621" y="2749441"/>
                </a:cubicBezTo>
                <a:cubicBezTo>
                  <a:pt x="2896636" y="2710827"/>
                  <a:pt x="2948653" y="2672676"/>
                  <a:pt x="2999005" y="2635829"/>
                </a:cubicBezTo>
                <a:cubicBezTo>
                  <a:pt x="3271919" y="2435869"/>
                  <a:pt x="3529651" y="2246981"/>
                  <a:pt x="3701177" y="2041901"/>
                </a:cubicBezTo>
                <a:cubicBezTo>
                  <a:pt x="3865161" y="1845849"/>
                  <a:pt x="3938337" y="1649145"/>
                  <a:pt x="3938337" y="1404055"/>
                </a:cubicBezTo>
                <a:cubicBezTo>
                  <a:pt x="3938337" y="866538"/>
                  <a:pt x="3793587" y="376466"/>
                  <a:pt x="3527383" y="1974"/>
                </a:cubicBezTo>
                <a:close/>
              </a:path>
            </a:pathLst>
          </a:custGeom>
          <a:solidFill>
            <a:srgbClr val="FFFFF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3" name="Content Placeholder 2">
            <a:extLst>
              <a:ext uri="{FF2B5EF4-FFF2-40B4-BE49-F238E27FC236}">
                <a16:creationId xmlns:a16="http://schemas.microsoft.com/office/drawing/2014/main" id="{86647E36-46B5-8752-5D02-4E8A161F7058}"/>
              </a:ext>
            </a:extLst>
          </p:cNvPr>
          <p:cNvSpPr>
            <a:spLocks noGrp="1"/>
          </p:cNvSpPr>
          <p:nvPr>
            <p:ph idx="1"/>
          </p:nvPr>
        </p:nvSpPr>
        <p:spPr>
          <a:xfrm>
            <a:off x="4959350" y="4444777"/>
            <a:ext cx="5729985" cy="2208941"/>
          </a:xfrm>
        </p:spPr>
        <p:txBody>
          <a:bodyPr>
            <a:normAutofit fontScale="92500" lnSpcReduction="20000"/>
          </a:bodyPr>
          <a:lstStyle/>
          <a:p>
            <a:r>
              <a:rPr lang="en-GB" sz="2400" dirty="0"/>
              <a:t>Games like Simon Says and Traffic Lights, which help your child listen and follow instructions. </a:t>
            </a:r>
          </a:p>
          <a:p>
            <a:r>
              <a:rPr lang="en-GB" sz="2400" dirty="0"/>
              <a:t>Listening walks, where you take time to stop and pay attention to the sounds you can hear. </a:t>
            </a:r>
          </a:p>
          <a:p>
            <a:r>
              <a:rPr lang="en-GB" sz="2400" dirty="0"/>
              <a:t>Clapping a rhythm for your child to repeat. </a:t>
            </a:r>
          </a:p>
        </p:txBody>
      </p:sp>
    </p:spTree>
    <p:extLst>
      <p:ext uri="{BB962C8B-B14F-4D97-AF65-F5344CB8AC3E}">
        <p14:creationId xmlns:p14="http://schemas.microsoft.com/office/powerpoint/2010/main" val="391955277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5133" name="Slide Background">
            <a:extLst>
              <a:ext uri="{FF2B5EF4-FFF2-40B4-BE49-F238E27FC236}">
                <a16:creationId xmlns:a16="http://schemas.microsoft.com/office/drawing/2014/main" id="{6B34B622-B8FA-47B4-AE9C-CF67C2D6CD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5135" name="Rectangle 5134">
            <a:extLst>
              <a:ext uri="{FF2B5EF4-FFF2-40B4-BE49-F238E27FC236}">
                <a16:creationId xmlns:a16="http://schemas.microsoft.com/office/drawing/2014/main" id="{4F2A6A32-9ADF-4DD4-AEA5-0D1FF0F8B4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01072" y="3398598"/>
            <a:ext cx="6790927" cy="3451101"/>
          </a:xfrm>
          <a:prstGeom prst="rect">
            <a:avLst/>
          </a:prstGeom>
          <a:ln>
            <a:noFill/>
          </a:ln>
          <a:effectLst>
            <a:outerShdw blurRad="596900" dist="317500" dir="8820000" sx="87000" sy="87000" algn="t" rotWithShape="0">
              <a:srgbClr val="000000">
                <a:alpha val="26667"/>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5137" name="Rectangle 5136">
            <a:extLst>
              <a:ext uri="{FF2B5EF4-FFF2-40B4-BE49-F238E27FC236}">
                <a16:creationId xmlns:a16="http://schemas.microsoft.com/office/drawing/2014/main" id="{E82F361B-984A-43B6-AFE8-1F14394284E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8298"/>
            <a:ext cx="12191999" cy="3420701"/>
          </a:xfrm>
          <a:prstGeom prst="rect">
            <a:avLst/>
          </a:prstGeom>
          <a:ln>
            <a:noFill/>
          </a:ln>
          <a:effectLst>
            <a:outerShdw blurRad="381000" dist="139700" dir="7140000" sx="93000" sy="93000" algn="t" rotWithShape="0">
              <a:srgbClr val="000000">
                <a:alpha val="22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BB796B6-A5CD-12E2-8B06-9B2FD59BF29C}"/>
              </a:ext>
            </a:extLst>
          </p:cNvPr>
          <p:cNvSpPr>
            <a:spLocks noGrp="1"/>
          </p:cNvSpPr>
          <p:nvPr>
            <p:ph type="title"/>
          </p:nvPr>
        </p:nvSpPr>
        <p:spPr>
          <a:xfrm>
            <a:off x="628923" y="436533"/>
            <a:ext cx="4152354" cy="2395336"/>
          </a:xfrm>
        </p:spPr>
        <p:txBody>
          <a:bodyPr>
            <a:normAutofit/>
          </a:bodyPr>
          <a:lstStyle/>
          <a:p>
            <a:r>
              <a:rPr lang="en-GB" sz="3100" dirty="0"/>
              <a:t>Ideas for developing </a:t>
            </a:r>
            <a:r>
              <a:rPr lang="en-GB" sz="3100" b="1" dirty="0"/>
              <a:t>listening and attention </a:t>
            </a:r>
            <a:r>
              <a:rPr lang="en-GB" sz="3100" dirty="0"/>
              <a:t>and children's </a:t>
            </a:r>
            <a:r>
              <a:rPr lang="en-GB" sz="3100" b="1" dirty="0"/>
              <a:t>understanding</a:t>
            </a:r>
            <a:r>
              <a:rPr lang="en-GB" sz="3100" dirty="0"/>
              <a:t> skills at home continued…</a:t>
            </a:r>
          </a:p>
        </p:txBody>
      </p:sp>
      <p:sp useBgFill="1">
        <p:nvSpPr>
          <p:cNvPr id="5139" name="Rectangle 5138">
            <a:extLst>
              <a:ext uri="{FF2B5EF4-FFF2-40B4-BE49-F238E27FC236}">
                <a16:creationId xmlns:a16="http://schemas.microsoft.com/office/drawing/2014/main" id="{CACDB5F7-773D-4473-B654-CBEDD5D3979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10199" y="-3203"/>
            <a:ext cx="6781799" cy="3428998"/>
          </a:xfrm>
          <a:prstGeom prst="rect">
            <a:avLst/>
          </a:prstGeom>
          <a:ln>
            <a:noFill/>
          </a:ln>
          <a:effectLst>
            <a:outerShdw blurRad="546100" dist="292100" dir="8820000" sx="87000" sy="87000" algn="t" rotWithShape="0">
              <a:srgbClr val="000000">
                <a:alpha val="24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128" name="Picture 8" descr="Deflating Balloon GIFs | Tenor">
            <a:extLst>
              <a:ext uri="{FF2B5EF4-FFF2-40B4-BE49-F238E27FC236}">
                <a16:creationId xmlns:a16="http://schemas.microsoft.com/office/drawing/2014/main" id="{F098AED3-4001-B1DD-8B50-C4E43A0BD981}"/>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6383391" y="575028"/>
            <a:ext cx="2256841" cy="2256841"/>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Can You Draw What I Describe? A Partner… | PBS KIDS for Parents">
            <a:extLst>
              <a:ext uri="{FF2B5EF4-FFF2-40B4-BE49-F238E27FC236}">
                <a16:creationId xmlns:a16="http://schemas.microsoft.com/office/drawing/2014/main" id="{956BE2B8-1790-0B42-2422-22D85622D53A}"/>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961965" y="831572"/>
            <a:ext cx="2612365" cy="1743753"/>
          </a:xfrm>
          <a:prstGeom prst="rect">
            <a:avLst/>
          </a:prstGeom>
          <a:noFill/>
          <a:extLst>
            <a:ext uri="{909E8E84-426E-40DD-AFC4-6F175D3DCCD1}">
              <a14:hiddenFill xmlns:a14="http://schemas.microsoft.com/office/drawing/2010/main">
                <a:solidFill>
                  <a:srgbClr val="FFFFFF"/>
                </a:solidFill>
              </a14:hiddenFill>
            </a:ext>
          </a:extLst>
        </p:spPr>
      </p:pic>
      <p:pic>
        <p:nvPicPr>
          <p:cNvPr id="5122" name="Picture 2" descr="It's All Chinese Whispers to Me | The Good Greatsby">
            <a:extLst>
              <a:ext uri="{FF2B5EF4-FFF2-40B4-BE49-F238E27FC236}">
                <a16:creationId xmlns:a16="http://schemas.microsoft.com/office/drawing/2014/main" id="{80D9C623-45DA-4AFD-81EE-9A4558002AC9}"/>
              </a:ext>
            </a:extLst>
          </p:cNvPr>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619065" y="4183045"/>
            <a:ext cx="4004693" cy="1882205"/>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86647E36-46B5-8752-5D02-4E8A161F7058}"/>
              </a:ext>
            </a:extLst>
          </p:cNvPr>
          <p:cNvSpPr>
            <a:spLocks noGrp="1"/>
          </p:cNvSpPr>
          <p:nvPr>
            <p:ph idx="1"/>
          </p:nvPr>
        </p:nvSpPr>
        <p:spPr>
          <a:xfrm>
            <a:off x="6096000" y="3911383"/>
            <a:ext cx="5122459" cy="2425530"/>
          </a:xfrm>
        </p:spPr>
        <p:txBody>
          <a:bodyPr anchor="ctr">
            <a:normAutofit/>
          </a:bodyPr>
          <a:lstStyle/>
          <a:p>
            <a:r>
              <a:rPr lang="en-GB" sz="1900" dirty="0"/>
              <a:t>Playing Chinese Whispers.</a:t>
            </a:r>
          </a:p>
          <a:p>
            <a:r>
              <a:rPr lang="en-GB" sz="1900" dirty="0"/>
              <a:t>Describing a picture to your child, which they have to draw based on your description.</a:t>
            </a:r>
          </a:p>
          <a:p>
            <a:r>
              <a:rPr lang="en-GB" sz="1900" dirty="0"/>
              <a:t>Playing ‘What’s That Sound?’, using household objects to make a noise (e.g. shaking a peppermill, deflating a balloon) and getting your child to guess what it is.</a:t>
            </a:r>
          </a:p>
        </p:txBody>
      </p:sp>
    </p:spTree>
    <p:extLst>
      <p:ext uri="{BB962C8B-B14F-4D97-AF65-F5344CB8AC3E}">
        <p14:creationId xmlns:p14="http://schemas.microsoft.com/office/powerpoint/2010/main" val="165770923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1709F1D5-B0F1-4714-A239-E5B61C16191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Rounded Corners 9">
            <a:extLst>
              <a:ext uri="{FF2B5EF4-FFF2-40B4-BE49-F238E27FC236}">
                <a16:creationId xmlns:a16="http://schemas.microsoft.com/office/drawing/2014/main" id="{228FB460-D3FF-4440-A020-05982A09E5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40546" y="1011045"/>
            <a:ext cx="4369859" cy="4369859"/>
          </a:xfrm>
          <a:prstGeom prst="roundRect">
            <a:avLst>
              <a:gd name="adj" fmla="val 2757"/>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52E9D28-F77F-72A4-CE90-8C6186E10508}"/>
              </a:ext>
            </a:extLst>
          </p:cNvPr>
          <p:cNvSpPr>
            <a:spLocks noGrp="1"/>
          </p:cNvSpPr>
          <p:nvPr>
            <p:ph type="title"/>
          </p:nvPr>
        </p:nvSpPr>
        <p:spPr>
          <a:xfrm>
            <a:off x="956826" y="1112969"/>
            <a:ext cx="3937298" cy="4166010"/>
          </a:xfrm>
        </p:spPr>
        <p:txBody>
          <a:bodyPr>
            <a:normAutofit/>
          </a:bodyPr>
          <a:lstStyle/>
          <a:p>
            <a:r>
              <a:rPr lang="en-GB" dirty="0">
                <a:solidFill>
                  <a:srgbClr val="FFFFFF"/>
                </a:solidFill>
              </a:rPr>
              <a:t>Ideas for developing speaking at home…</a:t>
            </a:r>
          </a:p>
        </p:txBody>
      </p:sp>
      <p:sp>
        <p:nvSpPr>
          <p:cNvPr id="19" name="Freeform: Shape 18">
            <a:extLst>
              <a:ext uri="{FF2B5EF4-FFF2-40B4-BE49-F238E27FC236}">
                <a16:creationId xmlns:a16="http://schemas.microsoft.com/office/drawing/2014/main" id="{14847E93-7DC1-4D4B-8829-B19AA7137C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30529" y="0"/>
            <a:ext cx="1155142" cy="591009"/>
          </a:xfrm>
          <a:custGeom>
            <a:avLst/>
            <a:gdLst>
              <a:gd name="connsiteX0" fmla="*/ 1355 w 1155142"/>
              <a:gd name="connsiteY0" fmla="*/ 0 h 591009"/>
              <a:gd name="connsiteX1" fmla="*/ 1153787 w 1155142"/>
              <a:gd name="connsiteY1" fmla="*/ 0 h 591009"/>
              <a:gd name="connsiteX2" fmla="*/ 1155142 w 1155142"/>
              <a:gd name="connsiteY2" fmla="*/ 13438 h 591009"/>
              <a:gd name="connsiteX3" fmla="*/ 577571 w 1155142"/>
              <a:gd name="connsiteY3" fmla="*/ 591009 h 591009"/>
              <a:gd name="connsiteX4" fmla="*/ 0 w 1155142"/>
              <a:gd name="connsiteY4" fmla="*/ 13438 h 5910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55142" h="591009">
                <a:moveTo>
                  <a:pt x="1355" y="0"/>
                </a:moveTo>
                <a:lnTo>
                  <a:pt x="1153787" y="0"/>
                </a:lnTo>
                <a:lnTo>
                  <a:pt x="1155142" y="13438"/>
                </a:lnTo>
                <a:cubicBezTo>
                  <a:pt x="1155142" y="332422"/>
                  <a:pt x="896555" y="591009"/>
                  <a:pt x="577571" y="591009"/>
                </a:cubicBezTo>
                <a:cubicBezTo>
                  <a:pt x="258587" y="591009"/>
                  <a:pt x="0" y="332422"/>
                  <a:pt x="0" y="13438"/>
                </a:cubicBez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1" name="Freeform: Shape 20">
            <a:extLst>
              <a:ext uri="{FF2B5EF4-FFF2-40B4-BE49-F238E27FC236}">
                <a16:creationId xmlns:a16="http://schemas.microsoft.com/office/drawing/2014/main" id="{5566D6E1-03A1-4D73-A4E0-35D74D568A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961511" y="-1"/>
            <a:ext cx="1737401" cy="959536"/>
          </a:xfrm>
          <a:custGeom>
            <a:avLst/>
            <a:gdLst>
              <a:gd name="connsiteX0" fmla="*/ 0 w 1737401"/>
              <a:gd name="connsiteY0" fmla="*/ 0 h 959536"/>
              <a:gd name="connsiteX1" fmla="*/ 123825 w 1737401"/>
              <a:gd name="connsiteY1" fmla="*/ 0 h 959536"/>
              <a:gd name="connsiteX2" fmla="*/ 123825 w 1737401"/>
              <a:gd name="connsiteY2" fmla="*/ 790277 h 959536"/>
              <a:gd name="connsiteX3" fmla="*/ 1490095 w 1737401"/>
              <a:gd name="connsiteY3" fmla="*/ 0 h 959536"/>
              <a:gd name="connsiteX4" fmla="*/ 1737401 w 1737401"/>
              <a:gd name="connsiteY4" fmla="*/ 0 h 959536"/>
              <a:gd name="connsiteX5" fmla="*/ 92869 w 1737401"/>
              <a:gd name="connsiteY5" fmla="*/ 951249 h 959536"/>
              <a:gd name="connsiteX6" fmla="*/ 61913 w 1737401"/>
              <a:gd name="connsiteY6" fmla="*/ 959536 h 959536"/>
              <a:gd name="connsiteX7" fmla="*/ 0 w 1737401"/>
              <a:gd name="connsiteY7" fmla="*/ 897624 h 959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37401" h="959536">
                <a:moveTo>
                  <a:pt x="0" y="0"/>
                </a:moveTo>
                <a:lnTo>
                  <a:pt x="123825" y="0"/>
                </a:lnTo>
                <a:lnTo>
                  <a:pt x="123825" y="790277"/>
                </a:lnTo>
                <a:lnTo>
                  <a:pt x="1490095" y="0"/>
                </a:lnTo>
                <a:lnTo>
                  <a:pt x="1737401" y="0"/>
                </a:lnTo>
                <a:lnTo>
                  <a:pt x="92869" y="951249"/>
                </a:lnTo>
                <a:cubicBezTo>
                  <a:pt x="83458" y="956688"/>
                  <a:pt x="72780" y="959546"/>
                  <a:pt x="61913" y="959536"/>
                </a:cubicBezTo>
                <a:cubicBezTo>
                  <a:pt x="27719" y="959536"/>
                  <a:pt x="0" y="931818"/>
                  <a:pt x="0" y="897624"/>
                </a:cubicBezTo>
                <a:close/>
              </a:path>
            </a:pathLst>
          </a:custGeom>
          <a:solidFill>
            <a:schemeClr val="accent6"/>
          </a:solidFill>
          <a:ln w="9525" cap="flat">
            <a:noFill/>
            <a:prstDash val="solid"/>
            <a:miter/>
          </a:ln>
        </p:spPr>
        <p:txBody>
          <a:bodyPr rtlCol="0" anchor="ctr"/>
          <a:lstStyle/>
          <a:p>
            <a:endParaRPr lang="en-US"/>
          </a:p>
        </p:txBody>
      </p:sp>
      <p:sp>
        <p:nvSpPr>
          <p:cNvPr id="16" name="Freeform: Shape 15">
            <a:extLst>
              <a:ext uri="{FF2B5EF4-FFF2-40B4-BE49-F238E27FC236}">
                <a16:creationId xmlns:a16="http://schemas.microsoft.com/office/drawing/2014/main" id="{9F835A99-04AC-494A-A572-AFE8413CC9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2936831"/>
            <a:ext cx="159741" cy="552996"/>
          </a:xfrm>
          <a:custGeom>
            <a:avLst/>
            <a:gdLst>
              <a:gd name="connsiteX0" fmla="*/ 159741 w 159741"/>
              <a:gd name="connsiteY0" fmla="*/ 0 h 552996"/>
              <a:gd name="connsiteX1" fmla="*/ 159741 w 159741"/>
              <a:gd name="connsiteY1" fmla="*/ 552996 h 552996"/>
              <a:gd name="connsiteX2" fmla="*/ 141849 w 159741"/>
              <a:gd name="connsiteY2" fmla="*/ 543285 h 552996"/>
              <a:gd name="connsiteX3" fmla="*/ 0 w 159741"/>
              <a:gd name="connsiteY3" fmla="*/ 276498 h 552996"/>
              <a:gd name="connsiteX4" fmla="*/ 141849 w 159741"/>
              <a:gd name="connsiteY4" fmla="*/ 9711 h 5529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9741" h="552996">
                <a:moveTo>
                  <a:pt x="159741" y="0"/>
                </a:moveTo>
                <a:lnTo>
                  <a:pt x="159741" y="552996"/>
                </a:lnTo>
                <a:lnTo>
                  <a:pt x="141849" y="543285"/>
                </a:lnTo>
                <a:cubicBezTo>
                  <a:pt x="56268" y="485467"/>
                  <a:pt x="0" y="387554"/>
                  <a:pt x="0" y="276498"/>
                </a:cubicBezTo>
                <a:cubicBezTo>
                  <a:pt x="0" y="165443"/>
                  <a:pt x="56268" y="67529"/>
                  <a:pt x="141849" y="9711"/>
                </a:cubicBezTo>
                <a:close/>
              </a:path>
            </a:pathLst>
          </a:custGeom>
          <a:solidFill>
            <a:schemeClr val="accent4"/>
          </a:solidFill>
          <a:ln w="1270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3" name="Content Placeholder 2">
            <a:extLst>
              <a:ext uri="{FF2B5EF4-FFF2-40B4-BE49-F238E27FC236}">
                <a16:creationId xmlns:a16="http://schemas.microsoft.com/office/drawing/2014/main" id="{733C8F7E-E791-C3D4-2E9A-6177BEEC3982}"/>
              </a:ext>
            </a:extLst>
          </p:cNvPr>
          <p:cNvSpPr>
            <a:spLocks noGrp="1"/>
          </p:cNvSpPr>
          <p:nvPr>
            <p:ph idx="1"/>
          </p:nvPr>
        </p:nvSpPr>
        <p:spPr>
          <a:xfrm>
            <a:off x="6096000" y="820880"/>
            <a:ext cx="5257799" cy="4889350"/>
          </a:xfrm>
        </p:spPr>
        <p:txBody>
          <a:bodyPr anchor="t">
            <a:normAutofit/>
          </a:bodyPr>
          <a:lstStyle/>
          <a:p>
            <a:pPr marL="0" indent="0">
              <a:buNone/>
            </a:pPr>
            <a:r>
              <a:rPr lang="en-GB" sz="2200" b="1"/>
              <a:t>What can I do to help a child talk more clearly? </a:t>
            </a:r>
          </a:p>
          <a:p>
            <a:pPr marL="0" indent="0">
              <a:buNone/>
            </a:pPr>
            <a:endParaRPr lang="en-GB" sz="2200" b="1"/>
          </a:p>
          <a:p>
            <a:pPr marL="0" indent="0">
              <a:buNone/>
            </a:pPr>
            <a:r>
              <a:rPr lang="en-GB" sz="2200"/>
              <a:t>The most important way to help children communicate is to make them feel confident and happy about talking. </a:t>
            </a:r>
          </a:p>
          <a:p>
            <a:pPr marL="0" indent="0">
              <a:buNone/>
            </a:pPr>
            <a:endParaRPr lang="en-GB" sz="2200"/>
          </a:p>
          <a:p>
            <a:pPr marL="0" indent="0">
              <a:buNone/>
            </a:pPr>
            <a:r>
              <a:rPr lang="en-GB" sz="2200"/>
              <a:t>• Show them you are listening by looking at them </a:t>
            </a:r>
          </a:p>
          <a:p>
            <a:pPr marL="0" indent="0">
              <a:buNone/>
            </a:pPr>
            <a:r>
              <a:rPr lang="en-GB" sz="2200"/>
              <a:t>• Give them time to talk </a:t>
            </a:r>
          </a:p>
          <a:p>
            <a:pPr marL="0" indent="0">
              <a:buNone/>
            </a:pPr>
            <a:r>
              <a:rPr lang="en-GB" sz="2200"/>
              <a:t>• Remember that what a child says is as important as how he/she says it</a:t>
            </a:r>
          </a:p>
        </p:txBody>
      </p:sp>
      <p:sp>
        <p:nvSpPr>
          <p:cNvPr id="18" name="Freeform: Shape 17">
            <a:extLst>
              <a:ext uri="{FF2B5EF4-FFF2-40B4-BE49-F238E27FC236}">
                <a16:creationId xmlns:a16="http://schemas.microsoft.com/office/drawing/2014/main" id="{7B786209-1B0B-4CA9-9BDD-F7327066A8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5835649"/>
            <a:ext cx="1548180" cy="1022351"/>
          </a:xfrm>
          <a:custGeom>
            <a:avLst/>
            <a:gdLst>
              <a:gd name="connsiteX0" fmla="*/ 61913 w 1548180"/>
              <a:gd name="connsiteY0" fmla="*/ 0 h 1022351"/>
              <a:gd name="connsiteX1" fmla="*/ 1548180 w 1548180"/>
              <a:gd name="connsiteY1" fmla="*/ 0 h 1022351"/>
              <a:gd name="connsiteX2" fmla="*/ 1548180 w 1548180"/>
              <a:gd name="connsiteY2" fmla="*/ 123825 h 1022351"/>
              <a:gd name="connsiteX3" fmla="*/ 123825 w 1548180"/>
              <a:gd name="connsiteY3" fmla="*/ 123825 h 1022351"/>
              <a:gd name="connsiteX4" fmla="*/ 123825 w 1548180"/>
              <a:gd name="connsiteY4" fmla="*/ 1022351 h 1022351"/>
              <a:gd name="connsiteX5" fmla="*/ 0 w 1548180"/>
              <a:gd name="connsiteY5" fmla="*/ 1022351 h 1022351"/>
              <a:gd name="connsiteX6" fmla="*/ 0 w 1548180"/>
              <a:gd name="connsiteY6" fmla="*/ 61913 h 1022351"/>
              <a:gd name="connsiteX7" fmla="*/ 61913 w 1548180"/>
              <a:gd name="connsiteY7" fmla="*/ 0 h 10223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548180" h="1022351">
                <a:moveTo>
                  <a:pt x="61913" y="0"/>
                </a:moveTo>
                <a:lnTo>
                  <a:pt x="1548180" y="0"/>
                </a:lnTo>
                <a:lnTo>
                  <a:pt x="1548180" y="123825"/>
                </a:lnTo>
                <a:lnTo>
                  <a:pt x="123825" y="123825"/>
                </a:lnTo>
                <a:lnTo>
                  <a:pt x="123825" y="1022351"/>
                </a:lnTo>
                <a:lnTo>
                  <a:pt x="0" y="1022351"/>
                </a:lnTo>
                <a:lnTo>
                  <a:pt x="0" y="61913"/>
                </a:lnTo>
                <a:cubicBezTo>
                  <a:pt x="0" y="27719"/>
                  <a:pt x="27719" y="0"/>
                  <a:pt x="61913" y="0"/>
                </a:cubicBezTo>
                <a:close/>
              </a:path>
            </a:pathLst>
          </a:custGeom>
          <a:solidFill>
            <a:schemeClr val="accent6"/>
          </a:solidFill>
          <a:ln w="9525" cap="flat">
            <a:noFill/>
            <a:prstDash val="solid"/>
            <a:miter/>
          </a:ln>
        </p:spPr>
        <p:txBody>
          <a:bodyPr rtlCol="0" anchor="ctr"/>
          <a:lstStyle/>
          <a:p>
            <a:endParaRPr lang="en-US"/>
          </a:p>
        </p:txBody>
      </p:sp>
      <p:sp>
        <p:nvSpPr>
          <p:cNvPr id="20" name="Freeform: Shape 19">
            <a:extLst>
              <a:ext uri="{FF2B5EF4-FFF2-40B4-BE49-F238E27FC236}">
                <a16:creationId xmlns:a16="http://schemas.microsoft.com/office/drawing/2014/main" id="{2D2964BB-484D-45AE-AD66-D407D06296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418308" y="5717905"/>
            <a:ext cx="1771609" cy="1140095"/>
          </a:xfrm>
          <a:custGeom>
            <a:avLst/>
            <a:gdLst>
              <a:gd name="connsiteX0" fmla="*/ 1561721 w 1771609"/>
              <a:gd name="connsiteY0" fmla="*/ 763041 h 1140095"/>
              <a:gd name="connsiteX1" fmla="*/ 1623024 w 1771609"/>
              <a:gd name="connsiteY1" fmla="*/ 792810 h 1140095"/>
              <a:gd name="connsiteX2" fmla="*/ 1711735 w 1771609"/>
              <a:gd name="connsiteY2" fmla="*/ 970132 h 1140095"/>
              <a:gd name="connsiteX3" fmla="*/ 1771609 w 1771609"/>
              <a:gd name="connsiteY3" fmla="*/ 1140095 h 1140095"/>
              <a:gd name="connsiteX4" fmla="*/ 1637225 w 1771609"/>
              <a:gd name="connsiteY4" fmla="*/ 1140095 h 1140095"/>
              <a:gd name="connsiteX5" fmla="*/ 1594820 w 1771609"/>
              <a:gd name="connsiteY5" fmla="*/ 1019711 h 1140095"/>
              <a:gd name="connsiteX6" fmla="*/ 1513200 w 1771609"/>
              <a:gd name="connsiteY6" fmla="*/ 856627 h 1140095"/>
              <a:gd name="connsiteX7" fmla="*/ 1538499 w 1771609"/>
              <a:gd name="connsiteY7" fmla="*/ 770415 h 1140095"/>
              <a:gd name="connsiteX8" fmla="*/ 1561721 w 1771609"/>
              <a:gd name="connsiteY8" fmla="*/ 763041 h 1140095"/>
              <a:gd name="connsiteX9" fmla="*/ 933455 w 1771609"/>
              <a:gd name="connsiteY9" fmla="*/ 161309 h 1140095"/>
              <a:gd name="connsiteX10" fmla="*/ 957797 w 1771609"/>
              <a:gd name="connsiteY10" fmla="*/ 167970 h 1140095"/>
              <a:gd name="connsiteX11" fmla="*/ 1286982 w 1771609"/>
              <a:gd name="connsiteY11" fmla="*/ 387616 h 1140095"/>
              <a:gd name="connsiteX12" fmla="*/ 1293725 w 1771609"/>
              <a:gd name="connsiteY12" fmla="*/ 477075 h 1140095"/>
              <a:gd name="connsiteX13" fmla="*/ 1245453 w 1771609"/>
              <a:gd name="connsiteY13" fmla="*/ 499154 h 1140095"/>
              <a:gd name="connsiteX14" fmla="*/ 1245167 w 1771609"/>
              <a:gd name="connsiteY14" fmla="*/ 499154 h 1140095"/>
              <a:gd name="connsiteX15" fmla="*/ 1203638 w 1771609"/>
              <a:gd name="connsiteY15" fmla="*/ 484104 h 1140095"/>
              <a:gd name="connsiteX16" fmla="*/ 900647 w 1771609"/>
              <a:gd name="connsiteY16" fmla="*/ 281508 h 1140095"/>
              <a:gd name="connsiteX17" fmla="*/ 872454 w 1771609"/>
              <a:gd name="connsiteY17" fmla="*/ 196164 h 1140095"/>
              <a:gd name="connsiteX18" fmla="*/ 933455 w 1771609"/>
              <a:gd name="connsiteY18" fmla="*/ 161309 h 1140095"/>
              <a:gd name="connsiteX19" fmla="*/ 256260 w 1771609"/>
              <a:gd name="connsiteY19" fmla="*/ 29 h 1140095"/>
              <a:gd name="connsiteX20" fmla="*/ 454020 w 1771609"/>
              <a:gd name="connsiteY20" fmla="*/ 13474 h 1140095"/>
              <a:gd name="connsiteX21" fmla="*/ 509236 w 1771609"/>
              <a:gd name="connsiteY21" fmla="*/ 84182 h 1140095"/>
              <a:gd name="connsiteX22" fmla="*/ 445829 w 1771609"/>
              <a:gd name="connsiteY22" fmla="*/ 139871 h 1140095"/>
              <a:gd name="connsiteX23" fmla="*/ 437447 w 1771609"/>
              <a:gd name="connsiteY23" fmla="*/ 139395 h 1140095"/>
              <a:gd name="connsiteX24" fmla="*/ 73211 w 1771609"/>
              <a:gd name="connsiteY24" fmla="*/ 137204 h 1140095"/>
              <a:gd name="connsiteX25" fmla="*/ 749 w 1771609"/>
              <a:gd name="connsiteY25" fmla="*/ 84082 h 1140095"/>
              <a:gd name="connsiteX26" fmla="*/ 53871 w 1771609"/>
              <a:gd name="connsiteY26" fmla="*/ 11621 h 1140095"/>
              <a:gd name="connsiteX27" fmla="*/ 58352 w 1771609"/>
              <a:gd name="connsiteY27" fmla="*/ 11093 h 1140095"/>
              <a:gd name="connsiteX28" fmla="*/ 256260 w 1771609"/>
              <a:gd name="connsiteY28" fmla="*/ 29 h 11400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1771609" h="1140095">
                <a:moveTo>
                  <a:pt x="1561721" y="763041"/>
                </a:moveTo>
                <a:cubicBezTo>
                  <a:pt x="1585506" y="760324"/>
                  <a:pt x="1609722" y="771249"/>
                  <a:pt x="1623024" y="792810"/>
                </a:cubicBezTo>
                <a:cubicBezTo>
                  <a:pt x="1656300" y="850065"/>
                  <a:pt x="1685920" y="909291"/>
                  <a:pt x="1711735" y="970132"/>
                </a:cubicBezTo>
                <a:lnTo>
                  <a:pt x="1771609" y="1140095"/>
                </a:lnTo>
                <a:lnTo>
                  <a:pt x="1637225" y="1140095"/>
                </a:lnTo>
                <a:lnTo>
                  <a:pt x="1594820" y="1019711"/>
                </a:lnTo>
                <a:cubicBezTo>
                  <a:pt x="1571072" y="963753"/>
                  <a:pt x="1543818" y="909282"/>
                  <a:pt x="1513200" y="856627"/>
                </a:cubicBezTo>
                <a:cubicBezTo>
                  <a:pt x="1496379" y="825834"/>
                  <a:pt x="1507704" y="787236"/>
                  <a:pt x="1538499" y="770415"/>
                </a:cubicBezTo>
                <a:cubicBezTo>
                  <a:pt x="1545912" y="766367"/>
                  <a:pt x="1553792" y="763946"/>
                  <a:pt x="1561721" y="763041"/>
                </a:cubicBezTo>
                <a:close/>
                <a:moveTo>
                  <a:pt x="933455" y="161309"/>
                </a:moveTo>
                <a:cubicBezTo>
                  <a:pt x="941693" y="161855"/>
                  <a:pt x="949959" y="164025"/>
                  <a:pt x="957797" y="167970"/>
                </a:cubicBezTo>
                <a:cubicBezTo>
                  <a:pt x="1076184" y="227289"/>
                  <a:pt x="1186759" y="301068"/>
                  <a:pt x="1286982" y="387616"/>
                </a:cubicBezTo>
                <a:cubicBezTo>
                  <a:pt x="1313547" y="410457"/>
                  <a:pt x="1316566" y="450510"/>
                  <a:pt x="1293725" y="477075"/>
                </a:cubicBezTo>
                <a:cubicBezTo>
                  <a:pt x="1281638" y="491137"/>
                  <a:pt x="1263998" y="499204"/>
                  <a:pt x="1245453" y="499154"/>
                </a:cubicBezTo>
                <a:lnTo>
                  <a:pt x="1245167" y="499154"/>
                </a:lnTo>
                <a:cubicBezTo>
                  <a:pt x="1229965" y="499301"/>
                  <a:pt x="1215220" y="493956"/>
                  <a:pt x="1203638" y="484104"/>
                </a:cubicBezTo>
                <a:cubicBezTo>
                  <a:pt x="1111407" y="404300"/>
                  <a:pt x="1009633" y="336248"/>
                  <a:pt x="900647" y="281508"/>
                </a:cubicBezTo>
                <a:cubicBezTo>
                  <a:pt x="869295" y="265726"/>
                  <a:pt x="856672" y="227516"/>
                  <a:pt x="872454" y="196164"/>
                </a:cubicBezTo>
                <a:cubicBezTo>
                  <a:pt x="884290" y="172650"/>
                  <a:pt x="908742" y="159670"/>
                  <a:pt x="933455" y="161309"/>
                </a:cubicBezTo>
                <a:close/>
                <a:moveTo>
                  <a:pt x="256260" y="29"/>
                </a:moveTo>
                <a:cubicBezTo>
                  <a:pt x="322331" y="427"/>
                  <a:pt x="388378" y="4909"/>
                  <a:pt x="454020" y="13474"/>
                </a:cubicBezTo>
                <a:cubicBezTo>
                  <a:pt x="488793" y="17752"/>
                  <a:pt x="513514" y="49409"/>
                  <a:pt x="509236" y="84182"/>
                </a:cubicBezTo>
                <a:cubicBezTo>
                  <a:pt x="505303" y="116151"/>
                  <a:pt x="478038" y="140098"/>
                  <a:pt x="445829" y="139871"/>
                </a:cubicBezTo>
                <a:cubicBezTo>
                  <a:pt x="443027" y="139899"/>
                  <a:pt x="440227" y="139740"/>
                  <a:pt x="437447" y="139395"/>
                </a:cubicBezTo>
                <a:cubicBezTo>
                  <a:pt x="316592" y="123615"/>
                  <a:pt x="194247" y="122878"/>
                  <a:pt x="73211" y="137204"/>
                </a:cubicBezTo>
                <a:cubicBezTo>
                  <a:pt x="38532" y="142545"/>
                  <a:pt x="6090" y="118762"/>
                  <a:pt x="749" y="84082"/>
                </a:cubicBezTo>
                <a:cubicBezTo>
                  <a:pt x="-4591" y="49403"/>
                  <a:pt x="19192" y="16961"/>
                  <a:pt x="53871" y="11621"/>
                </a:cubicBezTo>
                <a:cubicBezTo>
                  <a:pt x="55358" y="11392"/>
                  <a:pt x="56852" y="11216"/>
                  <a:pt x="58352" y="11093"/>
                </a:cubicBezTo>
                <a:cubicBezTo>
                  <a:pt x="124093" y="3319"/>
                  <a:pt x="190189" y="-369"/>
                  <a:pt x="256260" y="29"/>
                </a:cubicBezTo>
                <a:close/>
              </a:path>
            </a:pathLst>
          </a:custGeom>
          <a:solidFill>
            <a:schemeClr val="accent4"/>
          </a:solidFill>
          <a:ln w="9525" cap="flat">
            <a:noFill/>
            <a:prstDash val="solid"/>
            <a:miter/>
          </a:ln>
        </p:spPr>
        <p:txBody>
          <a:bodyPr rtlCol="0" anchor="ctr"/>
          <a:lstStyle/>
          <a:p>
            <a:endParaRPr lang="en-US"/>
          </a:p>
        </p:txBody>
      </p:sp>
      <p:sp>
        <p:nvSpPr>
          <p:cNvPr id="22" name="Freeform: Shape 21">
            <a:extLst>
              <a:ext uri="{FF2B5EF4-FFF2-40B4-BE49-F238E27FC236}">
                <a16:creationId xmlns:a16="http://schemas.microsoft.com/office/drawing/2014/main" id="{6691AC69-A76E-4DAB-B565-468B6B87ACF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132972" y="6258755"/>
            <a:ext cx="1565940" cy="599245"/>
          </a:xfrm>
          <a:custGeom>
            <a:avLst/>
            <a:gdLst>
              <a:gd name="connsiteX0" fmla="*/ 782970 w 1565940"/>
              <a:gd name="connsiteY0" fmla="*/ 0 h 599245"/>
              <a:gd name="connsiteX1" fmla="*/ 1528042 w 1565940"/>
              <a:gd name="connsiteY1" fmla="*/ 480469 h 599245"/>
              <a:gd name="connsiteX2" fmla="*/ 1565940 w 1565940"/>
              <a:gd name="connsiteY2" fmla="*/ 599245 h 599245"/>
              <a:gd name="connsiteX3" fmla="*/ 0 w 1565940"/>
              <a:gd name="connsiteY3" fmla="*/ 599245 h 599245"/>
              <a:gd name="connsiteX4" fmla="*/ 37898 w 1565940"/>
              <a:gd name="connsiteY4" fmla="*/ 480469 h 599245"/>
              <a:gd name="connsiteX5" fmla="*/ 782970 w 1565940"/>
              <a:gd name="connsiteY5" fmla="*/ 0 h 5992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565940" h="599245">
                <a:moveTo>
                  <a:pt x="782970" y="0"/>
                </a:moveTo>
                <a:cubicBezTo>
                  <a:pt x="1117910" y="0"/>
                  <a:pt x="1405287" y="198118"/>
                  <a:pt x="1528042" y="480469"/>
                </a:cubicBezTo>
                <a:lnTo>
                  <a:pt x="1565940" y="599245"/>
                </a:lnTo>
                <a:lnTo>
                  <a:pt x="0" y="599245"/>
                </a:lnTo>
                <a:lnTo>
                  <a:pt x="37898" y="480469"/>
                </a:lnTo>
                <a:cubicBezTo>
                  <a:pt x="160653" y="198118"/>
                  <a:pt x="448030" y="0"/>
                  <a:pt x="782970"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Tree>
    <p:extLst>
      <p:ext uri="{BB962C8B-B14F-4D97-AF65-F5344CB8AC3E}">
        <p14:creationId xmlns:p14="http://schemas.microsoft.com/office/powerpoint/2010/main" val="323575549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709F1D5-B0F1-4714-A239-E5B61C16191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Rounded Corners 9">
            <a:extLst>
              <a:ext uri="{FF2B5EF4-FFF2-40B4-BE49-F238E27FC236}">
                <a16:creationId xmlns:a16="http://schemas.microsoft.com/office/drawing/2014/main" id="{228FB460-D3FF-4440-A020-05982A09E5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40546" y="1011045"/>
            <a:ext cx="4369859" cy="4369859"/>
          </a:xfrm>
          <a:prstGeom prst="roundRect">
            <a:avLst>
              <a:gd name="adj" fmla="val 2757"/>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3579C4D-3EAB-C3C5-09C3-BA8AFCB521A2}"/>
              </a:ext>
            </a:extLst>
          </p:cNvPr>
          <p:cNvSpPr>
            <a:spLocks noGrp="1"/>
          </p:cNvSpPr>
          <p:nvPr>
            <p:ph type="title"/>
          </p:nvPr>
        </p:nvSpPr>
        <p:spPr>
          <a:xfrm>
            <a:off x="956826" y="1112969"/>
            <a:ext cx="3937298" cy="4166010"/>
          </a:xfrm>
        </p:spPr>
        <p:txBody>
          <a:bodyPr>
            <a:normAutofit/>
          </a:bodyPr>
          <a:lstStyle/>
          <a:p>
            <a:r>
              <a:rPr lang="en-GB" dirty="0">
                <a:solidFill>
                  <a:srgbClr val="FFFFFF"/>
                </a:solidFill>
              </a:rPr>
              <a:t>Ideas for developing speaking at home continued…</a:t>
            </a:r>
          </a:p>
        </p:txBody>
      </p:sp>
      <p:sp>
        <p:nvSpPr>
          <p:cNvPr id="12" name="Freeform: Shape 11">
            <a:extLst>
              <a:ext uri="{FF2B5EF4-FFF2-40B4-BE49-F238E27FC236}">
                <a16:creationId xmlns:a16="http://schemas.microsoft.com/office/drawing/2014/main" id="{14847E93-7DC1-4D4B-8829-B19AA7137C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30529" y="0"/>
            <a:ext cx="1155142" cy="591009"/>
          </a:xfrm>
          <a:custGeom>
            <a:avLst/>
            <a:gdLst>
              <a:gd name="connsiteX0" fmla="*/ 1355 w 1155142"/>
              <a:gd name="connsiteY0" fmla="*/ 0 h 591009"/>
              <a:gd name="connsiteX1" fmla="*/ 1153787 w 1155142"/>
              <a:gd name="connsiteY1" fmla="*/ 0 h 591009"/>
              <a:gd name="connsiteX2" fmla="*/ 1155142 w 1155142"/>
              <a:gd name="connsiteY2" fmla="*/ 13438 h 591009"/>
              <a:gd name="connsiteX3" fmla="*/ 577571 w 1155142"/>
              <a:gd name="connsiteY3" fmla="*/ 591009 h 591009"/>
              <a:gd name="connsiteX4" fmla="*/ 0 w 1155142"/>
              <a:gd name="connsiteY4" fmla="*/ 13438 h 5910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55142" h="591009">
                <a:moveTo>
                  <a:pt x="1355" y="0"/>
                </a:moveTo>
                <a:lnTo>
                  <a:pt x="1153787" y="0"/>
                </a:lnTo>
                <a:lnTo>
                  <a:pt x="1155142" y="13438"/>
                </a:lnTo>
                <a:cubicBezTo>
                  <a:pt x="1155142" y="332422"/>
                  <a:pt x="896555" y="591009"/>
                  <a:pt x="577571" y="591009"/>
                </a:cubicBezTo>
                <a:cubicBezTo>
                  <a:pt x="258587" y="591009"/>
                  <a:pt x="0" y="332422"/>
                  <a:pt x="0" y="13438"/>
                </a:cubicBez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4" name="Freeform: Shape 13">
            <a:extLst>
              <a:ext uri="{FF2B5EF4-FFF2-40B4-BE49-F238E27FC236}">
                <a16:creationId xmlns:a16="http://schemas.microsoft.com/office/drawing/2014/main" id="{5566D6E1-03A1-4D73-A4E0-35D74D568A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961511" y="-1"/>
            <a:ext cx="1737401" cy="959536"/>
          </a:xfrm>
          <a:custGeom>
            <a:avLst/>
            <a:gdLst>
              <a:gd name="connsiteX0" fmla="*/ 0 w 1737401"/>
              <a:gd name="connsiteY0" fmla="*/ 0 h 959536"/>
              <a:gd name="connsiteX1" fmla="*/ 123825 w 1737401"/>
              <a:gd name="connsiteY1" fmla="*/ 0 h 959536"/>
              <a:gd name="connsiteX2" fmla="*/ 123825 w 1737401"/>
              <a:gd name="connsiteY2" fmla="*/ 790277 h 959536"/>
              <a:gd name="connsiteX3" fmla="*/ 1490095 w 1737401"/>
              <a:gd name="connsiteY3" fmla="*/ 0 h 959536"/>
              <a:gd name="connsiteX4" fmla="*/ 1737401 w 1737401"/>
              <a:gd name="connsiteY4" fmla="*/ 0 h 959536"/>
              <a:gd name="connsiteX5" fmla="*/ 92869 w 1737401"/>
              <a:gd name="connsiteY5" fmla="*/ 951249 h 959536"/>
              <a:gd name="connsiteX6" fmla="*/ 61913 w 1737401"/>
              <a:gd name="connsiteY6" fmla="*/ 959536 h 959536"/>
              <a:gd name="connsiteX7" fmla="*/ 0 w 1737401"/>
              <a:gd name="connsiteY7" fmla="*/ 897624 h 959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37401" h="959536">
                <a:moveTo>
                  <a:pt x="0" y="0"/>
                </a:moveTo>
                <a:lnTo>
                  <a:pt x="123825" y="0"/>
                </a:lnTo>
                <a:lnTo>
                  <a:pt x="123825" y="790277"/>
                </a:lnTo>
                <a:lnTo>
                  <a:pt x="1490095" y="0"/>
                </a:lnTo>
                <a:lnTo>
                  <a:pt x="1737401" y="0"/>
                </a:lnTo>
                <a:lnTo>
                  <a:pt x="92869" y="951249"/>
                </a:lnTo>
                <a:cubicBezTo>
                  <a:pt x="83458" y="956688"/>
                  <a:pt x="72780" y="959546"/>
                  <a:pt x="61913" y="959536"/>
                </a:cubicBezTo>
                <a:cubicBezTo>
                  <a:pt x="27719" y="959536"/>
                  <a:pt x="0" y="931818"/>
                  <a:pt x="0" y="897624"/>
                </a:cubicBezTo>
                <a:close/>
              </a:path>
            </a:pathLst>
          </a:custGeom>
          <a:solidFill>
            <a:schemeClr val="accent6"/>
          </a:solidFill>
          <a:ln w="9525" cap="flat">
            <a:noFill/>
            <a:prstDash val="solid"/>
            <a:miter/>
          </a:ln>
        </p:spPr>
        <p:txBody>
          <a:bodyPr rtlCol="0" anchor="ctr"/>
          <a:lstStyle/>
          <a:p>
            <a:endParaRPr lang="en-US"/>
          </a:p>
        </p:txBody>
      </p:sp>
      <p:sp>
        <p:nvSpPr>
          <p:cNvPr id="16" name="Freeform: Shape 15">
            <a:extLst>
              <a:ext uri="{FF2B5EF4-FFF2-40B4-BE49-F238E27FC236}">
                <a16:creationId xmlns:a16="http://schemas.microsoft.com/office/drawing/2014/main" id="{9F835A99-04AC-494A-A572-AFE8413CC9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2936831"/>
            <a:ext cx="159741" cy="552996"/>
          </a:xfrm>
          <a:custGeom>
            <a:avLst/>
            <a:gdLst>
              <a:gd name="connsiteX0" fmla="*/ 159741 w 159741"/>
              <a:gd name="connsiteY0" fmla="*/ 0 h 552996"/>
              <a:gd name="connsiteX1" fmla="*/ 159741 w 159741"/>
              <a:gd name="connsiteY1" fmla="*/ 552996 h 552996"/>
              <a:gd name="connsiteX2" fmla="*/ 141849 w 159741"/>
              <a:gd name="connsiteY2" fmla="*/ 543285 h 552996"/>
              <a:gd name="connsiteX3" fmla="*/ 0 w 159741"/>
              <a:gd name="connsiteY3" fmla="*/ 276498 h 552996"/>
              <a:gd name="connsiteX4" fmla="*/ 141849 w 159741"/>
              <a:gd name="connsiteY4" fmla="*/ 9711 h 5529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9741" h="552996">
                <a:moveTo>
                  <a:pt x="159741" y="0"/>
                </a:moveTo>
                <a:lnTo>
                  <a:pt x="159741" y="552996"/>
                </a:lnTo>
                <a:lnTo>
                  <a:pt x="141849" y="543285"/>
                </a:lnTo>
                <a:cubicBezTo>
                  <a:pt x="56268" y="485467"/>
                  <a:pt x="0" y="387554"/>
                  <a:pt x="0" y="276498"/>
                </a:cubicBezTo>
                <a:cubicBezTo>
                  <a:pt x="0" y="165443"/>
                  <a:pt x="56268" y="67529"/>
                  <a:pt x="141849" y="9711"/>
                </a:cubicBezTo>
                <a:close/>
              </a:path>
            </a:pathLst>
          </a:custGeom>
          <a:solidFill>
            <a:schemeClr val="accent4"/>
          </a:solidFill>
          <a:ln w="1270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Content Placeholder 2">
            <a:extLst>
              <a:ext uri="{FF2B5EF4-FFF2-40B4-BE49-F238E27FC236}">
                <a16:creationId xmlns:a16="http://schemas.microsoft.com/office/drawing/2014/main" id="{35313C63-2330-8A35-EBCF-DAEB4AB212E6}"/>
              </a:ext>
            </a:extLst>
          </p:cNvPr>
          <p:cNvSpPr>
            <a:spLocks noGrp="1"/>
          </p:cNvSpPr>
          <p:nvPr>
            <p:ph idx="1"/>
          </p:nvPr>
        </p:nvSpPr>
        <p:spPr>
          <a:xfrm>
            <a:off x="6096000" y="820880"/>
            <a:ext cx="5257799" cy="4889350"/>
          </a:xfrm>
        </p:spPr>
        <p:txBody>
          <a:bodyPr anchor="t">
            <a:normAutofit/>
          </a:bodyPr>
          <a:lstStyle/>
          <a:p>
            <a:pPr marL="0" indent="0">
              <a:buNone/>
            </a:pPr>
            <a:r>
              <a:rPr lang="en-GB" sz="2600" dirty="0"/>
              <a:t>When you don’t understand: </a:t>
            </a:r>
          </a:p>
          <a:p>
            <a:pPr marL="0" indent="0">
              <a:buNone/>
            </a:pPr>
            <a:r>
              <a:rPr lang="en-GB" sz="2600" dirty="0"/>
              <a:t>• Do not pretend to have understood – be honest </a:t>
            </a:r>
          </a:p>
          <a:p>
            <a:pPr marL="0" indent="0">
              <a:buNone/>
            </a:pPr>
            <a:r>
              <a:rPr lang="en-GB" sz="2600" dirty="0"/>
              <a:t>• Ask them to show you if they can and describe the actions you are taking as they are leading you </a:t>
            </a:r>
          </a:p>
          <a:p>
            <a:pPr marL="0" indent="0">
              <a:buNone/>
            </a:pPr>
            <a:r>
              <a:rPr lang="en-GB" sz="2600" dirty="0"/>
              <a:t>• Ask closed question to get more information, e.g. “is it something you would like?”, “Is it something that you were playing with at school?”, “A friend at school or at home?”</a:t>
            </a:r>
          </a:p>
        </p:txBody>
      </p:sp>
      <p:sp>
        <p:nvSpPr>
          <p:cNvPr id="18" name="Freeform: Shape 17">
            <a:extLst>
              <a:ext uri="{FF2B5EF4-FFF2-40B4-BE49-F238E27FC236}">
                <a16:creationId xmlns:a16="http://schemas.microsoft.com/office/drawing/2014/main" id="{7B786209-1B0B-4CA9-9BDD-F7327066A8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5835649"/>
            <a:ext cx="1548180" cy="1022351"/>
          </a:xfrm>
          <a:custGeom>
            <a:avLst/>
            <a:gdLst>
              <a:gd name="connsiteX0" fmla="*/ 61913 w 1548180"/>
              <a:gd name="connsiteY0" fmla="*/ 0 h 1022351"/>
              <a:gd name="connsiteX1" fmla="*/ 1548180 w 1548180"/>
              <a:gd name="connsiteY1" fmla="*/ 0 h 1022351"/>
              <a:gd name="connsiteX2" fmla="*/ 1548180 w 1548180"/>
              <a:gd name="connsiteY2" fmla="*/ 123825 h 1022351"/>
              <a:gd name="connsiteX3" fmla="*/ 123825 w 1548180"/>
              <a:gd name="connsiteY3" fmla="*/ 123825 h 1022351"/>
              <a:gd name="connsiteX4" fmla="*/ 123825 w 1548180"/>
              <a:gd name="connsiteY4" fmla="*/ 1022351 h 1022351"/>
              <a:gd name="connsiteX5" fmla="*/ 0 w 1548180"/>
              <a:gd name="connsiteY5" fmla="*/ 1022351 h 1022351"/>
              <a:gd name="connsiteX6" fmla="*/ 0 w 1548180"/>
              <a:gd name="connsiteY6" fmla="*/ 61913 h 1022351"/>
              <a:gd name="connsiteX7" fmla="*/ 61913 w 1548180"/>
              <a:gd name="connsiteY7" fmla="*/ 0 h 10223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548180" h="1022351">
                <a:moveTo>
                  <a:pt x="61913" y="0"/>
                </a:moveTo>
                <a:lnTo>
                  <a:pt x="1548180" y="0"/>
                </a:lnTo>
                <a:lnTo>
                  <a:pt x="1548180" y="123825"/>
                </a:lnTo>
                <a:lnTo>
                  <a:pt x="123825" y="123825"/>
                </a:lnTo>
                <a:lnTo>
                  <a:pt x="123825" y="1022351"/>
                </a:lnTo>
                <a:lnTo>
                  <a:pt x="0" y="1022351"/>
                </a:lnTo>
                <a:lnTo>
                  <a:pt x="0" y="61913"/>
                </a:lnTo>
                <a:cubicBezTo>
                  <a:pt x="0" y="27719"/>
                  <a:pt x="27719" y="0"/>
                  <a:pt x="61913" y="0"/>
                </a:cubicBezTo>
                <a:close/>
              </a:path>
            </a:pathLst>
          </a:custGeom>
          <a:solidFill>
            <a:schemeClr val="accent6"/>
          </a:solidFill>
          <a:ln w="9525" cap="flat">
            <a:noFill/>
            <a:prstDash val="solid"/>
            <a:miter/>
          </a:ln>
        </p:spPr>
        <p:txBody>
          <a:bodyPr rtlCol="0" anchor="ctr"/>
          <a:lstStyle/>
          <a:p>
            <a:endParaRPr lang="en-US"/>
          </a:p>
        </p:txBody>
      </p:sp>
      <p:sp>
        <p:nvSpPr>
          <p:cNvPr id="20" name="Freeform: Shape 19">
            <a:extLst>
              <a:ext uri="{FF2B5EF4-FFF2-40B4-BE49-F238E27FC236}">
                <a16:creationId xmlns:a16="http://schemas.microsoft.com/office/drawing/2014/main" id="{2D2964BB-484D-45AE-AD66-D407D06296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418308" y="5717905"/>
            <a:ext cx="1771609" cy="1140095"/>
          </a:xfrm>
          <a:custGeom>
            <a:avLst/>
            <a:gdLst>
              <a:gd name="connsiteX0" fmla="*/ 1561721 w 1771609"/>
              <a:gd name="connsiteY0" fmla="*/ 763041 h 1140095"/>
              <a:gd name="connsiteX1" fmla="*/ 1623024 w 1771609"/>
              <a:gd name="connsiteY1" fmla="*/ 792810 h 1140095"/>
              <a:gd name="connsiteX2" fmla="*/ 1711735 w 1771609"/>
              <a:gd name="connsiteY2" fmla="*/ 970132 h 1140095"/>
              <a:gd name="connsiteX3" fmla="*/ 1771609 w 1771609"/>
              <a:gd name="connsiteY3" fmla="*/ 1140095 h 1140095"/>
              <a:gd name="connsiteX4" fmla="*/ 1637225 w 1771609"/>
              <a:gd name="connsiteY4" fmla="*/ 1140095 h 1140095"/>
              <a:gd name="connsiteX5" fmla="*/ 1594820 w 1771609"/>
              <a:gd name="connsiteY5" fmla="*/ 1019711 h 1140095"/>
              <a:gd name="connsiteX6" fmla="*/ 1513200 w 1771609"/>
              <a:gd name="connsiteY6" fmla="*/ 856627 h 1140095"/>
              <a:gd name="connsiteX7" fmla="*/ 1538499 w 1771609"/>
              <a:gd name="connsiteY7" fmla="*/ 770415 h 1140095"/>
              <a:gd name="connsiteX8" fmla="*/ 1561721 w 1771609"/>
              <a:gd name="connsiteY8" fmla="*/ 763041 h 1140095"/>
              <a:gd name="connsiteX9" fmla="*/ 933455 w 1771609"/>
              <a:gd name="connsiteY9" fmla="*/ 161309 h 1140095"/>
              <a:gd name="connsiteX10" fmla="*/ 957797 w 1771609"/>
              <a:gd name="connsiteY10" fmla="*/ 167970 h 1140095"/>
              <a:gd name="connsiteX11" fmla="*/ 1286982 w 1771609"/>
              <a:gd name="connsiteY11" fmla="*/ 387616 h 1140095"/>
              <a:gd name="connsiteX12" fmla="*/ 1293725 w 1771609"/>
              <a:gd name="connsiteY12" fmla="*/ 477075 h 1140095"/>
              <a:gd name="connsiteX13" fmla="*/ 1245453 w 1771609"/>
              <a:gd name="connsiteY13" fmla="*/ 499154 h 1140095"/>
              <a:gd name="connsiteX14" fmla="*/ 1245167 w 1771609"/>
              <a:gd name="connsiteY14" fmla="*/ 499154 h 1140095"/>
              <a:gd name="connsiteX15" fmla="*/ 1203638 w 1771609"/>
              <a:gd name="connsiteY15" fmla="*/ 484104 h 1140095"/>
              <a:gd name="connsiteX16" fmla="*/ 900647 w 1771609"/>
              <a:gd name="connsiteY16" fmla="*/ 281508 h 1140095"/>
              <a:gd name="connsiteX17" fmla="*/ 872454 w 1771609"/>
              <a:gd name="connsiteY17" fmla="*/ 196164 h 1140095"/>
              <a:gd name="connsiteX18" fmla="*/ 933455 w 1771609"/>
              <a:gd name="connsiteY18" fmla="*/ 161309 h 1140095"/>
              <a:gd name="connsiteX19" fmla="*/ 256260 w 1771609"/>
              <a:gd name="connsiteY19" fmla="*/ 29 h 1140095"/>
              <a:gd name="connsiteX20" fmla="*/ 454020 w 1771609"/>
              <a:gd name="connsiteY20" fmla="*/ 13474 h 1140095"/>
              <a:gd name="connsiteX21" fmla="*/ 509236 w 1771609"/>
              <a:gd name="connsiteY21" fmla="*/ 84182 h 1140095"/>
              <a:gd name="connsiteX22" fmla="*/ 445829 w 1771609"/>
              <a:gd name="connsiteY22" fmla="*/ 139871 h 1140095"/>
              <a:gd name="connsiteX23" fmla="*/ 437447 w 1771609"/>
              <a:gd name="connsiteY23" fmla="*/ 139395 h 1140095"/>
              <a:gd name="connsiteX24" fmla="*/ 73211 w 1771609"/>
              <a:gd name="connsiteY24" fmla="*/ 137204 h 1140095"/>
              <a:gd name="connsiteX25" fmla="*/ 749 w 1771609"/>
              <a:gd name="connsiteY25" fmla="*/ 84082 h 1140095"/>
              <a:gd name="connsiteX26" fmla="*/ 53871 w 1771609"/>
              <a:gd name="connsiteY26" fmla="*/ 11621 h 1140095"/>
              <a:gd name="connsiteX27" fmla="*/ 58352 w 1771609"/>
              <a:gd name="connsiteY27" fmla="*/ 11093 h 1140095"/>
              <a:gd name="connsiteX28" fmla="*/ 256260 w 1771609"/>
              <a:gd name="connsiteY28" fmla="*/ 29 h 11400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1771609" h="1140095">
                <a:moveTo>
                  <a:pt x="1561721" y="763041"/>
                </a:moveTo>
                <a:cubicBezTo>
                  <a:pt x="1585506" y="760324"/>
                  <a:pt x="1609722" y="771249"/>
                  <a:pt x="1623024" y="792810"/>
                </a:cubicBezTo>
                <a:cubicBezTo>
                  <a:pt x="1656300" y="850065"/>
                  <a:pt x="1685920" y="909291"/>
                  <a:pt x="1711735" y="970132"/>
                </a:cubicBezTo>
                <a:lnTo>
                  <a:pt x="1771609" y="1140095"/>
                </a:lnTo>
                <a:lnTo>
                  <a:pt x="1637225" y="1140095"/>
                </a:lnTo>
                <a:lnTo>
                  <a:pt x="1594820" y="1019711"/>
                </a:lnTo>
                <a:cubicBezTo>
                  <a:pt x="1571072" y="963753"/>
                  <a:pt x="1543818" y="909282"/>
                  <a:pt x="1513200" y="856627"/>
                </a:cubicBezTo>
                <a:cubicBezTo>
                  <a:pt x="1496379" y="825834"/>
                  <a:pt x="1507704" y="787236"/>
                  <a:pt x="1538499" y="770415"/>
                </a:cubicBezTo>
                <a:cubicBezTo>
                  <a:pt x="1545912" y="766367"/>
                  <a:pt x="1553792" y="763946"/>
                  <a:pt x="1561721" y="763041"/>
                </a:cubicBezTo>
                <a:close/>
                <a:moveTo>
                  <a:pt x="933455" y="161309"/>
                </a:moveTo>
                <a:cubicBezTo>
                  <a:pt x="941693" y="161855"/>
                  <a:pt x="949959" y="164025"/>
                  <a:pt x="957797" y="167970"/>
                </a:cubicBezTo>
                <a:cubicBezTo>
                  <a:pt x="1076184" y="227289"/>
                  <a:pt x="1186759" y="301068"/>
                  <a:pt x="1286982" y="387616"/>
                </a:cubicBezTo>
                <a:cubicBezTo>
                  <a:pt x="1313547" y="410457"/>
                  <a:pt x="1316566" y="450510"/>
                  <a:pt x="1293725" y="477075"/>
                </a:cubicBezTo>
                <a:cubicBezTo>
                  <a:pt x="1281638" y="491137"/>
                  <a:pt x="1263998" y="499204"/>
                  <a:pt x="1245453" y="499154"/>
                </a:cubicBezTo>
                <a:lnTo>
                  <a:pt x="1245167" y="499154"/>
                </a:lnTo>
                <a:cubicBezTo>
                  <a:pt x="1229965" y="499301"/>
                  <a:pt x="1215220" y="493956"/>
                  <a:pt x="1203638" y="484104"/>
                </a:cubicBezTo>
                <a:cubicBezTo>
                  <a:pt x="1111407" y="404300"/>
                  <a:pt x="1009633" y="336248"/>
                  <a:pt x="900647" y="281508"/>
                </a:cubicBezTo>
                <a:cubicBezTo>
                  <a:pt x="869295" y="265726"/>
                  <a:pt x="856672" y="227516"/>
                  <a:pt x="872454" y="196164"/>
                </a:cubicBezTo>
                <a:cubicBezTo>
                  <a:pt x="884290" y="172650"/>
                  <a:pt x="908742" y="159670"/>
                  <a:pt x="933455" y="161309"/>
                </a:cubicBezTo>
                <a:close/>
                <a:moveTo>
                  <a:pt x="256260" y="29"/>
                </a:moveTo>
                <a:cubicBezTo>
                  <a:pt x="322331" y="427"/>
                  <a:pt x="388378" y="4909"/>
                  <a:pt x="454020" y="13474"/>
                </a:cubicBezTo>
                <a:cubicBezTo>
                  <a:pt x="488793" y="17752"/>
                  <a:pt x="513514" y="49409"/>
                  <a:pt x="509236" y="84182"/>
                </a:cubicBezTo>
                <a:cubicBezTo>
                  <a:pt x="505303" y="116151"/>
                  <a:pt x="478038" y="140098"/>
                  <a:pt x="445829" y="139871"/>
                </a:cubicBezTo>
                <a:cubicBezTo>
                  <a:pt x="443027" y="139899"/>
                  <a:pt x="440227" y="139740"/>
                  <a:pt x="437447" y="139395"/>
                </a:cubicBezTo>
                <a:cubicBezTo>
                  <a:pt x="316592" y="123615"/>
                  <a:pt x="194247" y="122878"/>
                  <a:pt x="73211" y="137204"/>
                </a:cubicBezTo>
                <a:cubicBezTo>
                  <a:pt x="38532" y="142545"/>
                  <a:pt x="6090" y="118762"/>
                  <a:pt x="749" y="84082"/>
                </a:cubicBezTo>
                <a:cubicBezTo>
                  <a:pt x="-4591" y="49403"/>
                  <a:pt x="19192" y="16961"/>
                  <a:pt x="53871" y="11621"/>
                </a:cubicBezTo>
                <a:cubicBezTo>
                  <a:pt x="55358" y="11392"/>
                  <a:pt x="56852" y="11216"/>
                  <a:pt x="58352" y="11093"/>
                </a:cubicBezTo>
                <a:cubicBezTo>
                  <a:pt x="124093" y="3319"/>
                  <a:pt x="190189" y="-369"/>
                  <a:pt x="256260" y="29"/>
                </a:cubicBezTo>
                <a:close/>
              </a:path>
            </a:pathLst>
          </a:custGeom>
          <a:solidFill>
            <a:schemeClr val="accent4"/>
          </a:solidFill>
          <a:ln w="9525" cap="flat">
            <a:noFill/>
            <a:prstDash val="solid"/>
            <a:miter/>
          </a:ln>
        </p:spPr>
        <p:txBody>
          <a:bodyPr rtlCol="0" anchor="ctr"/>
          <a:lstStyle/>
          <a:p>
            <a:endParaRPr lang="en-US"/>
          </a:p>
        </p:txBody>
      </p:sp>
      <p:sp>
        <p:nvSpPr>
          <p:cNvPr id="22" name="Freeform: Shape 21">
            <a:extLst>
              <a:ext uri="{FF2B5EF4-FFF2-40B4-BE49-F238E27FC236}">
                <a16:creationId xmlns:a16="http://schemas.microsoft.com/office/drawing/2014/main" id="{6691AC69-A76E-4DAB-B565-468B6B87ACF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132972" y="6258755"/>
            <a:ext cx="1565940" cy="599245"/>
          </a:xfrm>
          <a:custGeom>
            <a:avLst/>
            <a:gdLst>
              <a:gd name="connsiteX0" fmla="*/ 782970 w 1565940"/>
              <a:gd name="connsiteY0" fmla="*/ 0 h 599245"/>
              <a:gd name="connsiteX1" fmla="*/ 1528042 w 1565940"/>
              <a:gd name="connsiteY1" fmla="*/ 480469 h 599245"/>
              <a:gd name="connsiteX2" fmla="*/ 1565940 w 1565940"/>
              <a:gd name="connsiteY2" fmla="*/ 599245 h 599245"/>
              <a:gd name="connsiteX3" fmla="*/ 0 w 1565940"/>
              <a:gd name="connsiteY3" fmla="*/ 599245 h 599245"/>
              <a:gd name="connsiteX4" fmla="*/ 37898 w 1565940"/>
              <a:gd name="connsiteY4" fmla="*/ 480469 h 599245"/>
              <a:gd name="connsiteX5" fmla="*/ 782970 w 1565940"/>
              <a:gd name="connsiteY5" fmla="*/ 0 h 5992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565940" h="599245">
                <a:moveTo>
                  <a:pt x="782970" y="0"/>
                </a:moveTo>
                <a:cubicBezTo>
                  <a:pt x="1117910" y="0"/>
                  <a:pt x="1405287" y="198118"/>
                  <a:pt x="1528042" y="480469"/>
                </a:cubicBezTo>
                <a:lnTo>
                  <a:pt x="1565940" y="599245"/>
                </a:lnTo>
                <a:lnTo>
                  <a:pt x="0" y="599245"/>
                </a:lnTo>
                <a:lnTo>
                  <a:pt x="37898" y="480469"/>
                </a:lnTo>
                <a:cubicBezTo>
                  <a:pt x="160653" y="198118"/>
                  <a:pt x="448030" y="0"/>
                  <a:pt x="782970"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Tree>
    <p:extLst>
      <p:ext uri="{BB962C8B-B14F-4D97-AF65-F5344CB8AC3E}">
        <p14:creationId xmlns:p14="http://schemas.microsoft.com/office/powerpoint/2010/main" val="154510660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6151" name="Rectangle 6150">
            <a:extLst>
              <a:ext uri="{FF2B5EF4-FFF2-40B4-BE49-F238E27FC236}">
                <a16:creationId xmlns:a16="http://schemas.microsoft.com/office/drawing/2014/main" id="{94E4D846-3AFC-4F86-8C35-24B0542A26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146" name="Picture 2" descr="Teaching Children to Listen to Requests">
            <a:extLst>
              <a:ext uri="{FF2B5EF4-FFF2-40B4-BE49-F238E27FC236}">
                <a16:creationId xmlns:a16="http://schemas.microsoft.com/office/drawing/2014/main" id="{4A75C6D9-AC07-E217-DF69-1AC8D0677C7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23298" t="9091"/>
          <a:stretch/>
        </p:blipFill>
        <p:spPr bwMode="auto">
          <a:xfrm>
            <a:off x="20" y="10"/>
            <a:ext cx="8668492" cy="6857990"/>
          </a:xfrm>
          <a:prstGeom prst="rect">
            <a:avLst/>
          </a:prstGeom>
          <a:noFill/>
          <a:extLst>
            <a:ext uri="{909E8E84-426E-40DD-AFC4-6F175D3DCCD1}">
              <a14:hiddenFill xmlns:a14="http://schemas.microsoft.com/office/drawing/2010/main">
                <a:solidFill>
                  <a:srgbClr val="FFFFFF"/>
                </a:solidFill>
              </a14:hiddenFill>
            </a:ext>
          </a:extLst>
        </p:spPr>
      </p:pic>
      <p:sp>
        <p:nvSpPr>
          <p:cNvPr id="6153" name="Rectangle 6152">
            <a:extLst>
              <a:ext uri="{FF2B5EF4-FFF2-40B4-BE49-F238E27FC236}">
                <a16:creationId xmlns:a16="http://schemas.microsoft.com/office/drawing/2014/main" id="{284781B9-12CB-45C3-907A-9ED93FF72C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435399" y="0"/>
            <a:ext cx="9756601" cy="6858000"/>
          </a:xfrm>
          <a:prstGeom prst="rect">
            <a:avLst/>
          </a:prstGeom>
          <a:gradFill>
            <a:gsLst>
              <a:gs pos="53000">
                <a:schemeClr val="bg1"/>
              </a:gs>
              <a:gs pos="35000">
                <a:schemeClr val="bg1">
                  <a:alpha val="76000"/>
                </a:schemeClr>
              </a:gs>
              <a:gs pos="19000">
                <a:schemeClr val="bg1">
                  <a:alpha val="40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370F76F8-24AC-FA2E-EFF7-32D08906FDA1}"/>
              </a:ext>
            </a:extLst>
          </p:cNvPr>
          <p:cNvSpPr>
            <a:spLocks noGrp="1"/>
          </p:cNvSpPr>
          <p:nvPr>
            <p:ph type="title"/>
          </p:nvPr>
        </p:nvSpPr>
        <p:spPr>
          <a:xfrm>
            <a:off x="8370470" y="651753"/>
            <a:ext cx="3438144" cy="1634247"/>
          </a:xfrm>
        </p:spPr>
        <p:txBody>
          <a:bodyPr anchor="b">
            <a:normAutofit fontScale="90000"/>
          </a:bodyPr>
          <a:lstStyle/>
          <a:p>
            <a:r>
              <a:rPr lang="en-GB" sz="3200" dirty="0"/>
              <a:t>Further strategies for supporting speech development</a:t>
            </a:r>
          </a:p>
        </p:txBody>
      </p:sp>
      <p:sp>
        <p:nvSpPr>
          <p:cNvPr id="6155" name="Rectangle 6154">
            <a:extLst>
              <a:ext uri="{FF2B5EF4-FFF2-40B4-BE49-F238E27FC236}">
                <a16:creationId xmlns:a16="http://schemas.microsoft.com/office/drawing/2014/main" id="{55D4142C-5077-457F-A6AD-3FECFDB396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8687333" y="605790"/>
            <a:ext cx="73152" cy="5486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6157" name="Rectangle 6156">
            <a:extLst>
              <a:ext uri="{FF2B5EF4-FFF2-40B4-BE49-F238E27FC236}">
                <a16:creationId xmlns:a16="http://schemas.microsoft.com/office/drawing/2014/main" id="{7A5F0580-5EE9-419F-96EE-B6529EF6E7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453018" y="2443480"/>
            <a:ext cx="3218688" cy="9144"/>
          </a:xfrm>
          <a:prstGeom prst="rect">
            <a:avLst/>
          </a:prstGeom>
          <a:solidFill>
            <a:srgbClr val="D5D5D5"/>
          </a:solidFill>
          <a:ln w="3175">
            <a:solidFill>
              <a:srgbClr val="D5D5D5"/>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2282229F-ABA6-BA3D-56B3-2640B5737DAC}"/>
              </a:ext>
            </a:extLst>
          </p:cNvPr>
          <p:cNvSpPr>
            <a:spLocks noGrp="1"/>
          </p:cNvSpPr>
          <p:nvPr>
            <p:ph idx="1"/>
          </p:nvPr>
        </p:nvSpPr>
        <p:spPr>
          <a:xfrm>
            <a:off x="8370470" y="2718053"/>
            <a:ext cx="3438906" cy="3887612"/>
          </a:xfrm>
        </p:spPr>
        <p:txBody>
          <a:bodyPr anchor="t">
            <a:normAutofit lnSpcReduction="10000"/>
          </a:bodyPr>
          <a:lstStyle/>
          <a:p>
            <a:r>
              <a:rPr lang="en-GB" sz="1800" dirty="0"/>
              <a:t>Talk through what you and your child are doing. This helps to give children the words they need so that they can explain themselves next time. </a:t>
            </a:r>
          </a:p>
          <a:p>
            <a:r>
              <a:rPr lang="en-GB" sz="1800" dirty="0"/>
              <a:t>Positively repeat words, phrases and sentences back to your child to model the correct way of saying something. Do not expect your child to repeat it back perfectly. </a:t>
            </a:r>
          </a:p>
          <a:p>
            <a:r>
              <a:rPr lang="en-GB" sz="1800" dirty="0"/>
              <a:t>Give them alternatives </a:t>
            </a:r>
          </a:p>
          <a:p>
            <a:r>
              <a:rPr lang="en-GB" sz="1800" dirty="0"/>
              <a:t>Clarify their intention- “Did you mean…?”</a:t>
            </a:r>
          </a:p>
        </p:txBody>
      </p:sp>
    </p:spTree>
    <p:extLst>
      <p:ext uri="{BB962C8B-B14F-4D97-AF65-F5344CB8AC3E}">
        <p14:creationId xmlns:p14="http://schemas.microsoft.com/office/powerpoint/2010/main" val="326376857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1" name="Rectangle 20">
            <a:extLst>
              <a:ext uri="{FF2B5EF4-FFF2-40B4-BE49-F238E27FC236}">
                <a16:creationId xmlns:a16="http://schemas.microsoft.com/office/drawing/2014/main" id="{18873D23-2DCF-4B31-A009-95721C06E8E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22">
            <a:extLst>
              <a:ext uri="{FF2B5EF4-FFF2-40B4-BE49-F238E27FC236}">
                <a16:creationId xmlns:a16="http://schemas.microsoft.com/office/drawing/2014/main" id="{C13EF075-D4EF-4929-ADBC-91B27DA1995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a:p>
        </p:txBody>
      </p:sp>
      <p:grpSp>
        <p:nvGrpSpPr>
          <p:cNvPr id="25" name="Group 24">
            <a:extLst>
              <a:ext uri="{FF2B5EF4-FFF2-40B4-BE49-F238E27FC236}">
                <a16:creationId xmlns:a16="http://schemas.microsoft.com/office/drawing/2014/main" id="{DAA26DFA-AAB2-4973-9C17-16D587C7B19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1863" y="508838"/>
            <a:ext cx="5217958" cy="6239661"/>
            <a:chOff x="-19221" y="251144"/>
            <a:chExt cx="5217958" cy="6239661"/>
          </a:xfrm>
        </p:grpSpPr>
        <p:sp>
          <p:nvSpPr>
            <p:cNvPr id="26" name="Freeform: Shape 25">
              <a:extLst>
                <a:ext uri="{FF2B5EF4-FFF2-40B4-BE49-F238E27FC236}">
                  <a16:creationId xmlns:a16="http://schemas.microsoft.com/office/drawing/2014/main" id="{3F407F11-7321-4BF6-8536-CCE8E342454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1" y="251144"/>
              <a:ext cx="5187198" cy="6239661"/>
            </a:xfrm>
            <a:custGeom>
              <a:avLst/>
              <a:gdLst>
                <a:gd name="connsiteX0" fmla="*/ 2011811 w 5187198"/>
                <a:gd name="connsiteY0" fmla="*/ 4 h 6239661"/>
                <a:gd name="connsiteX1" fmla="*/ 2617011 w 5187198"/>
                <a:gd name="connsiteY1" fmla="*/ 70590 h 6239661"/>
                <a:gd name="connsiteX2" fmla="*/ 2690321 w 5187198"/>
                <a:gd name="connsiteY2" fmla="*/ 88146 h 6239661"/>
                <a:gd name="connsiteX3" fmla="*/ 2726863 w 5187198"/>
                <a:gd name="connsiteY3" fmla="*/ 97127 h 6239661"/>
                <a:gd name="connsiteX4" fmla="*/ 2762951 w 5187198"/>
                <a:gd name="connsiteY4" fmla="*/ 107375 h 6239661"/>
                <a:gd name="connsiteX5" fmla="*/ 2834843 w 5187198"/>
                <a:gd name="connsiteY5" fmla="*/ 128493 h 6239661"/>
                <a:gd name="connsiteX6" fmla="*/ 2906574 w 5187198"/>
                <a:gd name="connsiteY6" fmla="*/ 151076 h 6239661"/>
                <a:gd name="connsiteX7" fmla="*/ 3049504 w 5187198"/>
                <a:gd name="connsiteY7" fmla="*/ 202124 h 6239661"/>
                <a:gd name="connsiteX8" fmla="*/ 3189518 w 5187198"/>
                <a:gd name="connsiteY8" fmla="*/ 260159 h 6239661"/>
                <a:gd name="connsiteX9" fmla="*/ 3326048 w 5187198"/>
                <a:gd name="connsiteY9" fmla="*/ 325143 h 6239661"/>
                <a:gd name="connsiteX10" fmla="*/ 3459166 w 5187198"/>
                <a:gd name="connsiteY10" fmla="*/ 395936 h 6239661"/>
                <a:gd name="connsiteX11" fmla="*/ 3588578 w 5187198"/>
                <a:gd name="connsiteY11" fmla="*/ 472343 h 6239661"/>
                <a:gd name="connsiteX12" fmla="*/ 3651864 w 5187198"/>
                <a:gd name="connsiteY12" fmla="*/ 512600 h 6239661"/>
                <a:gd name="connsiteX13" fmla="*/ 3714514 w 5187198"/>
                <a:gd name="connsiteY13" fmla="*/ 553499 h 6239661"/>
                <a:gd name="connsiteX14" fmla="*/ 4181221 w 5187198"/>
                <a:gd name="connsiteY14" fmla="*/ 922912 h 6239661"/>
                <a:gd name="connsiteX15" fmla="*/ 4582963 w 5187198"/>
                <a:gd name="connsiteY15" fmla="*/ 1358264 h 6239661"/>
                <a:gd name="connsiteX16" fmla="*/ 4670721 w 5187198"/>
                <a:gd name="connsiteY16" fmla="*/ 1477644 h 6239661"/>
                <a:gd name="connsiteX17" fmla="*/ 4752378 w 5187198"/>
                <a:gd name="connsiteY17" fmla="*/ 1601187 h 6239661"/>
                <a:gd name="connsiteX18" fmla="*/ 4772168 w 5187198"/>
                <a:gd name="connsiteY18" fmla="*/ 1632456 h 6239661"/>
                <a:gd name="connsiteX19" fmla="*/ 4782117 w 5187198"/>
                <a:gd name="connsiteY19" fmla="*/ 1648104 h 6239661"/>
                <a:gd name="connsiteX20" fmla="*/ 4791381 w 5187198"/>
                <a:gd name="connsiteY20" fmla="*/ 1664150 h 6239661"/>
                <a:gd name="connsiteX21" fmla="*/ 4828190 w 5187198"/>
                <a:gd name="connsiteY21" fmla="*/ 1728379 h 6239661"/>
                <a:gd name="connsiteX22" fmla="*/ 4864832 w 5187198"/>
                <a:gd name="connsiteY22" fmla="*/ 1792796 h 6239661"/>
                <a:gd name="connsiteX23" fmla="*/ 4899201 w 5187198"/>
                <a:gd name="connsiteY23" fmla="*/ 1858342 h 6239661"/>
                <a:gd name="connsiteX24" fmla="*/ 4933266 w 5187198"/>
                <a:gd name="connsiteY24" fmla="*/ 1924155 h 6239661"/>
                <a:gd name="connsiteX25" fmla="*/ 4964403 w 5187198"/>
                <a:gd name="connsiteY25" fmla="*/ 1991384 h 6239661"/>
                <a:gd name="connsiteX26" fmla="*/ 4995019 w 5187198"/>
                <a:gd name="connsiteY26" fmla="*/ 2058823 h 6239661"/>
                <a:gd name="connsiteX27" fmla="*/ 5021999 w 5187198"/>
                <a:gd name="connsiteY27" fmla="*/ 2127723 h 6239661"/>
                <a:gd name="connsiteX28" fmla="*/ 5048321 w 5187198"/>
                <a:gd name="connsiteY28" fmla="*/ 2196908 h 6239661"/>
                <a:gd name="connsiteX29" fmla="*/ 5070546 w 5187198"/>
                <a:gd name="connsiteY29" fmla="*/ 2267547 h 6239661"/>
                <a:gd name="connsiteX30" fmla="*/ 5092171 w 5187198"/>
                <a:gd name="connsiteY30" fmla="*/ 2338256 h 6239661"/>
                <a:gd name="connsiteX31" fmla="*/ 5110305 w 5187198"/>
                <a:gd name="connsiteY31" fmla="*/ 2409886 h 6239661"/>
                <a:gd name="connsiteX32" fmla="*/ 5186393 w 5187198"/>
                <a:gd name="connsiteY32" fmla="*/ 2992022 h 6239661"/>
                <a:gd name="connsiteX33" fmla="*/ 5149045 w 5187198"/>
                <a:gd name="connsiteY33" fmla="*/ 3571816 h 6239661"/>
                <a:gd name="connsiteX34" fmla="*/ 5126572 w 5187198"/>
                <a:gd name="connsiteY34" fmla="*/ 3714520 h 6239661"/>
                <a:gd name="connsiteX35" fmla="*/ 5099067 w 5187198"/>
                <a:gd name="connsiteY35" fmla="*/ 3856108 h 6239661"/>
                <a:gd name="connsiteX36" fmla="*/ 5095699 w 5187198"/>
                <a:gd name="connsiteY36" fmla="*/ 3873868 h 6239661"/>
                <a:gd name="connsiteX37" fmla="*/ 5091573 w 5187198"/>
                <a:gd name="connsiteY37" fmla="*/ 3891426 h 6239661"/>
                <a:gd name="connsiteX38" fmla="*/ 5083324 w 5187198"/>
                <a:gd name="connsiteY38" fmla="*/ 3926541 h 6239661"/>
                <a:gd name="connsiteX39" fmla="*/ 5067256 w 5187198"/>
                <a:gd name="connsiteY39" fmla="*/ 3996889 h 6239661"/>
                <a:gd name="connsiteX40" fmla="*/ 5059194 w 5187198"/>
                <a:gd name="connsiteY40" fmla="*/ 4032171 h 6239661"/>
                <a:gd name="connsiteX41" fmla="*/ 5049522 w 5187198"/>
                <a:gd name="connsiteY41" fmla="*/ 4067833 h 6239661"/>
                <a:gd name="connsiteX42" fmla="*/ 5040067 w 5187198"/>
                <a:gd name="connsiteY42" fmla="*/ 4103553 h 6239661"/>
                <a:gd name="connsiteX43" fmla="*/ 5028960 w 5187198"/>
                <a:gd name="connsiteY43" fmla="*/ 4138946 h 6239661"/>
                <a:gd name="connsiteX44" fmla="*/ 4917351 w 5187198"/>
                <a:gd name="connsiteY44" fmla="*/ 4417041 h 6239661"/>
                <a:gd name="connsiteX45" fmla="*/ 4756163 w 5187198"/>
                <a:gd name="connsiteY45" fmla="*/ 4676402 h 6239661"/>
                <a:gd name="connsiteX46" fmla="*/ 4322493 w 5187198"/>
                <a:gd name="connsiteY46" fmla="*/ 5105604 h 6239661"/>
                <a:gd name="connsiteX47" fmla="*/ 3840510 w 5187198"/>
                <a:gd name="connsiteY47" fmla="*/ 5429590 h 6239661"/>
                <a:gd name="connsiteX48" fmla="*/ 3606447 w 5187198"/>
                <a:gd name="connsiteY48" fmla="*/ 5572862 h 6239661"/>
                <a:gd name="connsiteX49" fmla="*/ 3488814 w 5187198"/>
                <a:gd name="connsiteY49" fmla="*/ 5647178 h 6239661"/>
                <a:gd name="connsiteX50" fmla="*/ 3365864 w 5187198"/>
                <a:gd name="connsiteY50" fmla="*/ 5722735 h 6239661"/>
                <a:gd name="connsiteX51" fmla="*/ 2839486 w 5187198"/>
                <a:gd name="connsiteY51" fmla="*/ 5999120 h 6239661"/>
                <a:gd name="connsiteX52" fmla="*/ 2242423 w 5187198"/>
                <a:gd name="connsiteY52" fmla="*/ 6192346 h 6239661"/>
                <a:gd name="connsiteX53" fmla="*/ 1589380 w 5187198"/>
                <a:gd name="connsiteY53" fmla="*/ 6230657 h 6239661"/>
                <a:gd name="connsiteX54" fmla="*/ 1548244 w 5187198"/>
                <a:gd name="connsiteY54" fmla="*/ 6226706 h 6239661"/>
                <a:gd name="connsiteX55" fmla="*/ 1507348 w 5187198"/>
                <a:gd name="connsiteY55" fmla="*/ 6221428 h 6239661"/>
                <a:gd name="connsiteX56" fmla="*/ 1466401 w 5187198"/>
                <a:gd name="connsiteY56" fmla="*/ 6215904 h 6239661"/>
                <a:gd name="connsiteX57" fmla="*/ 1425773 w 5187198"/>
                <a:gd name="connsiteY57" fmla="*/ 6209191 h 6239661"/>
                <a:gd name="connsiteX58" fmla="*/ 1344960 w 5187198"/>
                <a:gd name="connsiteY58" fmla="*/ 6193681 h 6239661"/>
                <a:gd name="connsiteX59" fmla="*/ 1265007 w 5187198"/>
                <a:gd name="connsiteY59" fmla="*/ 6175388 h 6239661"/>
                <a:gd name="connsiteX60" fmla="*/ 1225415 w 5187198"/>
                <a:gd name="connsiteY60" fmla="*/ 6165243 h 6239661"/>
                <a:gd name="connsiteX61" fmla="*/ 1186567 w 5187198"/>
                <a:gd name="connsiteY61" fmla="*/ 6154486 h 6239661"/>
                <a:gd name="connsiteX62" fmla="*/ 1111158 w 5187198"/>
                <a:gd name="connsiteY62" fmla="*/ 6130918 h 6239661"/>
                <a:gd name="connsiteX63" fmla="*/ 1035915 w 5187198"/>
                <a:gd name="connsiteY63" fmla="*/ 6107163 h 6239661"/>
                <a:gd name="connsiteX64" fmla="*/ 961579 w 5187198"/>
                <a:gd name="connsiteY64" fmla="*/ 6079594 h 6239661"/>
                <a:gd name="connsiteX65" fmla="*/ 395297 w 5187198"/>
                <a:gd name="connsiteY65" fmla="*/ 5792812 h 6239661"/>
                <a:gd name="connsiteX66" fmla="*/ 265239 w 5187198"/>
                <a:gd name="connsiteY66" fmla="*/ 5701511 h 6239661"/>
                <a:gd name="connsiteX67" fmla="*/ 233756 w 5187198"/>
                <a:gd name="connsiteY67" fmla="*/ 5677542 h 6239661"/>
                <a:gd name="connsiteX68" fmla="*/ 202800 w 5187198"/>
                <a:gd name="connsiteY68" fmla="*/ 5652902 h 6239661"/>
                <a:gd name="connsiteX69" fmla="*/ 140918 w 5187198"/>
                <a:gd name="connsiteY69" fmla="*/ 5603515 h 6239661"/>
                <a:gd name="connsiteX70" fmla="*/ 110625 w 5187198"/>
                <a:gd name="connsiteY70" fmla="*/ 5578127 h 6239661"/>
                <a:gd name="connsiteX71" fmla="*/ 95631 w 5187198"/>
                <a:gd name="connsiteY71" fmla="*/ 5565299 h 6239661"/>
                <a:gd name="connsiteX72" fmla="*/ 81966 w 5187198"/>
                <a:gd name="connsiteY72" fmla="*/ 5550973 h 6239661"/>
                <a:gd name="connsiteX73" fmla="*/ 27991 w 5187198"/>
                <a:gd name="connsiteY73" fmla="*/ 5493272 h 6239661"/>
                <a:gd name="connsiteX74" fmla="*/ 1454 w 5187198"/>
                <a:gd name="connsiteY74" fmla="*/ 5464252 h 6239661"/>
                <a:gd name="connsiteX75" fmla="*/ 0 w 5187198"/>
                <a:gd name="connsiteY75" fmla="*/ 5462518 h 6239661"/>
                <a:gd name="connsiteX76" fmla="*/ 0 w 5187198"/>
                <a:gd name="connsiteY76" fmla="*/ 4720187 h 6239661"/>
                <a:gd name="connsiteX77" fmla="*/ 109684 w 5187198"/>
                <a:gd name="connsiteY77" fmla="*/ 4836724 h 6239661"/>
                <a:gd name="connsiteX78" fmla="*/ 306959 w 5187198"/>
                <a:gd name="connsiteY78" fmla="*/ 5007200 h 6239661"/>
                <a:gd name="connsiteX79" fmla="*/ 358101 w 5187198"/>
                <a:gd name="connsiteY79" fmla="*/ 5046057 h 6239661"/>
                <a:gd name="connsiteX80" fmla="*/ 383328 w 5187198"/>
                <a:gd name="connsiteY80" fmla="*/ 5065684 h 6239661"/>
                <a:gd name="connsiteX81" fmla="*/ 409503 w 5187198"/>
                <a:gd name="connsiteY81" fmla="*/ 5083942 h 6239661"/>
                <a:gd name="connsiteX82" fmla="*/ 461889 w 5187198"/>
                <a:gd name="connsiteY82" fmla="*/ 5119888 h 6239661"/>
                <a:gd name="connsiteX83" fmla="*/ 474883 w 5187198"/>
                <a:gd name="connsiteY83" fmla="*/ 5128933 h 6239661"/>
                <a:gd name="connsiteX84" fmla="*/ 486410 w 5187198"/>
                <a:gd name="connsiteY84" fmla="*/ 5139557 h 6239661"/>
                <a:gd name="connsiteX85" fmla="*/ 510852 w 5187198"/>
                <a:gd name="connsiteY85" fmla="*/ 5159089 h 6239661"/>
                <a:gd name="connsiteX86" fmla="*/ 560653 w 5187198"/>
                <a:gd name="connsiteY86" fmla="*/ 5196893 h 6239661"/>
                <a:gd name="connsiteX87" fmla="*/ 585485 w 5187198"/>
                <a:gd name="connsiteY87" fmla="*/ 5215834 h 6239661"/>
                <a:gd name="connsiteX88" fmla="*/ 610707 w 5187198"/>
                <a:gd name="connsiteY88" fmla="*/ 5234185 h 6239661"/>
                <a:gd name="connsiteX89" fmla="*/ 714768 w 5187198"/>
                <a:gd name="connsiteY89" fmla="*/ 5303103 h 6239661"/>
                <a:gd name="connsiteX90" fmla="*/ 1166634 w 5187198"/>
                <a:gd name="connsiteY90" fmla="*/ 5513322 h 6239661"/>
                <a:gd name="connsiteX91" fmla="*/ 1225991 w 5187198"/>
                <a:gd name="connsiteY91" fmla="*/ 5533632 h 6239661"/>
                <a:gd name="connsiteX92" fmla="*/ 1286680 w 5187198"/>
                <a:gd name="connsiteY92" fmla="*/ 5550705 h 6239661"/>
                <a:gd name="connsiteX93" fmla="*/ 1347310 w 5187198"/>
                <a:gd name="connsiteY93" fmla="*/ 5567995 h 6239661"/>
                <a:gd name="connsiteX94" fmla="*/ 1377002 w 5187198"/>
                <a:gd name="connsiteY94" fmla="*/ 5575719 h 6239661"/>
                <a:gd name="connsiteX95" fmla="*/ 1406328 w 5187198"/>
                <a:gd name="connsiteY95" fmla="*/ 5582649 h 6239661"/>
                <a:gd name="connsiteX96" fmla="*/ 1465060 w 5187198"/>
                <a:gd name="connsiteY96" fmla="*/ 5594909 h 6239661"/>
                <a:gd name="connsiteX97" fmla="*/ 1523881 w 5187198"/>
                <a:gd name="connsiteY97" fmla="*/ 5605105 h 6239661"/>
                <a:gd name="connsiteX98" fmla="*/ 1553325 w 5187198"/>
                <a:gd name="connsiteY98" fmla="*/ 5609865 h 6239661"/>
                <a:gd name="connsiteX99" fmla="*/ 1582813 w 5187198"/>
                <a:gd name="connsiteY99" fmla="*/ 5613593 h 6239661"/>
                <a:gd name="connsiteX100" fmla="*/ 1612301 w 5187198"/>
                <a:gd name="connsiteY100" fmla="*/ 5617321 h 6239661"/>
                <a:gd name="connsiteX101" fmla="*/ 1641863 w 5187198"/>
                <a:gd name="connsiteY101" fmla="*/ 5619910 h 6239661"/>
                <a:gd name="connsiteX102" fmla="*/ 2117508 w 5187198"/>
                <a:gd name="connsiteY102" fmla="*/ 5595156 h 6239661"/>
                <a:gd name="connsiteX103" fmla="*/ 2597368 w 5187198"/>
                <a:gd name="connsiteY103" fmla="*/ 5447381 h 6239661"/>
                <a:gd name="connsiteX104" fmla="*/ 3082968 w 5187198"/>
                <a:gd name="connsiteY104" fmla="*/ 5223245 h 6239661"/>
                <a:gd name="connsiteX105" fmla="*/ 3334855 w 5187198"/>
                <a:gd name="connsiteY105" fmla="*/ 5097383 h 6239661"/>
                <a:gd name="connsiteX106" fmla="*/ 3599509 w 5187198"/>
                <a:gd name="connsiteY106" fmla="*/ 4976217 h 6239661"/>
                <a:gd name="connsiteX107" fmla="*/ 4112002 w 5187198"/>
                <a:gd name="connsiteY107" fmla="*/ 4766359 h 6239661"/>
                <a:gd name="connsiteX108" fmla="*/ 4348983 w 5187198"/>
                <a:gd name="connsiteY108" fmla="*/ 4649833 h 6239661"/>
                <a:gd name="connsiteX109" fmla="*/ 4560505 w 5187198"/>
                <a:gd name="connsiteY109" fmla="*/ 4501564 h 6239661"/>
                <a:gd name="connsiteX110" fmla="*/ 4731963 w 5187198"/>
                <a:gd name="connsiteY110" fmla="*/ 4309870 h 6239661"/>
                <a:gd name="connsiteX111" fmla="*/ 4852344 w 5187198"/>
                <a:gd name="connsiteY111" fmla="*/ 4078640 h 6239661"/>
                <a:gd name="connsiteX112" fmla="*/ 4863972 w 5187198"/>
                <a:gd name="connsiteY112" fmla="*/ 4047790 h 6239661"/>
                <a:gd name="connsiteX113" fmla="*/ 4874144 w 5187198"/>
                <a:gd name="connsiteY113" fmla="*/ 4016320 h 6239661"/>
                <a:gd name="connsiteX114" fmla="*/ 4884127 w 5187198"/>
                <a:gd name="connsiteY114" fmla="*/ 3984682 h 6239661"/>
                <a:gd name="connsiteX115" fmla="*/ 4892800 w 5187198"/>
                <a:gd name="connsiteY115" fmla="*/ 3951883 h 6239661"/>
                <a:gd name="connsiteX116" fmla="*/ 4909526 w 5187198"/>
                <a:gd name="connsiteY116" fmla="*/ 3886001 h 6239661"/>
                <a:gd name="connsiteX117" fmla="*/ 4917687 w 5187198"/>
                <a:gd name="connsiteY117" fmla="*/ 3852948 h 6239661"/>
                <a:gd name="connsiteX118" fmla="*/ 4921768 w 5187198"/>
                <a:gd name="connsiteY118" fmla="*/ 3836422 h 6239661"/>
                <a:gd name="connsiteX119" fmla="*/ 4924845 w 5187198"/>
                <a:gd name="connsiteY119" fmla="*/ 3819742 h 6239661"/>
                <a:gd name="connsiteX120" fmla="*/ 4948230 w 5187198"/>
                <a:gd name="connsiteY120" fmla="*/ 3685744 h 6239661"/>
                <a:gd name="connsiteX121" fmla="*/ 4962782 w 5187198"/>
                <a:gd name="connsiteY121" fmla="*/ 3550540 h 6239661"/>
                <a:gd name="connsiteX122" fmla="*/ 4939468 w 5187198"/>
                <a:gd name="connsiteY122" fmla="*/ 3010249 h 6239661"/>
                <a:gd name="connsiteX123" fmla="*/ 4816901 w 5187198"/>
                <a:gd name="connsiteY123" fmla="*/ 2488224 h 6239661"/>
                <a:gd name="connsiteX124" fmla="*/ 4797005 w 5187198"/>
                <a:gd name="connsiteY124" fmla="*/ 2424470 h 6239661"/>
                <a:gd name="connsiteX125" fmla="*/ 4774433 w 5187198"/>
                <a:gd name="connsiteY125" fmla="*/ 2361620 h 6239661"/>
                <a:gd name="connsiteX126" fmla="*/ 4752459 w 5187198"/>
                <a:gd name="connsiteY126" fmla="*/ 2298700 h 6239661"/>
                <a:gd name="connsiteX127" fmla="*/ 4728083 w 5187198"/>
                <a:gd name="connsiteY127" fmla="*/ 2236526 h 6239661"/>
                <a:gd name="connsiteX128" fmla="*/ 4704471 w 5187198"/>
                <a:gd name="connsiteY128" fmla="*/ 2174095 h 6239661"/>
                <a:gd name="connsiteX129" fmla="*/ 4678399 w 5187198"/>
                <a:gd name="connsiteY129" fmla="*/ 2112626 h 6239661"/>
                <a:gd name="connsiteX130" fmla="*/ 4652601 w 5187198"/>
                <a:gd name="connsiteY130" fmla="*/ 2050999 h 6239661"/>
                <a:gd name="connsiteX131" fmla="*/ 4624205 w 5187198"/>
                <a:gd name="connsiteY131" fmla="*/ 1990415 h 6239661"/>
                <a:gd name="connsiteX132" fmla="*/ 4595398 w 5187198"/>
                <a:gd name="connsiteY132" fmla="*/ 1930069 h 6239661"/>
                <a:gd name="connsiteX133" fmla="*/ 4563827 w 5187198"/>
                <a:gd name="connsiteY133" fmla="*/ 1870952 h 6239661"/>
                <a:gd name="connsiteX134" fmla="*/ 4531433 w 5187198"/>
                <a:gd name="connsiteY134" fmla="*/ 1812311 h 6239661"/>
                <a:gd name="connsiteX135" fmla="*/ 4523315 w 5187198"/>
                <a:gd name="connsiteY135" fmla="*/ 1797616 h 6239661"/>
                <a:gd name="connsiteX136" fmla="*/ 4514482 w 5187198"/>
                <a:gd name="connsiteY136" fmla="*/ 1783425 h 6239661"/>
                <a:gd name="connsiteX137" fmla="*/ 4496845 w 5187198"/>
                <a:gd name="connsiteY137" fmla="*/ 1754936 h 6239661"/>
                <a:gd name="connsiteX138" fmla="*/ 4461463 w 5187198"/>
                <a:gd name="connsiteY138" fmla="*/ 1697929 h 6239661"/>
                <a:gd name="connsiteX139" fmla="*/ 4452660 w 5187198"/>
                <a:gd name="connsiteY139" fmla="*/ 1683629 h 6239661"/>
                <a:gd name="connsiteX140" fmla="*/ 4443141 w 5187198"/>
                <a:gd name="connsiteY140" fmla="*/ 1669834 h 6239661"/>
                <a:gd name="connsiteX141" fmla="*/ 4424241 w 5187198"/>
                <a:gd name="connsiteY141" fmla="*/ 1642166 h 6239661"/>
                <a:gd name="connsiteX142" fmla="*/ 4346886 w 5187198"/>
                <a:gd name="connsiteY142" fmla="*/ 1532412 h 6239661"/>
                <a:gd name="connsiteX143" fmla="*/ 3985497 w 5187198"/>
                <a:gd name="connsiteY143" fmla="*/ 1134649 h 6239661"/>
                <a:gd name="connsiteX144" fmla="*/ 3545665 w 5187198"/>
                <a:gd name="connsiteY144" fmla="*/ 825877 h 6239661"/>
                <a:gd name="connsiteX145" fmla="*/ 3486190 w 5187198"/>
                <a:gd name="connsiteY145" fmla="*/ 794756 h 6239661"/>
                <a:gd name="connsiteX146" fmla="*/ 3426182 w 5187198"/>
                <a:gd name="connsiteY146" fmla="*/ 764765 h 6239661"/>
                <a:gd name="connsiteX147" fmla="*/ 3365044 w 5187198"/>
                <a:gd name="connsiteY147" fmla="*/ 737255 h 6239661"/>
                <a:gd name="connsiteX148" fmla="*/ 3334529 w 5187198"/>
                <a:gd name="connsiteY148" fmla="*/ 723514 h 6239661"/>
                <a:gd name="connsiteX149" fmla="*/ 3303733 w 5187198"/>
                <a:gd name="connsiteY149" fmla="*/ 710395 h 6239661"/>
                <a:gd name="connsiteX150" fmla="*/ 3179033 w 5187198"/>
                <a:gd name="connsiteY150" fmla="*/ 662259 h 6239661"/>
                <a:gd name="connsiteX151" fmla="*/ 3052408 w 5187198"/>
                <a:gd name="connsiteY151" fmla="*/ 620447 h 6239661"/>
                <a:gd name="connsiteX152" fmla="*/ 2924325 w 5187198"/>
                <a:gd name="connsiteY152" fmla="*/ 584505 h 6239661"/>
                <a:gd name="connsiteX153" fmla="*/ 2859667 w 5187198"/>
                <a:gd name="connsiteY153" fmla="*/ 569266 h 6239661"/>
                <a:gd name="connsiteX154" fmla="*/ 2795226 w 5187198"/>
                <a:gd name="connsiteY154" fmla="*/ 554085 h 6239661"/>
                <a:gd name="connsiteX155" fmla="*/ 2729702 w 5187198"/>
                <a:gd name="connsiteY155" fmla="*/ 540354 h 6239661"/>
                <a:gd name="connsiteX156" fmla="*/ 2663758 w 5187198"/>
                <a:gd name="connsiteY156" fmla="*/ 527322 h 6239661"/>
                <a:gd name="connsiteX157" fmla="*/ 2630927 w 5187198"/>
                <a:gd name="connsiteY157" fmla="*/ 520495 h 6239661"/>
                <a:gd name="connsiteX158" fmla="*/ 2597965 w 5187198"/>
                <a:gd name="connsiteY158" fmla="*/ 515024 h 6239661"/>
                <a:gd name="connsiteX159" fmla="*/ 2532205 w 5187198"/>
                <a:gd name="connsiteY159" fmla="*/ 503895 h 6239661"/>
                <a:gd name="connsiteX160" fmla="*/ 2010064 w 5187198"/>
                <a:gd name="connsiteY160" fmla="*/ 452552 h 6239661"/>
                <a:gd name="connsiteX161" fmla="*/ 1494552 w 5187198"/>
                <a:gd name="connsiteY161" fmla="*/ 485055 h 6239661"/>
                <a:gd name="connsiteX162" fmla="*/ 1366896 w 5187198"/>
                <a:gd name="connsiteY162" fmla="*/ 509389 h 6239661"/>
                <a:gd name="connsiteX163" fmla="*/ 1240175 w 5187198"/>
                <a:gd name="connsiteY163" fmla="*/ 541045 h 6239661"/>
                <a:gd name="connsiteX164" fmla="*/ 1177438 w 5187198"/>
                <a:gd name="connsiteY164" fmla="*/ 560170 h 6239661"/>
                <a:gd name="connsiteX165" fmla="*/ 1145987 w 5187198"/>
                <a:gd name="connsiteY165" fmla="*/ 569826 h 6239661"/>
                <a:gd name="connsiteX166" fmla="*/ 1130315 w 5187198"/>
                <a:gd name="connsiteY166" fmla="*/ 574669 h 6239661"/>
                <a:gd name="connsiteX167" fmla="*/ 1114873 w 5187198"/>
                <a:gd name="connsiteY167" fmla="*/ 580384 h 6239661"/>
                <a:gd name="connsiteX168" fmla="*/ 1052839 w 5187198"/>
                <a:gd name="connsiteY168" fmla="*/ 602943 h 6239661"/>
                <a:gd name="connsiteX169" fmla="*/ 991135 w 5187198"/>
                <a:gd name="connsiteY169" fmla="*/ 626866 h 6239661"/>
                <a:gd name="connsiteX170" fmla="*/ 930179 w 5187198"/>
                <a:gd name="connsiteY170" fmla="*/ 653191 h 6239661"/>
                <a:gd name="connsiteX171" fmla="*/ 869768 w 5187198"/>
                <a:gd name="connsiteY171" fmla="*/ 680937 h 6239661"/>
                <a:gd name="connsiteX172" fmla="*/ 810085 w 5187198"/>
                <a:gd name="connsiteY172" fmla="*/ 710734 h 6239661"/>
                <a:gd name="connsiteX173" fmla="*/ 751220 w 5187198"/>
                <a:gd name="connsiteY173" fmla="*/ 741794 h 6239661"/>
                <a:gd name="connsiteX174" fmla="*/ 532669 w 5187198"/>
                <a:gd name="connsiteY174" fmla="*/ 881688 h 6239661"/>
                <a:gd name="connsiteX175" fmla="*/ 354185 w 5187198"/>
                <a:gd name="connsiteY175" fmla="*/ 1050286 h 6239661"/>
                <a:gd name="connsiteX176" fmla="*/ 315980 w 5187198"/>
                <a:gd name="connsiteY176" fmla="*/ 1098125 h 6239661"/>
                <a:gd name="connsiteX177" fmla="*/ 280345 w 5187198"/>
                <a:gd name="connsiteY177" fmla="*/ 1149782 h 6239661"/>
                <a:gd name="connsiteX178" fmla="*/ 245890 w 5187198"/>
                <a:gd name="connsiteY178" fmla="*/ 1203959 h 6239661"/>
                <a:gd name="connsiteX179" fmla="*/ 212162 w 5187198"/>
                <a:gd name="connsiteY179" fmla="*/ 1260184 h 6239661"/>
                <a:gd name="connsiteX180" fmla="*/ 80716 w 5187198"/>
                <a:gd name="connsiteY180" fmla="*/ 1502476 h 6239661"/>
                <a:gd name="connsiteX181" fmla="*/ 0 w 5187198"/>
                <a:gd name="connsiteY181" fmla="*/ 1648841 h 6239661"/>
                <a:gd name="connsiteX182" fmla="*/ 0 w 5187198"/>
                <a:gd name="connsiteY182" fmla="*/ 954863 h 6239661"/>
                <a:gd name="connsiteX183" fmla="*/ 43491 w 5187198"/>
                <a:gd name="connsiteY183" fmla="*/ 895513 h 6239661"/>
                <a:gd name="connsiteX184" fmla="*/ 93923 w 5187198"/>
                <a:gd name="connsiteY184" fmla="*/ 834489 h 6239661"/>
                <a:gd name="connsiteX185" fmla="*/ 323465 w 5187198"/>
                <a:gd name="connsiteY185" fmla="*/ 617671 h 6239661"/>
                <a:gd name="connsiteX186" fmla="*/ 574777 w 5187198"/>
                <a:gd name="connsiteY186" fmla="*/ 446794 h 6239661"/>
                <a:gd name="connsiteX187" fmla="*/ 638943 w 5187198"/>
                <a:gd name="connsiteY187" fmla="*/ 408925 h 6239661"/>
                <a:gd name="connsiteX188" fmla="*/ 703505 w 5187198"/>
                <a:gd name="connsiteY188" fmla="*/ 371742 h 6239661"/>
                <a:gd name="connsiteX189" fmla="*/ 769262 w 5187198"/>
                <a:gd name="connsiteY189" fmla="*/ 336154 h 6239661"/>
                <a:gd name="connsiteX190" fmla="*/ 835552 w 5187198"/>
                <a:gd name="connsiteY190" fmla="*/ 301173 h 6239661"/>
                <a:gd name="connsiteX191" fmla="*/ 902979 w 5187198"/>
                <a:gd name="connsiteY191" fmla="*/ 268004 h 6239661"/>
                <a:gd name="connsiteX192" fmla="*/ 971127 w 5187198"/>
                <a:gd name="connsiteY192" fmla="*/ 235607 h 6239661"/>
                <a:gd name="connsiteX193" fmla="*/ 988238 w 5187198"/>
                <a:gd name="connsiteY193" fmla="*/ 227556 h 6239661"/>
                <a:gd name="connsiteX194" fmla="*/ 1005744 w 5187198"/>
                <a:gd name="connsiteY194" fmla="*/ 220191 h 6239661"/>
                <a:gd name="connsiteX195" fmla="*/ 1040729 w 5187198"/>
                <a:gd name="connsiteY195" fmla="*/ 205569 h 6239661"/>
                <a:gd name="connsiteX196" fmla="*/ 1110835 w 5187198"/>
                <a:gd name="connsiteY196" fmla="*/ 176248 h 6239661"/>
                <a:gd name="connsiteX197" fmla="*/ 1254256 w 5187198"/>
                <a:gd name="connsiteY197" fmla="*/ 123796 h 6239661"/>
                <a:gd name="connsiteX198" fmla="*/ 1401310 w 5187198"/>
                <a:gd name="connsiteY198" fmla="*/ 79852 h 6239661"/>
                <a:gd name="connsiteX199" fmla="*/ 2011811 w 5187198"/>
                <a:gd name="connsiteY199" fmla="*/ 4 h 62396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Lst>
              <a:rect l="l" t="t" r="r" b="b"/>
              <a:pathLst>
                <a:path w="5187198" h="6239661">
                  <a:moveTo>
                    <a:pt x="2011811" y="4"/>
                  </a:moveTo>
                  <a:cubicBezTo>
                    <a:pt x="2217306" y="120"/>
                    <a:pt x="2420903" y="25925"/>
                    <a:pt x="2617011" y="70590"/>
                  </a:cubicBezTo>
                  <a:lnTo>
                    <a:pt x="2690321" y="88146"/>
                  </a:lnTo>
                  <a:lnTo>
                    <a:pt x="2726863" y="97127"/>
                  </a:lnTo>
                  <a:lnTo>
                    <a:pt x="2762951" y="107375"/>
                  </a:lnTo>
                  <a:lnTo>
                    <a:pt x="2834843" y="128493"/>
                  </a:lnTo>
                  <a:cubicBezTo>
                    <a:pt x="2858788" y="135605"/>
                    <a:pt x="2882632" y="142226"/>
                    <a:pt x="2906574" y="151076"/>
                  </a:cubicBezTo>
                  <a:cubicBezTo>
                    <a:pt x="2954475" y="167852"/>
                    <a:pt x="3002363" y="183813"/>
                    <a:pt x="3049504" y="202124"/>
                  </a:cubicBezTo>
                  <a:lnTo>
                    <a:pt x="3189518" y="260159"/>
                  </a:lnTo>
                  <a:lnTo>
                    <a:pt x="3326048" y="325143"/>
                  </a:lnTo>
                  <a:cubicBezTo>
                    <a:pt x="3370687" y="348464"/>
                    <a:pt x="3414908" y="372485"/>
                    <a:pt x="3459166" y="395936"/>
                  </a:cubicBezTo>
                  <a:cubicBezTo>
                    <a:pt x="3502947" y="420302"/>
                    <a:pt x="3545491" y="447118"/>
                    <a:pt x="3588578" y="472343"/>
                  </a:cubicBezTo>
                  <a:cubicBezTo>
                    <a:pt x="3610346" y="484551"/>
                    <a:pt x="3630797" y="499072"/>
                    <a:pt x="3651864" y="512600"/>
                  </a:cubicBezTo>
                  <a:lnTo>
                    <a:pt x="3714514" y="553499"/>
                  </a:lnTo>
                  <a:cubicBezTo>
                    <a:pt x="3880005" y="664844"/>
                    <a:pt x="4036083" y="788388"/>
                    <a:pt x="4181221" y="922912"/>
                  </a:cubicBezTo>
                  <a:cubicBezTo>
                    <a:pt x="4326221" y="1057515"/>
                    <a:pt x="4461955" y="1202038"/>
                    <a:pt x="4582963" y="1358264"/>
                  </a:cubicBezTo>
                  <a:cubicBezTo>
                    <a:pt x="4614206" y="1396543"/>
                    <a:pt x="4642091" y="1437400"/>
                    <a:pt x="4670721" y="1477644"/>
                  </a:cubicBezTo>
                  <a:cubicBezTo>
                    <a:pt x="4700172" y="1517414"/>
                    <a:pt x="4725864" y="1559538"/>
                    <a:pt x="4752378" y="1601187"/>
                  </a:cubicBezTo>
                  <a:lnTo>
                    <a:pt x="4772168" y="1632456"/>
                  </a:lnTo>
                  <a:lnTo>
                    <a:pt x="4782117" y="1648104"/>
                  </a:lnTo>
                  <a:lnTo>
                    <a:pt x="4791381" y="1664150"/>
                  </a:lnTo>
                  <a:lnTo>
                    <a:pt x="4828190" y="1728379"/>
                  </a:lnTo>
                  <a:cubicBezTo>
                    <a:pt x="4840266" y="1749930"/>
                    <a:pt x="4853470" y="1770740"/>
                    <a:pt x="4864832" y="1792796"/>
                  </a:cubicBezTo>
                  <a:lnTo>
                    <a:pt x="4899201" y="1858342"/>
                  </a:lnTo>
                  <a:cubicBezTo>
                    <a:pt x="4910484" y="1880260"/>
                    <a:pt x="4922532" y="1901920"/>
                    <a:pt x="4933266" y="1924155"/>
                  </a:cubicBezTo>
                  <a:lnTo>
                    <a:pt x="4964403" y="1991384"/>
                  </a:lnTo>
                  <a:cubicBezTo>
                    <a:pt x="4974618" y="2013829"/>
                    <a:pt x="4985323" y="2036171"/>
                    <a:pt x="4995019" y="2058823"/>
                  </a:cubicBezTo>
                  <a:lnTo>
                    <a:pt x="5021999" y="2127723"/>
                  </a:lnTo>
                  <a:lnTo>
                    <a:pt x="5048321" y="2196908"/>
                  </a:lnTo>
                  <a:lnTo>
                    <a:pt x="5070546" y="2267547"/>
                  </a:lnTo>
                  <a:cubicBezTo>
                    <a:pt x="5078054" y="2291004"/>
                    <a:pt x="5085044" y="2314670"/>
                    <a:pt x="5092171" y="2338256"/>
                  </a:cubicBezTo>
                  <a:cubicBezTo>
                    <a:pt x="5098670" y="2362023"/>
                    <a:pt x="5104296" y="2386019"/>
                    <a:pt x="5110305" y="2409886"/>
                  </a:cubicBezTo>
                  <a:cubicBezTo>
                    <a:pt x="5158097" y="2600976"/>
                    <a:pt x="5182068" y="2797044"/>
                    <a:pt x="5186393" y="2992022"/>
                  </a:cubicBezTo>
                  <a:cubicBezTo>
                    <a:pt x="5191013" y="3187195"/>
                    <a:pt x="5175397" y="3380886"/>
                    <a:pt x="5149045" y="3571816"/>
                  </a:cubicBezTo>
                  <a:cubicBezTo>
                    <a:pt x="5141154" y="3619431"/>
                    <a:pt x="5133539" y="3666889"/>
                    <a:pt x="5126572" y="3714520"/>
                  </a:cubicBezTo>
                  <a:cubicBezTo>
                    <a:pt x="5117276" y="3761759"/>
                    <a:pt x="5107793" y="3808831"/>
                    <a:pt x="5099067" y="3856108"/>
                  </a:cubicBezTo>
                  <a:lnTo>
                    <a:pt x="5095699" y="3873868"/>
                  </a:lnTo>
                  <a:lnTo>
                    <a:pt x="5091573" y="3891426"/>
                  </a:lnTo>
                  <a:lnTo>
                    <a:pt x="5083324" y="3926541"/>
                  </a:lnTo>
                  <a:lnTo>
                    <a:pt x="5067256" y="3996889"/>
                  </a:lnTo>
                  <a:cubicBezTo>
                    <a:pt x="5064451" y="4008657"/>
                    <a:pt x="5062244" y="4020353"/>
                    <a:pt x="5059194" y="4032171"/>
                  </a:cubicBezTo>
                  <a:lnTo>
                    <a:pt x="5049522" y="4067833"/>
                  </a:lnTo>
                  <a:lnTo>
                    <a:pt x="5040067" y="4103553"/>
                  </a:lnTo>
                  <a:cubicBezTo>
                    <a:pt x="5036554" y="4115363"/>
                    <a:pt x="5032689" y="4127194"/>
                    <a:pt x="5028960" y="4138946"/>
                  </a:cubicBezTo>
                  <a:cubicBezTo>
                    <a:pt x="4999693" y="4233462"/>
                    <a:pt x="4962869" y="4326764"/>
                    <a:pt x="4917351" y="4417041"/>
                  </a:cubicBezTo>
                  <a:cubicBezTo>
                    <a:pt x="4871860" y="4507209"/>
                    <a:pt x="4817597" y="4594215"/>
                    <a:pt x="4756163" y="4676402"/>
                  </a:cubicBezTo>
                  <a:cubicBezTo>
                    <a:pt x="4632803" y="4840875"/>
                    <a:pt x="4480597" y="4982783"/>
                    <a:pt x="4322493" y="5105604"/>
                  </a:cubicBezTo>
                  <a:cubicBezTo>
                    <a:pt x="4163928" y="5228420"/>
                    <a:pt x="3999564" y="5332640"/>
                    <a:pt x="3840510" y="5429590"/>
                  </a:cubicBezTo>
                  <a:cubicBezTo>
                    <a:pt x="3760954" y="5478172"/>
                    <a:pt x="3682353" y="5524924"/>
                    <a:pt x="3606447" y="5572862"/>
                  </a:cubicBezTo>
                  <a:lnTo>
                    <a:pt x="3488814" y="5647178"/>
                  </a:lnTo>
                  <a:cubicBezTo>
                    <a:pt x="3448270" y="5672597"/>
                    <a:pt x="3407323" y="5697792"/>
                    <a:pt x="3365864" y="5722735"/>
                  </a:cubicBezTo>
                  <a:cubicBezTo>
                    <a:pt x="3200163" y="5822424"/>
                    <a:pt x="3026125" y="5917328"/>
                    <a:pt x="2839486" y="5999120"/>
                  </a:cubicBezTo>
                  <a:cubicBezTo>
                    <a:pt x="2653201" y="6080891"/>
                    <a:pt x="2453560" y="6149344"/>
                    <a:pt x="2242423" y="6192346"/>
                  </a:cubicBezTo>
                  <a:cubicBezTo>
                    <a:pt x="2031719" y="6235463"/>
                    <a:pt x="1808952" y="6251353"/>
                    <a:pt x="1589380" y="6230657"/>
                  </a:cubicBezTo>
                  <a:lnTo>
                    <a:pt x="1548244" y="6226706"/>
                  </a:lnTo>
                  <a:cubicBezTo>
                    <a:pt x="1534528" y="6225117"/>
                    <a:pt x="1520898" y="6223203"/>
                    <a:pt x="1507348" y="6221428"/>
                  </a:cubicBezTo>
                  <a:lnTo>
                    <a:pt x="1466401" y="6215904"/>
                  </a:lnTo>
                  <a:cubicBezTo>
                    <a:pt x="1452772" y="6213991"/>
                    <a:pt x="1439316" y="6211428"/>
                    <a:pt x="1425773" y="6209191"/>
                  </a:cubicBezTo>
                  <a:cubicBezTo>
                    <a:pt x="1398775" y="6204391"/>
                    <a:pt x="1371610" y="6199779"/>
                    <a:pt x="1344960" y="6193681"/>
                  </a:cubicBezTo>
                  <a:cubicBezTo>
                    <a:pt x="1318251" y="6187799"/>
                    <a:pt x="1291260" y="6182538"/>
                    <a:pt x="1265007" y="6175388"/>
                  </a:cubicBezTo>
                  <a:lnTo>
                    <a:pt x="1225415" y="6165243"/>
                  </a:lnTo>
                  <a:cubicBezTo>
                    <a:pt x="1212163" y="6161924"/>
                    <a:pt x="1198939" y="6158496"/>
                    <a:pt x="1186567" y="6154486"/>
                  </a:cubicBezTo>
                  <a:lnTo>
                    <a:pt x="1111158" y="6130918"/>
                  </a:lnTo>
                  <a:lnTo>
                    <a:pt x="1035915" y="6107163"/>
                  </a:lnTo>
                  <a:cubicBezTo>
                    <a:pt x="1010846" y="6099055"/>
                    <a:pt x="986357" y="6088784"/>
                    <a:pt x="961579" y="6079594"/>
                  </a:cubicBezTo>
                  <a:cubicBezTo>
                    <a:pt x="763709" y="6005594"/>
                    <a:pt x="572401" y="5909703"/>
                    <a:pt x="395297" y="5792812"/>
                  </a:cubicBezTo>
                  <a:lnTo>
                    <a:pt x="265239" y="5701511"/>
                  </a:lnTo>
                  <a:cubicBezTo>
                    <a:pt x="254227" y="5694155"/>
                    <a:pt x="244103" y="5685646"/>
                    <a:pt x="233756" y="5677542"/>
                  </a:cubicBezTo>
                  <a:lnTo>
                    <a:pt x="202800" y="5652902"/>
                  </a:lnTo>
                  <a:lnTo>
                    <a:pt x="140918" y="5603515"/>
                  </a:lnTo>
                  <a:cubicBezTo>
                    <a:pt x="130598" y="5595302"/>
                    <a:pt x="120280" y="5587089"/>
                    <a:pt x="110625" y="5578127"/>
                  </a:cubicBezTo>
                  <a:cubicBezTo>
                    <a:pt x="105647" y="5573779"/>
                    <a:pt x="100444" y="5569834"/>
                    <a:pt x="95631" y="5565299"/>
                  </a:cubicBezTo>
                  <a:cubicBezTo>
                    <a:pt x="90955" y="5560684"/>
                    <a:pt x="86505" y="5555666"/>
                    <a:pt x="81966" y="5550973"/>
                  </a:cubicBezTo>
                  <a:lnTo>
                    <a:pt x="27991" y="5493272"/>
                  </a:lnTo>
                  <a:cubicBezTo>
                    <a:pt x="19109" y="5483589"/>
                    <a:pt x="9758" y="5474359"/>
                    <a:pt x="1454" y="5464252"/>
                  </a:cubicBezTo>
                  <a:lnTo>
                    <a:pt x="0" y="5462518"/>
                  </a:lnTo>
                  <a:lnTo>
                    <a:pt x="0" y="4720187"/>
                  </a:lnTo>
                  <a:lnTo>
                    <a:pt x="109684" y="4836724"/>
                  </a:lnTo>
                  <a:cubicBezTo>
                    <a:pt x="173316" y="4897375"/>
                    <a:pt x="239447" y="4954160"/>
                    <a:pt x="306959" y="5007200"/>
                  </a:cubicBezTo>
                  <a:lnTo>
                    <a:pt x="358101" y="5046057"/>
                  </a:lnTo>
                  <a:lnTo>
                    <a:pt x="383328" y="5065684"/>
                  </a:lnTo>
                  <a:cubicBezTo>
                    <a:pt x="391637" y="5072316"/>
                    <a:pt x="400805" y="5077902"/>
                    <a:pt x="409503" y="5083942"/>
                  </a:cubicBezTo>
                  <a:lnTo>
                    <a:pt x="461889" y="5119888"/>
                  </a:lnTo>
                  <a:cubicBezTo>
                    <a:pt x="466184" y="5122893"/>
                    <a:pt x="470616" y="5125820"/>
                    <a:pt x="474883" y="5128933"/>
                  </a:cubicBezTo>
                  <a:cubicBezTo>
                    <a:pt x="478982" y="5132235"/>
                    <a:pt x="482476" y="5136069"/>
                    <a:pt x="486410" y="5139557"/>
                  </a:cubicBezTo>
                  <a:cubicBezTo>
                    <a:pt x="494140" y="5146613"/>
                    <a:pt x="502565" y="5152812"/>
                    <a:pt x="510852" y="5159089"/>
                  </a:cubicBezTo>
                  <a:lnTo>
                    <a:pt x="560653" y="5196893"/>
                  </a:lnTo>
                  <a:lnTo>
                    <a:pt x="585485" y="5215834"/>
                  </a:lnTo>
                  <a:cubicBezTo>
                    <a:pt x="593773" y="5222111"/>
                    <a:pt x="601864" y="5228685"/>
                    <a:pt x="610707" y="5234185"/>
                  </a:cubicBezTo>
                  <a:lnTo>
                    <a:pt x="714768" y="5303103"/>
                  </a:lnTo>
                  <a:cubicBezTo>
                    <a:pt x="856162" y="5390603"/>
                    <a:pt x="1008099" y="5459947"/>
                    <a:pt x="1166634" y="5513322"/>
                  </a:cubicBezTo>
                  <a:cubicBezTo>
                    <a:pt x="1186540" y="5519932"/>
                    <a:pt x="1205774" y="5527751"/>
                    <a:pt x="1225991" y="5533632"/>
                  </a:cubicBezTo>
                  <a:lnTo>
                    <a:pt x="1286680" y="5550705"/>
                  </a:lnTo>
                  <a:lnTo>
                    <a:pt x="1347310" y="5567995"/>
                  </a:lnTo>
                  <a:cubicBezTo>
                    <a:pt x="1357469" y="5571180"/>
                    <a:pt x="1367261" y="5573572"/>
                    <a:pt x="1377002" y="5575719"/>
                  </a:cubicBezTo>
                  <a:lnTo>
                    <a:pt x="1406328" y="5582649"/>
                  </a:lnTo>
                  <a:cubicBezTo>
                    <a:pt x="1425825" y="5587757"/>
                    <a:pt x="1445490" y="5590939"/>
                    <a:pt x="1465060" y="5594909"/>
                  </a:cubicBezTo>
                  <a:cubicBezTo>
                    <a:pt x="1484652" y="5599231"/>
                    <a:pt x="1504324" y="5601952"/>
                    <a:pt x="1523881" y="5605105"/>
                  </a:cubicBezTo>
                  <a:cubicBezTo>
                    <a:pt x="1533660" y="5606682"/>
                    <a:pt x="1543460" y="5608613"/>
                    <a:pt x="1553325" y="5609865"/>
                  </a:cubicBezTo>
                  <a:lnTo>
                    <a:pt x="1582813" y="5613593"/>
                  </a:lnTo>
                  <a:lnTo>
                    <a:pt x="1612301" y="5617321"/>
                  </a:lnTo>
                  <a:lnTo>
                    <a:pt x="1641863" y="5619910"/>
                  </a:lnTo>
                  <a:cubicBezTo>
                    <a:pt x="1799348" y="5633940"/>
                    <a:pt x="1957913" y="5625770"/>
                    <a:pt x="2117508" y="5595156"/>
                  </a:cubicBezTo>
                  <a:cubicBezTo>
                    <a:pt x="2277124" y="5564895"/>
                    <a:pt x="2437004" y="5512449"/>
                    <a:pt x="2597368" y="5447381"/>
                  </a:cubicBezTo>
                  <a:cubicBezTo>
                    <a:pt x="2757791" y="5382096"/>
                    <a:pt x="2918855" y="5304464"/>
                    <a:pt x="3082968" y="5223245"/>
                  </a:cubicBezTo>
                  <a:lnTo>
                    <a:pt x="3334855" y="5097383"/>
                  </a:lnTo>
                  <a:cubicBezTo>
                    <a:pt x="3423528" y="5054142"/>
                    <a:pt x="3511773" y="5013798"/>
                    <a:pt x="3599509" y="4976217"/>
                  </a:cubicBezTo>
                  <a:cubicBezTo>
                    <a:pt x="3774960" y="4900701"/>
                    <a:pt x="3948276" y="4837481"/>
                    <a:pt x="4112002" y="4766359"/>
                  </a:cubicBezTo>
                  <a:cubicBezTo>
                    <a:pt x="4193972" y="4730827"/>
                    <a:pt x="4273429" y="4692997"/>
                    <a:pt x="4348983" y="4649833"/>
                  </a:cubicBezTo>
                  <a:cubicBezTo>
                    <a:pt x="4424508" y="4606778"/>
                    <a:pt x="4496050" y="4558250"/>
                    <a:pt x="4560505" y="4501564"/>
                  </a:cubicBezTo>
                  <a:cubicBezTo>
                    <a:pt x="4625198" y="4445289"/>
                    <a:pt x="4682991" y="4381021"/>
                    <a:pt x="4731963" y="4309870"/>
                  </a:cubicBezTo>
                  <a:cubicBezTo>
                    <a:pt x="4781043" y="4238747"/>
                    <a:pt x="4821275" y="4160848"/>
                    <a:pt x="4852344" y="4078640"/>
                  </a:cubicBezTo>
                  <a:lnTo>
                    <a:pt x="4863972" y="4047790"/>
                  </a:lnTo>
                  <a:lnTo>
                    <a:pt x="4874144" y="4016320"/>
                  </a:lnTo>
                  <a:lnTo>
                    <a:pt x="4884127" y="3984682"/>
                  </a:lnTo>
                  <a:cubicBezTo>
                    <a:pt x="4887242" y="3973925"/>
                    <a:pt x="4889981" y="3962835"/>
                    <a:pt x="4892800" y="3951883"/>
                  </a:cubicBezTo>
                  <a:lnTo>
                    <a:pt x="4909526" y="3886001"/>
                  </a:lnTo>
                  <a:lnTo>
                    <a:pt x="4917687" y="3852948"/>
                  </a:lnTo>
                  <a:lnTo>
                    <a:pt x="4921768" y="3836422"/>
                  </a:lnTo>
                  <a:lnTo>
                    <a:pt x="4924845" y="3819742"/>
                  </a:lnTo>
                  <a:cubicBezTo>
                    <a:pt x="4933092" y="3775120"/>
                    <a:pt x="4941231" y="3730469"/>
                    <a:pt x="4948230" y="3685744"/>
                  </a:cubicBezTo>
                  <a:cubicBezTo>
                    <a:pt x="4953579" y="3640694"/>
                    <a:pt x="4958249" y="3595577"/>
                    <a:pt x="4962782" y="3550540"/>
                  </a:cubicBezTo>
                  <a:cubicBezTo>
                    <a:pt x="4976580" y="3369692"/>
                    <a:pt x="4965812" y="3187942"/>
                    <a:pt x="4939468" y="3010249"/>
                  </a:cubicBezTo>
                  <a:cubicBezTo>
                    <a:pt x="4912965" y="2832281"/>
                    <a:pt x="4870237" y="2658196"/>
                    <a:pt x="4816901" y="2488224"/>
                  </a:cubicBezTo>
                  <a:cubicBezTo>
                    <a:pt x="4810197" y="2466954"/>
                    <a:pt x="4803984" y="2445582"/>
                    <a:pt x="4797005" y="2424470"/>
                  </a:cubicBezTo>
                  <a:cubicBezTo>
                    <a:pt x="4789399" y="2403537"/>
                    <a:pt x="4781686" y="2382574"/>
                    <a:pt x="4774433" y="2361620"/>
                  </a:cubicBezTo>
                  <a:lnTo>
                    <a:pt x="4752459" y="2298700"/>
                  </a:lnTo>
                  <a:lnTo>
                    <a:pt x="4728083" y="2236526"/>
                  </a:lnTo>
                  <a:cubicBezTo>
                    <a:pt x="4719957" y="2215802"/>
                    <a:pt x="4712352" y="2194869"/>
                    <a:pt x="4704471" y="2174095"/>
                  </a:cubicBezTo>
                  <a:lnTo>
                    <a:pt x="4678399" y="2112626"/>
                  </a:lnTo>
                  <a:lnTo>
                    <a:pt x="4652601" y="2050999"/>
                  </a:lnTo>
                  <a:cubicBezTo>
                    <a:pt x="4643711" y="2030533"/>
                    <a:pt x="4633616" y="2010672"/>
                    <a:pt x="4624205" y="1990415"/>
                  </a:cubicBezTo>
                  <a:lnTo>
                    <a:pt x="4595398" y="1930069"/>
                  </a:lnTo>
                  <a:cubicBezTo>
                    <a:pt x="4585714" y="1909969"/>
                    <a:pt x="4574413" y="1890713"/>
                    <a:pt x="4563827" y="1870952"/>
                  </a:cubicBezTo>
                  <a:lnTo>
                    <a:pt x="4531433" y="1812311"/>
                  </a:lnTo>
                  <a:lnTo>
                    <a:pt x="4523315" y="1797616"/>
                  </a:lnTo>
                  <a:lnTo>
                    <a:pt x="4514482" y="1783425"/>
                  </a:lnTo>
                  <a:lnTo>
                    <a:pt x="4496845" y="1754936"/>
                  </a:lnTo>
                  <a:lnTo>
                    <a:pt x="4461463" y="1697929"/>
                  </a:lnTo>
                  <a:lnTo>
                    <a:pt x="4452660" y="1683629"/>
                  </a:lnTo>
                  <a:lnTo>
                    <a:pt x="4443141" y="1669834"/>
                  </a:lnTo>
                  <a:lnTo>
                    <a:pt x="4424241" y="1642166"/>
                  </a:lnTo>
                  <a:cubicBezTo>
                    <a:pt x="4399005" y="1605265"/>
                    <a:pt x="4374512" y="1567751"/>
                    <a:pt x="4346886" y="1532412"/>
                  </a:cubicBezTo>
                  <a:cubicBezTo>
                    <a:pt x="4240477" y="1388328"/>
                    <a:pt x="4120362" y="1253437"/>
                    <a:pt x="3985497" y="1134649"/>
                  </a:cubicBezTo>
                  <a:cubicBezTo>
                    <a:pt x="3850799" y="1015675"/>
                    <a:pt x="3702920" y="911715"/>
                    <a:pt x="3545665" y="825877"/>
                  </a:cubicBezTo>
                  <a:lnTo>
                    <a:pt x="3486190" y="794756"/>
                  </a:lnTo>
                  <a:cubicBezTo>
                    <a:pt x="3466181" y="784640"/>
                    <a:pt x="3446893" y="773560"/>
                    <a:pt x="3426182" y="764765"/>
                  </a:cubicBezTo>
                  <a:lnTo>
                    <a:pt x="3365044" y="737255"/>
                  </a:lnTo>
                  <a:lnTo>
                    <a:pt x="3334529" y="723514"/>
                  </a:lnTo>
                  <a:cubicBezTo>
                    <a:pt x="3324394" y="718943"/>
                    <a:pt x="3314287" y="714265"/>
                    <a:pt x="3303733" y="710395"/>
                  </a:cubicBezTo>
                  <a:cubicBezTo>
                    <a:pt x="3262013" y="694346"/>
                    <a:pt x="3220711" y="677599"/>
                    <a:pt x="3179033" y="662259"/>
                  </a:cubicBezTo>
                  <a:lnTo>
                    <a:pt x="3052408" y="620447"/>
                  </a:lnTo>
                  <a:lnTo>
                    <a:pt x="2924325" y="584505"/>
                  </a:lnTo>
                  <a:cubicBezTo>
                    <a:pt x="2903106" y="578471"/>
                    <a:pt x="2881119" y="574434"/>
                    <a:pt x="2859667" y="569266"/>
                  </a:cubicBezTo>
                  <a:lnTo>
                    <a:pt x="2795226" y="554085"/>
                  </a:lnTo>
                  <a:cubicBezTo>
                    <a:pt x="2774078" y="548652"/>
                    <a:pt x="2751709" y="544744"/>
                    <a:pt x="2729702" y="540354"/>
                  </a:cubicBezTo>
                  <a:lnTo>
                    <a:pt x="2663758" y="527322"/>
                  </a:lnTo>
                  <a:lnTo>
                    <a:pt x="2630927" y="520495"/>
                  </a:lnTo>
                  <a:lnTo>
                    <a:pt x="2597965" y="515024"/>
                  </a:lnTo>
                  <a:cubicBezTo>
                    <a:pt x="2575970" y="511449"/>
                    <a:pt x="2554112" y="507795"/>
                    <a:pt x="2532205" y="503895"/>
                  </a:cubicBezTo>
                  <a:cubicBezTo>
                    <a:pt x="2357016" y="475037"/>
                    <a:pt x="2182954" y="456682"/>
                    <a:pt x="2010064" y="452552"/>
                  </a:cubicBezTo>
                  <a:cubicBezTo>
                    <a:pt x="1837255" y="448558"/>
                    <a:pt x="1665388" y="457916"/>
                    <a:pt x="1494552" y="485055"/>
                  </a:cubicBezTo>
                  <a:cubicBezTo>
                    <a:pt x="1452133" y="492816"/>
                    <a:pt x="1409569" y="501117"/>
                    <a:pt x="1366896" y="509389"/>
                  </a:cubicBezTo>
                  <a:cubicBezTo>
                    <a:pt x="1324862" y="520035"/>
                    <a:pt x="1282333" y="529505"/>
                    <a:pt x="1240175" y="541045"/>
                  </a:cubicBezTo>
                  <a:lnTo>
                    <a:pt x="1177438" y="560170"/>
                  </a:lnTo>
                  <a:lnTo>
                    <a:pt x="1145987" y="569826"/>
                  </a:lnTo>
                  <a:lnTo>
                    <a:pt x="1130315" y="574669"/>
                  </a:lnTo>
                  <a:lnTo>
                    <a:pt x="1114873" y="580384"/>
                  </a:lnTo>
                  <a:lnTo>
                    <a:pt x="1052839" y="602943"/>
                  </a:lnTo>
                  <a:cubicBezTo>
                    <a:pt x="1032151" y="610499"/>
                    <a:pt x="1011255" y="617535"/>
                    <a:pt x="991135" y="626866"/>
                  </a:cubicBezTo>
                  <a:lnTo>
                    <a:pt x="930179" y="653191"/>
                  </a:lnTo>
                  <a:cubicBezTo>
                    <a:pt x="909850" y="662002"/>
                    <a:pt x="889443" y="670676"/>
                    <a:pt x="869768" y="680937"/>
                  </a:cubicBezTo>
                  <a:lnTo>
                    <a:pt x="810085" y="710734"/>
                  </a:lnTo>
                  <a:cubicBezTo>
                    <a:pt x="790331" y="720859"/>
                    <a:pt x="770124" y="730514"/>
                    <a:pt x="751220" y="741794"/>
                  </a:cubicBezTo>
                  <a:cubicBezTo>
                    <a:pt x="673929" y="784955"/>
                    <a:pt x="598827" y="830326"/>
                    <a:pt x="532669" y="881688"/>
                  </a:cubicBezTo>
                  <a:cubicBezTo>
                    <a:pt x="464226" y="931625"/>
                    <a:pt x="406969" y="988270"/>
                    <a:pt x="354185" y="1050286"/>
                  </a:cubicBezTo>
                  <a:lnTo>
                    <a:pt x="315980" y="1098125"/>
                  </a:lnTo>
                  <a:lnTo>
                    <a:pt x="280345" y="1149782"/>
                  </a:lnTo>
                  <a:cubicBezTo>
                    <a:pt x="268144" y="1166335"/>
                    <a:pt x="257438" y="1185955"/>
                    <a:pt x="245890" y="1203959"/>
                  </a:cubicBezTo>
                  <a:cubicBezTo>
                    <a:pt x="234552" y="1222481"/>
                    <a:pt x="223171" y="1240298"/>
                    <a:pt x="212162" y="1260184"/>
                  </a:cubicBezTo>
                  <a:cubicBezTo>
                    <a:pt x="168299" y="1337574"/>
                    <a:pt x="125055" y="1419360"/>
                    <a:pt x="80716" y="1502476"/>
                  </a:cubicBezTo>
                  <a:lnTo>
                    <a:pt x="0" y="1648841"/>
                  </a:lnTo>
                  <a:lnTo>
                    <a:pt x="0" y="954863"/>
                  </a:lnTo>
                  <a:lnTo>
                    <a:pt x="43491" y="895513"/>
                  </a:lnTo>
                  <a:cubicBezTo>
                    <a:pt x="59888" y="874984"/>
                    <a:pt x="77014" y="854766"/>
                    <a:pt x="93923" y="834489"/>
                  </a:cubicBezTo>
                  <a:cubicBezTo>
                    <a:pt x="163245" y="754880"/>
                    <a:pt x="240806" y="679565"/>
                    <a:pt x="323465" y="617671"/>
                  </a:cubicBezTo>
                  <a:cubicBezTo>
                    <a:pt x="405002" y="553042"/>
                    <a:pt x="490132" y="499230"/>
                    <a:pt x="574777" y="446794"/>
                  </a:cubicBezTo>
                  <a:cubicBezTo>
                    <a:pt x="595733" y="433050"/>
                    <a:pt x="617442" y="421248"/>
                    <a:pt x="638943" y="408925"/>
                  </a:cubicBezTo>
                  <a:lnTo>
                    <a:pt x="703505" y="371742"/>
                  </a:lnTo>
                  <a:cubicBezTo>
                    <a:pt x="724798" y="358900"/>
                    <a:pt x="747120" y="347842"/>
                    <a:pt x="769262" y="336154"/>
                  </a:cubicBezTo>
                  <a:lnTo>
                    <a:pt x="835552" y="301173"/>
                  </a:lnTo>
                  <a:cubicBezTo>
                    <a:pt x="857427" y="289183"/>
                    <a:pt x="880470" y="278896"/>
                    <a:pt x="902979" y="268004"/>
                  </a:cubicBezTo>
                  <a:lnTo>
                    <a:pt x="971127" y="235607"/>
                  </a:lnTo>
                  <a:lnTo>
                    <a:pt x="988238" y="227556"/>
                  </a:lnTo>
                  <a:lnTo>
                    <a:pt x="1005744" y="220191"/>
                  </a:lnTo>
                  <a:lnTo>
                    <a:pt x="1040729" y="205569"/>
                  </a:lnTo>
                  <a:lnTo>
                    <a:pt x="1110835" y="176248"/>
                  </a:lnTo>
                  <a:cubicBezTo>
                    <a:pt x="1157999" y="157703"/>
                    <a:pt x="1206322" y="141323"/>
                    <a:pt x="1254256" y="123796"/>
                  </a:cubicBezTo>
                  <a:cubicBezTo>
                    <a:pt x="1302938" y="108671"/>
                    <a:pt x="1352074" y="94017"/>
                    <a:pt x="1401310" y="79852"/>
                  </a:cubicBezTo>
                  <a:cubicBezTo>
                    <a:pt x="1599497" y="26774"/>
                    <a:pt x="1806373" y="-329"/>
                    <a:pt x="2011811" y="4"/>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7" name="Freeform: Shape 26">
              <a:extLst>
                <a:ext uri="{FF2B5EF4-FFF2-40B4-BE49-F238E27FC236}">
                  <a16:creationId xmlns:a16="http://schemas.microsoft.com/office/drawing/2014/main" id="{06AC5DCC-C3CC-4FD5-AD4E-13A1BE5F7F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0" y="297400"/>
              <a:ext cx="5215811" cy="6107388"/>
            </a:xfrm>
            <a:custGeom>
              <a:avLst/>
              <a:gdLst>
                <a:gd name="connsiteX0" fmla="*/ 1869139 w 5215811"/>
                <a:gd name="connsiteY0" fmla="*/ 9 h 6107388"/>
                <a:gd name="connsiteX1" fmla="*/ 2791149 w 5215811"/>
                <a:gd name="connsiteY1" fmla="*/ 130229 h 6107388"/>
                <a:gd name="connsiteX2" fmla="*/ 4760307 w 5215811"/>
                <a:gd name="connsiteY2" fmla="*/ 1608408 h 6107388"/>
                <a:gd name="connsiteX3" fmla="*/ 5108574 w 5215811"/>
                <a:gd name="connsiteY3" fmla="*/ 4050383 h 6107388"/>
                <a:gd name="connsiteX4" fmla="*/ 3434916 w 5215811"/>
                <a:gd name="connsiteY4" fmla="*/ 5503134 h 6107388"/>
                <a:gd name="connsiteX5" fmla="*/ 1137841 w 5215811"/>
                <a:gd name="connsiteY5" fmla="*/ 6033968 h 6107388"/>
                <a:gd name="connsiteX6" fmla="*/ 217555 w 5215811"/>
                <a:gd name="connsiteY6" fmla="*/ 5598945 h 6107388"/>
                <a:gd name="connsiteX7" fmla="*/ 0 w 5215811"/>
                <a:gd name="connsiteY7" fmla="*/ 5419622 h 6107388"/>
                <a:gd name="connsiteX8" fmla="*/ 0 w 5215811"/>
                <a:gd name="connsiteY8" fmla="*/ 4571683 h 6107388"/>
                <a:gd name="connsiteX9" fmla="*/ 18056 w 5215811"/>
                <a:gd name="connsiteY9" fmla="*/ 4599282 h 6107388"/>
                <a:gd name="connsiteX10" fmla="*/ 358324 w 5215811"/>
                <a:gd name="connsiteY10" fmla="*/ 4988154 h 6107388"/>
                <a:gd name="connsiteX11" fmla="*/ 1282741 w 5215811"/>
                <a:gd name="connsiteY11" fmla="*/ 5493193 h 6107388"/>
                <a:gd name="connsiteX12" fmla="*/ 2172794 w 5215811"/>
                <a:gd name="connsiteY12" fmla="*/ 5470630 h 6107388"/>
                <a:gd name="connsiteX13" fmla="*/ 3146893 w 5215811"/>
                <a:gd name="connsiteY13" fmla="*/ 5016296 h 6107388"/>
                <a:gd name="connsiteX14" fmla="*/ 3574114 w 5215811"/>
                <a:gd name="connsiteY14" fmla="*/ 4791124 h 6107388"/>
                <a:gd name="connsiteX15" fmla="*/ 4244948 w 5215811"/>
                <a:gd name="connsiteY15" fmla="*/ 4392664 h 6107388"/>
                <a:gd name="connsiteX16" fmla="*/ 4556385 w 5215811"/>
                <a:gd name="connsiteY16" fmla="*/ 3902656 h 6107388"/>
                <a:gd name="connsiteX17" fmla="*/ 4616354 w 5215811"/>
                <a:gd name="connsiteY17" fmla="*/ 2851680 h 6107388"/>
                <a:gd name="connsiteX18" fmla="*/ 4269266 w 5215811"/>
                <a:gd name="connsiteY18" fmla="*/ 1889625 h 6107388"/>
                <a:gd name="connsiteX19" fmla="*/ 2645976 w 5215811"/>
                <a:gd name="connsiteY19" fmla="*/ 671162 h 6107388"/>
                <a:gd name="connsiteX20" fmla="*/ 1648930 w 5215811"/>
                <a:gd name="connsiteY20" fmla="*/ 573017 h 6107388"/>
                <a:gd name="connsiteX21" fmla="*/ 771768 w 5215811"/>
                <a:gd name="connsiteY21" fmla="*/ 865882 h 6107388"/>
                <a:gd name="connsiteX22" fmla="*/ 433617 w 5215811"/>
                <a:gd name="connsiteY22" fmla="*/ 1119441 h 6107388"/>
                <a:gd name="connsiteX23" fmla="*/ 200571 w 5215811"/>
                <a:gd name="connsiteY23" fmla="*/ 1486480 h 6107388"/>
                <a:gd name="connsiteX24" fmla="*/ 47077 w 5215811"/>
                <a:gd name="connsiteY24" fmla="*/ 1753604 h 6107388"/>
                <a:gd name="connsiteX25" fmla="*/ 0 w 5215811"/>
                <a:gd name="connsiteY25" fmla="*/ 1831655 h 6107388"/>
                <a:gd name="connsiteX26" fmla="*/ 0 w 5215811"/>
                <a:gd name="connsiteY26" fmla="*/ 751112 h 6107388"/>
                <a:gd name="connsiteX27" fmla="*/ 6994 w 5215811"/>
                <a:gd name="connsiteY27" fmla="*/ 742614 h 6107388"/>
                <a:gd name="connsiteX28" fmla="*/ 484047 w 5215811"/>
                <a:gd name="connsiteY28" fmla="*/ 378777 h 6107388"/>
                <a:gd name="connsiteX29" fmla="*/ 1869139 w 5215811"/>
                <a:gd name="connsiteY29" fmla="*/ 9 h 61073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5215811" h="6107388">
                  <a:moveTo>
                    <a:pt x="1869139" y="9"/>
                  </a:moveTo>
                  <a:cubicBezTo>
                    <a:pt x="2160924" y="-706"/>
                    <a:pt x="2465752" y="43039"/>
                    <a:pt x="2791149" y="130229"/>
                  </a:cubicBezTo>
                  <a:cubicBezTo>
                    <a:pt x="3651198" y="360678"/>
                    <a:pt x="4339884" y="907924"/>
                    <a:pt x="4760307" y="1608408"/>
                  </a:cubicBezTo>
                  <a:cubicBezTo>
                    <a:pt x="5188180" y="2321320"/>
                    <a:pt x="5338357" y="3192822"/>
                    <a:pt x="5108574" y="4050383"/>
                  </a:cubicBezTo>
                  <a:cubicBezTo>
                    <a:pt x="4880820" y="4900373"/>
                    <a:pt x="4152841" y="5098512"/>
                    <a:pt x="3434916" y="5503134"/>
                  </a:cubicBezTo>
                  <a:cubicBezTo>
                    <a:pt x="2717099" y="5907783"/>
                    <a:pt x="2005568" y="6266474"/>
                    <a:pt x="1137841" y="6033968"/>
                  </a:cubicBezTo>
                  <a:cubicBezTo>
                    <a:pt x="783079" y="5938910"/>
                    <a:pt x="479573" y="5790114"/>
                    <a:pt x="217555" y="5598945"/>
                  </a:cubicBezTo>
                  <a:lnTo>
                    <a:pt x="0" y="5419622"/>
                  </a:lnTo>
                  <a:lnTo>
                    <a:pt x="0" y="4571683"/>
                  </a:lnTo>
                  <a:lnTo>
                    <a:pt x="18056" y="4599282"/>
                  </a:lnTo>
                  <a:cubicBezTo>
                    <a:pt x="124071" y="4746782"/>
                    <a:pt x="237002" y="4875718"/>
                    <a:pt x="358324" y="4988154"/>
                  </a:cubicBezTo>
                  <a:cubicBezTo>
                    <a:pt x="621323" y="5231809"/>
                    <a:pt x="923667" y="5396979"/>
                    <a:pt x="1282741" y="5493193"/>
                  </a:cubicBezTo>
                  <a:cubicBezTo>
                    <a:pt x="1573894" y="5571207"/>
                    <a:pt x="1856732" y="5563878"/>
                    <a:pt x="2172794" y="5470630"/>
                  </a:cubicBezTo>
                  <a:cubicBezTo>
                    <a:pt x="2498985" y="5374183"/>
                    <a:pt x="2832844" y="5193315"/>
                    <a:pt x="3146893" y="5016296"/>
                  </a:cubicBezTo>
                  <a:cubicBezTo>
                    <a:pt x="3293538" y="4933641"/>
                    <a:pt x="3436182" y="4861160"/>
                    <a:pt x="3574114" y="4791124"/>
                  </a:cubicBezTo>
                  <a:cubicBezTo>
                    <a:pt x="3841238" y="4655550"/>
                    <a:pt x="4071901" y="4538375"/>
                    <a:pt x="4244948" y="4392664"/>
                  </a:cubicBezTo>
                  <a:cubicBezTo>
                    <a:pt x="4405844" y="4257259"/>
                    <a:pt x="4501845" y="4106204"/>
                    <a:pt x="4556385" y="3902656"/>
                  </a:cubicBezTo>
                  <a:cubicBezTo>
                    <a:pt x="4649063" y="3556776"/>
                    <a:pt x="4669271" y="3203187"/>
                    <a:pt x="4616354" y="2851680"/>
                  </a:cubicBezTo>
                  <a:cubicBezTo>
                    <a:pt x="4565198" y="2511774"/>
                    <a:pt x="4448474" y="2188147"/>
                    <a:pt x="4269266" y="1889625"/>
                  </a:cubicBezTo>
                  <a:cubicBezTo>
                    <a:pt x="3907781" y="1287586"/>
                    <a:pt x="3331245" y="854780"/>
                    <a:pt x="2645976" y="671162"/>
                  </a:cubicBezTo>
                  <a:cubicBezTo>
                    <a:pt x="2278249" y="572630"/>
                    <a:pt x="1952074" y="540526"/>
                    <a:pt x="1648930" y="573017"/>
                  </a:cubicBezTo>
                  <a:cubicBezTo>
                    <a:pt x="1351746" y="604901"/>
                    <a:pt x="1064785" y="700731"/>
                    <a:pt x="771768" y="865882"/>
                  </a:cubicBezTo>
                  <a:cubicBezTo>
                    <a:pt x="568061" y="980657"/>
                    <a:pt x="486465" y="1058486"/>
                    <a:pt x="433617" y="1119441"/>
                  </a:cubicBezTo>
                  <a:cubicBezTo>
                    <a:pt x="358307" y="1206256"/>
                    <a:pt x="292149" y="1323808"/>
                    <a:pt x="200571" y="1486480"/>
                  </a:cubicBezTo>
                  <a:cubicBezTo>
                    <a:pt x="156644" y="1564432"/>
                    <a:pt x="106654" y="1653214"/>
                    <a:pt x="47077" y="1753604"/>
                  </a:cubicBezTo>
                  <a:lnTo>
                    <a:pt x="0" y="1831655"/>
                  </a:lnTo>
                  <a:lnTo>
                    <a:pt x="0" y="751112"/>
                  </a:lnTo>
                  <a:lnTo>
                    <a:pt x="6994" y="742614"/>
                  </a:lnTo>
                  <a:cubicBezTo>
                    <a:pt x="117721" y="617683"/>
                    <a:pt x="259696" y="505222"/>
                    <a:pt x="484047" y="378777"/>
                  </a:cubicBezTo>
                  <a:cubicBezTo>
                    <a:pt x="932751" y="125890"/>
                    <a:pt x="1382831" y="1200"/>
                    <a:pt x="1869139" y="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8" name="Freeform: Shape 27">
              <a:extLst>
                <a:ext uri="{FF2B5EF4-FFF2-40B4-BE49-F238E27FC236}">
                  <a16:creationId xmlns:a16="http://schemas.microsoft.com/office/drawing/2014/main" id="{4BBCC2F4-EFA7-4AF4-B538-AC4022D90F4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1" y="319367"/>
              <a:ext cx="5217956" cy="6100079"/>
            </a:xfrm>
            <a:custGeom>
              <a:avLst/>
              <a:gdLst>
                <a:gd name="connsiteX0" fmla="*/ 1951393 w 5217956"/>
                <a:gd name="connsiteY0" fmla="*/ 82 h 6100079"/>
                <a:gd name="connsiteX1" fmla="*/ 2855177 w 5217956"/>
                <a:gd name="connsiteY1" fmla="*/ 125419 h 6100079"/>
                <a:gd name="connsiteX2" fmla="*/ 4779341 w 5217956"/>
                <a:gd name="connsiteY2" fmla="*/ 1591542 h 6100079"/>
                <a:gd name="connsiteX3" fmla="*/ 5108573 w 5217956"/>
                <a:gd name="connsiteY3" fmla="*/ 4028416 h 6100079"/>
                <a:gd name="connsiteX4" fmla="*/ 3459358 w 5217956"/>
                <a:gd name="connsiteY4" fmla="*/ 5487716 h 6100079"/>
                <a:gd name="connsiteX5" fmla="*/ 1203274 w 5217956"/>
                <a:gd name="connsiteY5" fmla="*/ 6029534 h 6100079"/>
                <a:gd name="connsiteX6" fmla="*/ 59920 w 5217956"/>
                <a:gd name="connsiteY6" fmla="*/ 5396467 h 6100079"/>
                <a:gd name="connsiteX7" fmla="*/ 0 w 5217956"/>
                <a:gd name="connsiteY7" fmla="*/ 5333382 h 6100079"/>
                <a:gd name="connsiteX8" fmla="*/ 0 w 5217956"/>
                <a:gd name="connsiteY8" fmla="*/ 4205833 h 6100079"/>
                <a:gd name="connsiteX9" fmla="*/ 58036 w 5217956"/>
                <a:gd name="connsiteY9" fmla="*/ 4310048 h 6100079"/>
                <a:gd name="connsiteX10" fmla="*/ 520779 w 5217956"/>
                <a:gd name="connsiteY10" fmla="*/ 4907591 h 6100079"/>
                <a:gd name="connsiteX11" fmla="*/ 1377154 w 5217956"/>
                <a:gd name="connsiteY11" fmla="*/ 5380604 h 6100079"/>
                <a:gd name="connsiteX12" fmla="*/ 3123340 w 5217956"/>
                <a:gd name="connsiteY12" fmla="*/ 4905715 h 6100079"/>
                <a:gd name="connsiteX13" fmla="*/ 3547863 w 5217956"/>
                <a:gd name="connsiteY13" fmla="*/ 4676342 h 6100079"/>
                <a:gd name="connsiteX14" fmla="*/ 4186753 w 5217956"/>
                <a:gd name="connsiteY14" fmla="*/ 4289376 h 6100079"/>
                <a:gd name="connsiteX15" fmla="*/ 4459565 w 5217956"/>
                <a:gd name="connsiteY15" fmla="*/ 3854399 h 6100079"/>
                <a:gd name="connsiteX16" fmla="*/ 4521015 w 5217956"/>
                <a:gd name="connsiteY16" fmla="*/ 2849377 h 6100079"/>
                <a:gd name="connsiteX17" fmla="*/ 4199723 w 5217956"/>
                <a:gd name="connsiteY17" fmla="*/ 1931213 h 6100079"/>
                <a:gd name="connsiteX18" fmla="*/ 2681217 w 5217956"/>
                <a:gd name="connsiteY18" fmla="*/ 774211 h 6100079"/>
                <a:gd name="connsiteX19" fmla="*/ 926547 w 5217956"/>
                <a:gd name="connsiteY19" fmla="*/ 967112 h 6100079"/>
                <a:gd name="connsiteX20" fmla="*/ 622677 w 5217956"/>
                <a:gd name="connsiteY20" fmla="*/ 1197863 h 6100079"/>
                <a:gd name="connsiteX21" fmla="*/ 404892 w 5217956"/>
                <a:gd name="connsiteY21" fmla="*/ 1547314 h 6100079"/>
                <a:gd name="connsiteX22" fmla="*/ 40135 w 5217956"/>
                <a:gd name="connsiteY22" fmla="*/ 2159090 h 6100079"/>
                <a:gd name="connsiteX23" fmla="*/ 0 w 5217956"/>
                <a:gd name="connsiteY23" fmla="*/ 2219367 h 6100079"/>
                <a:gd name="connsiteX24" fmla="*/ 0 w 5217956"/>
                <a:gd name="connsiteY24" fmla="*/ 915659 h 6100079"/>
                <a:gd name="connsiteX25" fmla="*/ 58609 w 5217956"/>
                <a:gd name="connsiteY25" fmla="*/ 828051 h 6100079"/>
                <a:gd name="connsiteX26" fmla="*/ 590688 w 5217956"/>
                <a:gd name="connsiteY26" fmla="*/ 385385 h 6100079"/>
                <a:gd name="connsiteX27" fmla="*/ 1951393 w 5217956"/>
                <a:gd name="connsiteY27" fmla="*/ 82 h 61000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5217956" h="6100079">
                  <a:moveTo>
                    <a:pt x="1951393" y="82"/>
                  </a:moveTo>
                  <a:cubicBezTo>
                    <a:pt x="2237631" y="-2119"/>
                    <a:pt x="2536431" y="40011"/>
                    <a:pt x="2855177" y="125419"/>
                  </a:cubicBezTo>
                  <a:cubicBezTo>
                    <a:pt x="3697704" y="351173"/>
                    <a:pt x="4370490" y="894159"/>
                    <a:pt x="4779341" y="1591542"/>
                  </a:cubicBezTo>
                  <a:cubicBezTo>
                    <a:pt x="5195534" y="2301324"/>
                    <a:pt x="5338356" y="3170855"/>
                    <a:pt x="5108573" y="4028416"/>
                  </a:cubicBezTo>
                  <a:cubicBezTo>
                    <a:pt x="4880819" y="4878406"/>
                    <a:pt x="4165603" y="5079965"/>
                    <a:pt x="3459358" y="5487716"/>
                  </a:cubicBezTo>
                  <a:cubicBezTo>
                    <a:pt x="2753114" y="5895466"/>
                    <a:pt x="2053264" y="6257288"/>
                    <a:pt x="1203274" y="6029534"/>
                  </a:cubicBezTo>
                  <a:cubicBezTo>
                    <a:pt x="739884" y="5905369"/>
                    <a:pt x="366399" y="5685345"/>
                    <a:pt x="59920" y="5396467"/>
                  </a:cubicBezTo>
                  <a:lnTo>
                    <a:pt x="0" y="5333382"/>
                  </a:lnTo>
                  <a:lnTo>
                    <a:pt x="0" y="4205833"/>
                  </a:lnTo>
                  <a:lnTo>
                    <a:pt x="58036" y="4310048"/>
                  </a:lnTo>
                  <a:cubicBezTo>
                    <a:pt x="197935" y="4550245"/>
                    <a:pt x="350594" y="4747142"/>
                    <a:pt x="520779" y="4907591"/>
                  </a:cubicBezTo>
                  <a:cubicBezTo>
                    <a:pt x="763600" y="5136565"/>
                    <a:pt x="1043821" y="5291288"/>
                    <a:pt x="1377154" y="5380604"/>
                  </a:cubicBezTo>
                  <a:cubicBezTo>
                    <a:pt x="1963029" y="5537589"/>
                    <a:pt x="2470519" y="5282804"/>
                    <a:pt x="3123340" y="4905715"/>
                  </a:cubicBezTo>
                  <a:cubicBezTo>
                    <a:pt x="3269800" y="4821157"/>
                    <a:pt x="3411134" y="4747512"/>
                    <a:pt x="3547863" y="4676342"/>
                  </a:cubicBezTo>
                  <a:cubicBezTo>
                    <a:pt x="3804497" y="4542710"/>
                    <a:pt x="4026085" y="4427393"/>
                    <a:pt x="4186753" y="4289376"/>
                  </a:cubicBezTo>
                  <a:cubicBezTo>
                    <a:pt x="4329009" y="4167293"/>
                    <a:pt x="4410589" y="4037181"/>
                    <a:pt x="4459565" y="3854399"/>
                  </a:cubicBezTo>
                  <a:cubicBezTo>
                    <a:pt x="4548302" y="3523229"/>
                    <a:pt x="4568981" y="3185183"/>
                    <a:pt x="4521015" y="2849377"/>
                  </a:cubicBezTo>
                  <a:cubicBezTo>
                    <a:pt x="4474709" y="2524680"/>
                    <a:pt x="4366564" y="2215756"/>
                    <a:pt x="4199723" y="1931213"/>
                  </a:cubicBezTo>
                  <a:cubicBezTo>
                    <a:pt x="3863270" y="1357325"/>
                    <a:pt x="3323982" y="946439"/>
                    <a:pt x="2681217" y="774211"/>
                  </a:cubicBezTo>
                  <a:cubicBezTo>
                    <a:pt x="2001139" y="591984"/>
                    <a:pt x="1476322" y="649699"/>
                    <a:pt x="926547" y="967112"/>
                  </a:cubicBezTo>
                  <a:cubicBezTo>
                    <a:pt x="740730" y="1074393"/>
                    <a:pt x="668642" y="1143989"/>
                    <a:pt x="622677" y="1197863"/>
                  </a:cubicBezTo>
                  <a:cubicBezTo>
                    <a:pt x="555599" y="1276450"/>
                    <a:pt x="492360" y="1390031"/>
                    <a:pt x="404892" y="1547314"/>
                  </a:cubicBezTo>
                  <a:cubicBezTo>
                    <a:pt x="317047" y="1705133"/>
                    <a:pt x="204816" y="1906756"/>
                    <a:pt x="40135" y="2159090"/>
                  </a:cubicBezTo>
                  <a:lnTo>
                    <a:pt x="0" y="2219367"/>
                  </a:lnTo>
                  <a:lnTo>
                    <a:pt x="0" y="915659"/>
                  </a:lnTo>
                  <a:lnTo>
                    <a:pt x="58609" y="828051"/>
                  </a:lnTo>
                  <a:cubicBezTo>
                    <a:pt x="177453" y="670481"/>
                    <a:pt x="325846" y="538291"/>
                    <a:pt x="590688" y="385385"/>
                  </a:cubicBezTo>
                  <a:cubicBezTo>
                    <a:pt x="1032158" y="130559"/>
                    <a:pt x="1474329" y="3750"/>
                    <a:pt x="1951393" y="8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9" name="Freeform: Shape 28">
              <a:extLst>
                <a:ext uri="{FF2B5EF4-FFF2-40B4-BE49-F238E27FC236}">
                  <a16:creationId xmlns:a16="http://schemas.microsoft.com/office/drawing/2014/main" id="{2A9D1364-B6A3-44CB-9FBA-C528F0CE909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0" y="319367"/>
              <a:ext cx="5217957" cy="6100079"/>
            </a:xfrm>
            <a:custGeom>
              <a:avLst/>
              <a:gdLst>
                <a:gd name="connsiteX0" fmla="*/ 1951394 w 5217957"/>
                <a:gd name="connsiteY0" fmla="*/ 82 h 6100079"/>
                <a:gd name="connsiteX1" fmla="*/ 2855178 w 5217957"/>
                <a:gd name="connsiteY1" fmla="*/ 125419 h 6100079"/>
                <a:gd name="connsiteX2" fmla="*/ 4779341 w 5217957"/>
                <a:gd name="connsiteY2" fmla="*/ 1591542 h 6100079"/>
                <a:gd name="connsiteX3" fmla="*/ 5108574 w 5217957"/>
                <a:gd name="connsiteY3" fmla="*/ 4028416 h 6100079"/>
                <a:gd name="connsiteX4" fmla="*/ 3459359 w 5217957"/>
                <a:gd name="connsiteY4" fmla="*/ 5487716 h 6100079"/>
                <a:gd name="connsiteX5" fmla="*/ 1203275 w 5217957"/>
                <a:gd name="connsiteY5" fmla="*/ 6029534 h 6100079"/>
                <a:gd name="connsiteX6" fmla="*/ 59921 w 5217957"/>
                <a:gd name="connsiteY6" fmla="*/ 5396467 h 6100079"/>
                <a:gd name="connsiteX7" fmla="*/ 0 w 5217957"/>
                <a:gd name="connsiteY7" fmla="*/ 5333381 h 6100079"/>
                <a:gd name="connsiteX8" fmla="*/ 0 w 5217957"/>
                <a:gd name="connsiteY8" fmla="*/ 4427327 h 6100079"/>
                <a:gd name="connsiteX9" fmla="*/ 112056 w 5217957"/>
                <a:gd name="connsiteY9" fmla="*/ 4602502 h 6100079"/>
                <a:gd name="connsiteX10" fmla="*/ 443875 w 5217957"/>
                <a:gd name="connsiteY10" fmla="*/ 4989110 h 6100079"/>
                <a:gd name="connsiteX11" fmla="*/ 1348175 w 5217957"/>
                <a:gd name="connsiteY11" fmla="*/ 5488759 h 6100079"/>
                <a:gd name="connsiteX12" fmla="*/ 2221463 w 5217957"/>
                <a:gd name="connsiteY12" fmla="*/ 5461704 h 6100079"/>
                <a:gd name="connsiteX13" fmla="*/ 3179339 w 5217957"/>
                <a:gd name="connsiteY13" fmla="*/ 5003023 h 6100079"/>
                <a:gd name="connsiteX14" fmla="*/ 3599638 w 5217957"/>
                <a:gd name="connsiteY14" fmla="*/ 4775996 h 6100079"/>
                <a:gd name="connsiteX15" fmla="*/ 4259765 w 5217957"/>
                <a:gd name="connsiteY15" fmla="*/ 4374667 h 6100079"/>
                <a:gd name="connsiteX16" fmla="*/ 4567742 w 5217957"/>
                <a:gd name="connsiteY16" fmla="*/ 3883732 h 6100079"/>
                <a:gd name="connsiteX17" fmla="*/ 4631929 w 5217957"/>
                <a:gd name="connsiteY17" fmla="*/ 2833886 h 6100079"/>
                <a:gd name="connsiteX18" fmla="*/ 4296412 w 5217957"/>
                <a:gd name="connsiteY18" fmla="*/ 1874932 h 6100079"/>
                <a:gd name="connsiteX19" fmla="*/ 2710219 w 5217957"/>
                <a:gd name="connsiteY19" fmla="*/ 666410 h 6100079"/>
                <a:gd name="connsiteX20" fmla="*/ 1732642 w 5217957"/>
                <a:gd name="connsiteY20" fmla="*/ 573480 h 6100079"/>
                <a:gd name="connsiteX21" fmla="*/ 870621 w 5217957"/>
                <a:gd name="connsiteY21" fmla="*/ 870402 h 6100079"/>
                <a:gd name="connsiteX22" fmla="*/ 537555 w 5217957"/>
                <a:gd name="connsiteY22" fmla="*/ 1125324 h 6100079"/>
                <a:gd name="connsiteX23" fmla="*/ 306995 w 5217957"/>
                <a:gd name="connsiteY23" fmla="*/ 1493030 h 6100079"/>
                <a:gd name="connsiteX24" fmla="*/ 23579 w 5217957"/>
                <a:gd name="connsiteY24" fmla="*/ 1977465 h 6100079"/>
                <a:gd name="connsiteX25" fmla="*/ 0 w 5217957"/>
                <a:gd name="connsiteY25" fmla="*/ 2014291 h 6100079"/>
                <a:gd name="connsiteX26" fmla="*/ 0 w 5217957"/>
                <a:gd name="connsiteY26" fmla="*/ 915660 h 6100079"/>
                <a:gd name="connsiteX27" fmla="*/ 58609 w 5217957"/>
                <a:gd name="connsiteY27" fmla="*/ 828051 h 6100079"/>
                <a:gd name="connsiteX28" fmla="*/ 590689 w 5217957"/>
                <a:gd name="connsiteY28" fmla="*/ 385385 h 6100079"/>
                <a:gd name="connsiteX29" fmla="*/ 1951394 w 5217957"/>
                <a:gd name="connsiteY29" fmla="*/ 82 h 61000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5217957" h="6100079">
                  <a:moveTo>
                    <a:pt x="1951394" y="82"/>
                  </a:moveTo>
                  <a:cubicBezTo>
                    <a:pt x="2237632" y="-2119"/>
                    <a:pt x="2536431" y="40011"/>
                    <a:pt x="2855178" y="125419"/>
                  </a:cubicBezTo>
                  <a:cubicBezTo>
                    <a:pt x="3697704" y="351173"/>
                    <a:pt x="4370491" y="894159"/>
                    <a:pt x="4779341" y="1591542"/>
                  </a:cubicBezTo>
                  <a:cubicBezTo>
                    <a:pt x="5195535" y="2301324"/>
                    <a:pt x="5338357" y="3170855"/>
                    <a:pt x="5108574" y="4028416"/>
                  </a:cubicBezTo>
                  <a:cubicBezTo>
                    <a:pt x="4880820" y="4878406"/>
                    <a:pt x="4165604" y="5079965"/>
                    <a:pt x="3459359" y="5487716"/>
                  </a:cubicBezTo>
                  <a:cubicBezTo>
                    <a:pt x="2753115" y="5895466"/>
                    <a:pt x="2053265" y="6257288"/>
                    <a:pt x="1203275" y="6029534"/>
                  </a:cubicBezTo>
                  <a:cubicBezTo>
                    <a:pt x="739885" y="5905369"/>
                    <a:pt x="366400" y="5685345"/>
                    <a:pt x="59921" y="5396467"/>
                  </a:cubicBezTo>
                  <a:lnTo>
                    <a:pt x="0" y="5333381"/>
                  </a:lnTo>
                  <a:lnTo>
                    <a:pt x="0" y="4427327"/>
                  </a:lnTo>
                  <a:lnTo>
                    <a:pt x="112056" y="4602502"/>
                  </a:lnTo>
                  <a:cubicBezTo>
                    <a:pt x="215300" y="4749260"/>
                    <a:pt x="325419" y="4877443"/>
                    <a:pt x="443875" y="4989110"/>
                  </a:cubicBezTo>
                  <a:cubicBezTo>
                    <a:pt x="700709" y="5231113"/>
                    <a:pt x="996455" y="5394516"/>
                    <a:pt x="1348175" y="5488759"/>
                  </a:cubicBezTo>
                  <a:cubicBezTo>
                    <a:pt x="1633379" y="5565179"/>
                    <a:pt x="1910917" y="5556430"/>
                    <a:pt x="2221463" y="5461704"/>
                  </a:cubicBezTo>
                  <a:cubicBezTo>
                    <a:pt x="2541923" y="5363721"/>
                    <a:pt x="2870374" y="5181404"/>
                    <a:pt x="3179339" y="5003023"/>
                  </a:cubicBezTo>
                  <a:cubicBezTo>
                    <a:pt x="3323713" y="4919760"/>
                    <a:pt x="3463978" y="4846641"/>
                    <a:pt x="3599638" y="4775996"/>
                  </a:cubicBezTo>
                  <a:cubicBezTo>
                    <a:pt x="3862436" y="4639263"/>
                    <a:pt x="4089314" y="4521074"/>
                    <a:pt x="4259765" y="4374667"/>
                  </a:cubicBezTo>
                  <a:cubicBezTo>
                    <a:pt x="4418282" y="4238625"/>
                    <a:pt x="4513201" y="4087280"/>
                    <a:pt x="4567742" y="3883732"/>
                  </a:cubicBezTo>
                  <a:cubicBezTo>
                    <a:pt x="4660420" y="3537853"/>
                    <a:pt x="4682033" y="3184640"/>
                    <a:pt x="4631929" y="2833886"/>
                  </a:cubicBezTo>
                  <a:cubicBezTo>
                    <a:pt x="4583584" y="2494734"/>
                    <a:pt x="4470646" y="2172121"/>
                    <a:pt x="4296412" y="1874932"/>
                  </a:cubicBezTo>
                  <a:cubicBezTo>
                    <a:pt x="3944879" y="1275559"/>
                    <a:pt x="3381537" y="846289"/>
                    <a:pt x="2710219" y="666410"/>
                  </a:cubicBezTo>
                  <a:cubicBezTo>
                    <a:pt x="2349955" y="569877"/>
                    <a:pt x="2030161" y="539483"/>
                    <a:pt x="1732642" y="573480"/>
                  </a:cubicBezTo>
                  <a:cubicBezTo>
                    <a:pt x="1440866" y="606814"/>
                    <a:pt x="1158880" y="703976"/>
                    <a:pt x="870621" y="870402"/>
                  </a:cubicBezTo>
                  <a:cubicBezTo>
                    <a:pt x="670160" y="986048"/>
                    <a:pt x="589753" y="1064195"/>
                    <a:pt x="537555" y="1125324"/>
                  </a:cubicBezTo>
                  <a:cubicBezTo>
                    <a:pt x="463218" y="1212400"/>
                    <a:pt x="397708" y="1330125"/>
                    <a:pt x="306995" y="1493030"/>
                  </a:cubicBezTo>
                  <a:cubicBezTo>
                    <a:pt x="234596" y="1623167"/>
                    <a:pt x="145436" y="1783409"/>
                    <a:pt x="23579" y="1977465"/>
                  </a:cubicBezTo>
                  <a:lnTo>
                    <a:pt x="0" y="2014291"/>
                  </a:lnTo>
                  <a:lnTo>
                    <a:pt x="0" y="915660"/>
                  </a:lnTo>
                  <a:lnTo>
                    <a:pt x="58609" y="828051"/>
                  </a:lnTo>
                  <a:cubicBezTo>
                    <a:pt x="177453" y="670481"/>
                    <a:pt x="325847" y="538291"/>
                    <a:pt x="590689" y="385385"/>
                  </a:cubicBezTo>
                  <a:cubicBezTo>
                    <a:pt x="1032159" y="130559"/>
                    <a:pt x="1474330" y="3750"/>
                    <a:pt x="1951394" y="8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
        <p:nvSpPr>
          <p:cNvPr id="2" name="Title 1">
            <a:extLst>
              <a:ext uri="{FF2B5EF4-FFF2-40B4-BE49-F238E27FC236}">
                <a16:creationId xmlns:a16="http://schemas.microsoft.com/office/drawing/2014/main" id="{171DE250-6BF7-BB2E-CCB7-73D255154BB5}"/>
              </a:ext>
            </a:extLst>
          </p:cNvPr>
          <p:cNvSpPr>
            <a:spLocks noGrp="1"/>
          </p:cNvSpPr>
          <p:nvPr>
            <p:ph type="title"/>
          </p:nvPr>
        </p:nvSpPr>
        <p:spPr>
          <a:xfrm>
            <a:off x="192608" y="1233869"/>
            <a:ext cx="3855720" cy="4371974"/>
          </a:xfrm>
        </p:spPr>
        <p:txBody>
          <a:bodyPr>
            <a:normAutofit/>
          </a:bodyPr>
          <a:lstStyle/>
          <a:p>
            <a:pPr algn="ctr"/>
            <a:r>
              <a:rPr lang="en-GB" sz="8000" dirty="0">
                <a:solidFill>
                  <a:schemeClr val="tx2"/>
                </a:solidFill>
              </a:rPr>
              <a:t>Top tips for parents!</a:t>
            </a:r>
          </a:p>
        </p:txBody>
      </p:sp>
      <p:sp>
        <p:nvSpPr>
          <p:cNvPr id="16" name="Content Placeholder 2">
            <a:extLst>
              <a:ext uri="{FF2B5EF4-FFF2-40B4-BE49-F238E27FC236}">
                <a16:creationId xmlns:a16="http://schemas.microsoft.com/office/drawing/2014/main" id="{275AAAEF-776E-FA6E-2558-065EEE615F87}"/>
              </a:ext>
            </a:extLst>
          </p:cNvPr>
          <p:cNvSpPr>
            <a:spLocks noGrp="1"/>
          </p:cNvSpPr>
          <p:nvPr>
            <p:ph idx="1"/>
          </p:nvPr>
        </p:nvSpPr>
        <p:spPr>
          <a:xfrm>
            <a:off x="6172200" y="804672"/>
            <a:ext cx="5221224" cy="5230368"/>
          </a:xfrm>
        </p:spPr>
        <p:txBody>
          <a:bodyPr anchor="ctr">
            <a:normAutofit/>
          </a:bodyPr>
          <a:lstStyle/>
          <a:p>
            <a:r>
              <a:rPr lang="en-GB" sz="1800">
                <a:solidFill>
                  <a:schemeClr val="tx2"/>
                </a:solidFill>
              </a:rPr>
              <a:t>1. Speak clearly and at a slow pace</a:t>
            </a:r>
          </a:p>
          <a:p>
            <a:r>
              <a:rPr lang="en-GB" sz="1800">
                <a:solidFill>
                  <a:schemeClr val="tx2"/>
                </a:solidFill>
              </a:rPr>
              <a:t>2. Offer your child choices</a:t>
            </a:r>
          </a:p>
          <a:p>
            <a:r>
              <a:rPr lang="en-GB" sz="1800">
                <a:solidFill>
                  <a:schemeClr val="tx2"/>
                </a:solidFill>
              </a:rPr>
              <a:t>3. Sing together – nursery rhymes, silly rhymes that you have made up, traditional rhymes. This helps with their phonological awareness which is a vital set of skills that allows children to learn how to read as it provides children with a means to access the written form; phonics. You might know phonics as sound and letter combinations used to represent words.</a:t>
            </a:r>
          </a:p>
          <a:p>
            <a:r>
              <a:rPr lang="en-GB" sz="1800">
                <a:solidFill>
                  <a:schemeClr val="tx2"/>
                </a:solidFill>
              </a:rPr>
              <a:t>4. Share bedtime stories</a:t>
            </a:r>
          </a:p>
          <a:p>
            <a:r>
              <a:rPr lang="en-GB" sz="1800">
                <a:solidFill>
                  <a:schemeClr val="tx2"/>
                </a:solidFill>
              </a:rPr>
              <a:t>5. Watch, wait and listen to follow your child’s lead in their</a:t>
            </a:r>
          </a:p>
          <a:p>
            <a:r>
              <a:rPr lang="en-GB" sz="1800">
                <a:solidFill>
                  <a:schemeClr val="tx2"/>
                </a:solidFill>
              </a:rPr>
              <a:t>play</a:t>
            </a:r>
          </a:p>
          <a:p>
            <a:r>
              <a:rPr lang="en-GB" sz="1800">
                <a:solidFill>
                  <a:schemeClr val="tx2"/>
                </a:solidFill>
              </a:rPr>
              <a:t>6. See it and say it – give them the vocabulary, add language</a:t>
            </a:r>
          </a:p>
          <a:p>
            <a:r>
              <a:rPr lang="en-GB" sz="1800">
                <a:solidFill>
                  <a:schemeClr val="tx2"/>
                </a:solidFill>
              </a:rPr>
              <a:t>7. Combine talk with the televisions</a:t>
            </a:r>
          </a:p>
        </p:txBody>
      </p:sp>
    </p:spTree>
    <p:extLst>
      <p:ext uri="{BB962C8B-B14F-4D97-AF65-F5344CB8AC3E}">
        <p14:creationId xmlns:p14="http://schemas.microsoft.com/office/powerpoint/2010/main" val="233860044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A4AC5506-6312-4701-8D3C-40187889A94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51752"/>
            <a:ext cx="12192000" cy="73655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B9A4378-1855-9609-7440-81EF0C873192}"/>
              </a:ext>
            </a:extLst>
          </p:cNvPr>
          <p:cNvSpPr>
            <a:spLocks noGrp="1"/>
          </p:cNvSpPr>
          <p:nvPr>
            <p:ph type="title"/>
          </p:nvPr>
        </p:nvSpPr>
        <p:spPr>
          <a:xfrm>
            <a:off x="556532" y="643467"/>
            <a:ext cx="11210925" cy="744836"/>
          </a:xfrm>
        </p:spPr>
        <p:txBody>
          <a:bodyPr vert="horz" lIns="91440" tIns="45720" rIns="91440" bIns="45720" rtlCol="0" anchor="ctr">
            <a:normAutofit/>
          </a:bodyPr>
          <a:lstStyle/>
          <a:p>
            <a:pPr algn="ctr"/>
            <a:r>
              <a:rPr lang="en-US" sz="3200" kern="1200">
                <a:solidFill>
                  <a:schemeClr val="bg1"/>
                </a:solidFill>
                <a:latin typeface="+mj-lt"/>
                <a:ea typeface="+mj-ea"/>
                <a:cs typeface="+mj-cs"/>
              </a:rPr>
              <a:t>More tips for parents</a:t>
            </a:r>
          </a:p>
        </p:txBody>
      </p:sp>
      <p:pic>
        <p:nvPicPr>
          <p:cNvPr id="4" name="Online Media 3" title="Top talking tips for parents of under fives">
            <a:hlinkClick r:id="" action="ppaction://media"/>
            <a:extLst>
              <a:ext uri="{FF2B5EF4-FFF2-40B4-BE49-F238E27FC236}">
                <a16:creationId xmlns:a16="http://schemas.microsoft.com/office/drawing/2014/main" id="{57BDE0A6-1EBB-7433-2380-AB95637F0DE7}"/>
              </a:ext>
            </a:extLst>
          </p:cNvPr>
          <p:cNvPicPr>
            <a:picLocks noRot="1" noChangeAspect="1"/>
          </p:cNvPicPr>
          <p:nvPr>
            <a:videoFile r:link="rId1"/>
          </p:nvPr>
        </p:nvPicPr>
        <p:blipFill>
          <a:blip r:embed="rId3"/>
          <a:stretch>
            <a:fillRect/>
          </a:stretch>
        </p:blipFill>
        <p:spPr>
          <a:xfrm>
            <a:off x="2207328" y="1675227"/>
            <a:ext cx="7777343" cy="4394199"/>
          </a:xfrm>
          <a:prstGeom prst="rect">
            <a:avLst/>
          </a:prstGeom>
        </p:spPr>
      </p:pic>
    </p:spTree>
    <p:extLst>
      <p:ext uri="{BB962C8B-B14F-4D97-AF65-F5344CB8AC3E}">
        <p14:creationId xmlns:p14="http://schemas.microsoft.com/office/powerpoint/2010/main" val="19970183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256B2C21-A230-48C0-8DF1-C46611373C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3847E18C-932D-4C95-AABA-FEC7C9499A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3150CB11-0C61-439E-910F-5787759E72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Freeform: Shape 16">
            <a:extLst>
              <a:ext uri="{FF2B5EF4-FFF2-40B4-BE49-F238E27FC236}">
                <a16:creationId xmlns:a16="http://schemas.microsoft.com/office/drawing/2014/main" id="{43F8A58B-5155-44CE-A5FF-7647B47D0A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9" name="Rectangle 18">
            <a:extLst>
              <a:ext uri="{FF2B5EF4-FFF2-40B4-BE49-F238E27FC236}">
                <a16:creationId xmlns:a16="http://schemas.microsoft.com/office/drawing/2014/main" id="{443F2ACA-E6D6-4028-82DD-F03C262D5D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5" y="1410079"/>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C1254C1-C871-22C6-D5EA-CC72A45FF02E}"/>
              </a:ext>
            </a:extLst>
          </p:cNvPr>
          <p:cNvSpPr>
            <a:spLocks noGrp="1"/>
          </p:cNvSpPr>
          <p:nvPr>
            <p:ph type="title"/>
          </p:nvPr>
        </p:nvSpPr>
        <p:spPr>
          <a:xfrm>
            <a:off x="586478" y="1683756"/>
            <a:ext cx="3115265" cy="2396359"/>
          </a:xfrm>
        </p:spPr>
        <p:txBody>
          <a:bodyPr anchor="b">
            <a:normAutofit/>
          </a:bodyPr>
          <a:lstStyle/>
          <a:p>
            <a:pPr algn="r"/>
            <a:r>
              <a:rPr lang="en-GB" sz="3700">
                <a:solidFill>
                  <a:srgbClr val="FFFFFF"/>
                </a:solidFill>
              </a:rPr>
              <a:t>Finally…Praise!</a:t>
            </a:r>
          </a:p>
        </p:txBody>
      </p:sp>
      <p:graphicFrame>
        <p:nvGraphicFramePr>
          <p:cNvPr id="5" name="Content Placeholder 2">
            <a:extLst>
              <a:ext uri="{FF2B5EF4-FFF2-40B4-BE49-F238E27FC236}">
                <a16:creationId xmlns:a16="http://schemas.microsoft.com/office/drawing/2014/main" id="{3E3E8C87-988A-DA1E-5C65-222CC2697838}"/>
              </a:ext>
            </a:extLst>
          </p:cNvPr>
          <p:cNvGraphicFramePr>
            <a:graphicFrameLocks noGrp="1"/>
          </p:cNvGraphicFramePr>
          <p:nvPr>
            <p:ph idx="1"/>
            <p:extLst>
              <p:ext uri="{D42A27DB-BD31-4B8C-83A1-F6EECF244321}">
                <p14:modId xmlns:p14="http://schemas.microsoft.com/office/powerpoint/2010/main" val="3978996021"/>
              </p:ext>
            </p:extLst>
          </p:nvPr>
        </p:nvGraphicFramePr>
        <p:xfrm>
          <a:off x="4905052" y="750440"/>
          <a:ext cx="6666833" cy="54539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69233065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49</TotalTime>
  <Words>1065</Words>
  <Application>Microsoft Office PowerPoint</Application>
  <PresentationFormat>Widescreen</PresentationFormat>
  <Paragraphs>91</Paragraphs>
  <Slides>21</Slides>
  <Notes>0</Notes>
  <HiddenSlides>0</HiddenSlides>
  <MMClips>1</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21</vt:i4>
      </vt:variant>
    </vt:vector>
  </HeadingPairs>
  <TitlesOfParts>
    <vt:vector size="27" baseType="lpstr">
      <vt:lpstr>Meiryo</vt:lpstr>
      <vt:lpstr>Aptos</vt:lpstr>
      <vt:lpstr>Aptos Display</vt:lpstr>
      <vt:lpstr>Arial</vt:lpstr>
      <vt:lpstr>Calibri</vt:lpstr>
      <vt:lpstr>Office Theme</vt:lpstr>
      <vt:lpstr> Early Years Foundation Stage    Communication and Language Workshop </vt:lpstr>
      <vt:lpstr>Question 1: From whom do children learn language skills best? </vt:lpstr>
      <vt:lpstr>Question 1: From whom do children learn language skills best? </vt:lpstr>
      <vt:lpstr>Question 2: Children who are introduced to English as a second language (EAL) will have speech, language and communication needs.</vt:lpstr>
      <vt:lpstr>Question 2: Children who are introduced to English as a second language (EAL) will have speech, language and communication needs.</vt:lpstr>
      <vt:lpstr>Question 3: At age 3, what percentage change can schools make to a child’s language by working with parents?</vt:lpstr>
      <vt:lpstr>Question 3: At age 3, what percentage change can schools make to a child’s language by working with parents?</vt:lpstr>
      <vt:lpstr>PowerPoint Presentation</vt:lpstr>
      <vt:lpstr>Why is language important?</vt:lpstr>
      <vt:lpstr>Children’s communication and language develops when they have:</vt:lpstr>
      <vt:lpstr>The art of conversation</vt:lpstr>
      <vt:lpstr>Early Learning Goals (ELGs)</vt:lpstr>
      <vt:lpstr>Communication and Language Early Learning Goals (ELGs)</vt:lpstr>
      <vt:lpstr>Ideas for developing listening and attention and children's understanding skills at home… </vt:lpstr>
      <vt:lpstr>Ideas for developing listening and attention and children's understanding skills at home continued…</vt:lpstr>
      <vt:lpstr>Ideas for developing speaking at home…</vt:lpstr>
      <vt:lpstr>Ideas for developing speaking at home continued…</vt:lpstr>
      <vt:lpstr>Further strategies for supporting speech development</vt:lpstr>
      <vt:lpstr>Top tips for parents!</vt:lpstr>
      <vt:lpstr>More tips for parents</vt:lpstr>
      <vt:lpstr>Finally…Praise!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Sian Santos-Lewis</dc:creator>
  <cp:lastModifiedBy>Sian Santos-Lewis</cp:lastModifiedBy>
  <cp:revision>2</cp:revision>
  <dcterms:created xsi:type="dcterms:W3CDTF">2024-09-18T17:36:15Z</dcterms:created>
  <dcterms:modified xsi:type="dcterms:W3CDTF">2024-09-18T18:26:12Z</dcterms:modified>
</cp:coreProperties>
</file>