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1"/>
  </p:notesMasterIdLst>
  <p:sldIdLst>
    <p:sldId id="256" r:id="rId2"/>
    <p:sldId id="264" r:id="rId3"/>
    <p:sldId id="265" r:id="rId4"/>
    <p:sldId id="304" r:id="rId5"/>
    <p:sldId id="296" r:id="rId6"/>
    <p:sldId id="308" r:id="rId7"/>
    <p:sldId id="326" r:id="rId8"/>
    <p:sldId id="307" r:id="rId9"/>
    <p:sldId id="274" r:id="rId10"/>
    <p:sldId id="312" r:id="rId11"/>
    <p:sldId id="313" r:id="rId12"/>
    <p:sldId id="314" r:id="rId13"/>
    <p:sldId id="315" r:id="rId14"/>
    <p:sldId id="316" r:id="rId15"/>
    <p:sldId id="317" r:id="rId16"/>
    <p:sldId id="318" r:id="rId17"/>
    <p:sldId id="319" r:id="rId18"/>
    <p:sldId id="320" r:id="rId19"/>
    <p:sldId id="321" r:id="rId20"/>
    <p:sldId id="302" r:id="rId21"/>
    <p:sldId id="276" r:id="rId22"/>
    <p:sldId id="281" r:id="rId23"/>
    <p:sldId id="286" r:id="rId24"/>
    <p:sldId id="325" r:id="rId25"/>
    <p:sldId id="323" r:id="rId26"/>
    <p:sldId id="322" r:id="rId27"/>
    <p:sldId id="289" r:id="rId28"/>
    <p:sldId id="291" r:id="rId29"/>
    <p:sldId id="263"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41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515F36-710E-4736-A951-A6AEB9CED171}" v="2" dt="2025-05-12T15:00:01.4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79772" autoAdjust="0"/>
  </p:normalViewPr>
  <p:slideViewPr>
    <p:cSldViewPr snapToGrid="0" snapToObjects="1">
      <p:cViewPr>
        <p:scale>
          <a:sx n="50" d="100"/>
          <a:sy n="50" d="100"/>
        </p:scale>
        <p:origin x="126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11643B-81F5-4D43-BDA2-8E455F8E4308}" type="datetimeFigureOut">
              <a:rPr lang="en-GB" smtClean="0"/>
              <a:t>22/09/2025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6C8DFE-79B4-4AF8-A442-D4CB9FA96D87}" type="slidenum">
              <a:rPr lang="en-GB" smtClean="0"/>
              <a:t>‹#›</a:t>
            </a:fld>
            <a:endParaRPr lang="en-GB"/>
          </a:p>
        </p:txBody>
      </p:sp>
    </p:spTree>
    <p:extLst>
      <p:ext uri="{BB962C8B-B14F-4D97-AF65-F5344CB8AC3E}">
        <p14:creationId xmlns:p14="http://schemas.microsoft.com/office/powerpoint/2010/main" val="1629204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Kx7PCzg0CGE"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1</a:t>
            </a:fld>
            <a:endParaRPr lang="en-GB"/>
          </a:p>
        </p:txBody>
      </p:sp>
    </p:spTree>
    <p:extLst>
      <p:ext uri="{BB962C8B-B14F-4D97-AF65-F5344CB8AC3E}">
        <p14:creationId xmlns:p14="http://schemas.microsoft.com/office/powerpoint/2010/main" val="1392235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2</a:t>
            </a:fld>
            <a:endParaRPr lang="en-GB"/>
          </a:p>
        </p:txBody>
      </p:sp>
    </p:spTree>
    <p:extLst>
      <p:ext uri="{BB962C8B-B14F-4D97-AF65-F5344CB8AC3E}">
        <p14:creationId xmlns:p14="http://schemas.microsoft.com/office/powerpoint/2010/main" val="32016761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3</a:t>
            </a:fld>
            <a:endParaRPr lang="en-GB"/>
          </a:p>
        </p:txBody>
      </p:sp>
    </p:spTree>
    <p:extLst>
      <p:ext uri="{BB962C8B-B14F-4D97-AF65-F5344CB8AC3E}">
        <p14:creationId xmlns:p14="http://schemas.microsoft.com/office/powerpoint/2010/main" val="38253182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4</a:t>
            </a:fld>
            <a:endParaRPr lang="en-GB"/>
          </a:p>
        </p:txBody>
      </p:sp>
    </p:spTree>
    <p:extLst>
      <p:ext uri="{BB962C8B-B14F-4D97-AF65-F5344CB8AC3E}">
        <p14:creationId xmlns:p14="http://schemas.microsoft.com/office/powerpoint/2010/main" val="30434280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The Hand Model of the Brain - YouTube</a:t>
            </a:r>
            <a:endParaRPr lang="en-GB" dirty="0"/>
          </a:p>
          <a:p>
            <a:r>
              <a:rPr lang="en-GB" dirty="0"/>
              <a:t>^ can show this video if less confident explaining live </a:t>
            </a:r>
            <a:r>
              <a:rPr lang="en-GB" dirty="0">
                <a:sym typeface="Wingdings" panose="05000000000000000000" pitchFamily="2" charset="2"/>
              </a:rPr>
              <a:t></a:t>
            </a:r>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5</a:t>
            </a:fld>
            <a:endParaRPr lang="en-GB"/>
          </a:p>
        </p:txBody>
      </p:sp>
    </p:spTree>
    <p:extLst>
      <p:ext uri="{BB962C8B-B14F-4D97-AF65-F5344CB8AC3E}">
        <p14:creationId xmlns:p14="http://schemas.microsoft.com/office/powerpoint/2010/main" val="14295893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Emotions for children are often communicating something, and we tend to see this in </a:t>
            </a:r>
            <a:r>
              <a:rPr lang="en-GB"/>
              <a:t>their behaviour</a:t>
            </a:r>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6</a:t>
            </a:fld>
            <a:endParaRPr lang="en-GB"/>
          </a:p>
        </p:txBody>
      </p:sp>
    </p:spTree>
    <p:extLst>
      <p:ext uri="{BB962C8B-B14F-4D97-AF65-F5344CB8AC3E}">
        <p14:creationId xmlns:p14="http://schemas.microsoft.com/office/powerpoint/2010/main" val="31284876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terms of what they might be trying to communicate. This can be a useful acronym to help us think about the function of the behaviour. It’s important to rule out a medical cause first. For example, biting due to </a:t>
            </a:r>
          </a:p>
          <a:p>
            <a:endParaRPr lang="en-GB" dirty="0"/>
          </a:p>
          <a:p>
            <a:r>
              <a:rPr lang="en-GB" dirty="0"/>
              <a:t>What are some examples of behaviours that fit the function of each of the SEAT functions?</a:t>
            </a:r>
          </a:p>
          <a:p>
            <a:r>
              <a:rPr lang="en-GB" dirty="0"/>
              <a:t>Escape – Links with unpredictability </a:t>
            </a:r>
          </a:p>
          <a:p>
            <a:r>
              <a:rPr lang="en-GB" dirty="0"/>
              <a:t>Attention – Behaviours that challenge can be a very effective way of gaining attention. </a:t>
            </a:r>
          </a:p>
          <a:p>
            <a:endParaRPr lang="en-GB" dirty="0"/>
          </a:p>
          <a:p>
            <a:r>
              <a:rPr lang="en-GB" dirty="0"/>
              <a:t>All behaviour is communication, often behaviours that challenge is a way of communicating an unmet need. If we hold this in mind, we can support with either meeting that need before (</a:t>
            </a:r>
            <a:r>
              <a:rPr lang="en-GB" dirty="0" err="1"/>
              <a:t>e.g</a:t>
            </a:r>
            <a:r>
              <a:rPr lang="en-GB" dirty="0"/>
              <a:t> Special time each evening so that the YP has regular attention). </a:t>
            </a:r>
          </a:p>
        </p:txBody>
      </p:sp>
      <p:sp>
        <p:nvSpPr>
          <p:cNvPr id="4" name="Slide Number Placeholder 3"/>
          <p:cNvSpPr>
            <a:spLocks noGrp="1"/>
          </p:cNvSpPr>
          <p:nvPr>
            <p:ph type="sldNum" sz="quarter" idx="5"/>
          </p:nvPr>
        </p:nvSpPr>
        <p:spPr/>
        <p:txBody>
          <a:bodyPr/>
          <a:lstStyle/>
          <a:p>
            <a:fld id="{706C8DFE-79B4-4AF8-A442-D4CB9FA96D87}" type="slidenum">
              <a:rPr lang="en-GB" smtClean="0"/>
              <a:t>7</a:t>
            </a:fld>
            <a:endParaRPr lang="en-GB"/>
          </a:p>
        </p:txBody>
      </p:sp>
    </p:spTree>
    <p:extLst>
      <p:ext uri="{BB962C8B-B14F-4D97-AF65-F5344CB8AC3E}">
        <p14:creationId xmlns:p14="http://schemas.microsoft.com/office/powerpoint/2010/main" val="11817080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8</a:t>
            </a:fld>
            <a:endParaRPr lang="en-GB"/>
          </a:p>
        </p:txBody>
      </p:sp>
    </p:spTree>
    <p:extLst>
      <p:ext uri="{BB962C8B-B14F-4D97-AF65-F5344CB8AC3E}">
        <p14:creationId xmlns:p14="http://schemas.microsoft.com/office/powerpoint/2010/main" val="20238459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254C39"/>
                </a:solidFill>
              </a:rPr>
              <a:t>(It is better to do this with a mild, undesirable behaviour.)</a:t>
            </a:r>
          </a:p>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11</a:t>
            </a:fld>
            <a:endParaRPr lang="en-GB"/>
          </a:p>
        </p:txBody>
      </p:sp>
    </p:spTree>
    <p:extLst>
      <p:ext uri="{BB962C8B-B14F-4D97-AF65-F5344CB8AC3E}">
        <p14:creationId xmlns:p14="http://schemas.microsoft.com/office/powerpoint/2010/main" val="33353293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12</a:t>
            </a:fld>
            <a:endParaRPr lang="en-GB"/>
          </a:p>
        </p:txBody>
      </p:sp>
    </p:spTree>
    <p:extLst>
      <p:ext uri="{BB962C8B-B14F-4D97-AF65-F5344CB8AC3E}">
        <p14:creationId xmlns:p14="http://schemas.microsoft.com/office/powerpoint/2010/main" val="41110212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 week you go to the same shop to buy your loaf of bread. You can’t wait to get it home - it’s always baked to perfection, it butters really nicely, it’s so tasty! One week, you get your bread home and find that it is covered in green mould! What do you do? Likely that you will take it back to the shop and complain! What do you do all the times the bread is baked to perfection? Do you go in and tell them how wonderful it is?</a:t>
            </a:r>
          </a:p>
          <a:p>
            <a:endParaRPr lang="en-GB" dirty="0"/>
          </a:p>
          <a:p>
            <a:r>
              <a:rPr lang="en-GB" dirty="0"/>
              <a:t>This shows how important praise is. When we know the behaviours and attributes we want to give attention to (being polite, asking, working hard, being patient, being calm, taking turns, taking their time), we can use praise to reinforce these behaviours</a:t>
            </a:r>
          </a:p>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14</a:t>
            </a:fld>
            <a:endParaRPr lang="en-GB"/>
          </a:p>
        </p:txBody>
      </p:sp>
    </p:spTree>
    <p:extLst>
      <p:ext uri="{BB962C8B-B14F-4D97-AF65-F5344CB8AC3E}">
        <p14:creationId xmlns:p14="http://schemas.microsoft.com/office/powerpoint/2010/main" val="38772906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just say ‘that’s good’ or ‘well done’ the child might not know what you are praising. Children need to know what you’re praising them for and specific feedback on what they are doing well. This means they will be more likely to repeat the behaviour e.g. “well done for tidying up your toys. You put tried so hard to put everything away in the box”</a:t>
            </a:r>
          </a:p>
          <a:p>
            <a:endParaRPr lang="en-GB" dirty="0"/>
          </a:p>
          <a:p>
            <a:r>
              <a:rPr lang="en-GB" dirty="0"/>
              <a:t>It is important to praise as soon after the behaviour has occurred as possible so children can link their behaviour to the praise and the attention they get. Otherwise, younger children will forget what it is you're praising them for.</a:t>
            </a:r>
          </a:p>
          <a:p>
            <a:endParaRPr lang="en-GB" dirty="0"/>
          </a:p>
          <a:p>
            <a:r>
              <a:rPr lang="en-GB" dirty="0"/>
              <a:t>Stick to praising things that the child can clearly change like the effort they have put into something, strategies they use and behaviours. If you praise their intelligence for example, this may make them more cautious and avoid challenges </a:t>
            </a:r>
          </a:p>
          <a:p>
            <a:endParaRPr lang="en-GB" dirty="0"/>
          </a:p>
          <a:p>
            <a:r>
              <a:rPr lang="en-GB" dirty="0"/>
              <a:t>Focus on the child and what they are doing well rather than comparing them to another child e.g. ‘you are such a fast running you are much faster than George’ </a:t>
            </a:r>
          </a:p>
          <a:p>
            <a:endParaRPr lang="en-GB" dirty="0"/>
          </a:p>
          <a:p>
            <a:r>
              <a:rPr lang="en-GB" dirty="0"/>
              <a:t>If we follow a piece of praise with a criticism like “well done for eating all your dinner, why can’t do you that all the time?” then we are paying attention to the behaviour that we do not want to see and focusing on the negatives. It is possible that the child will be drawn to this and only remember the negative part of the praise. </a:t>
            </a:r>
          </a:p>
          <a:p>
            <a:endParaRPr lang="en-GB" dirty="0"/>
          </a:p>
          <a:p>
            <a:r>
              <a:rPr lang="en-GB" dirty="0"/>
              <a:t>It is important to praise for steps in the right direction, for example, if you ask your child to put all the toys away but they only put most of them away this is still something that can be praised </a:t>
            </a:r>
          </a:p>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15</a:t>
            </a:fld>
            <a:endParaRPr lang="en-GB"/>
          </a:p>
        </p:txBody>
      </p:sp>
    </p:spTree>
    <p:extLst>
      <p:ext uri="{BB962C8B-B14F-4D97-AF65-F5344CB8AC3E}">
        <p14:creationId xmlns:p14="http://schemas.microsoft.com/office/powerpoint/2010/main" val="41226849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 of these examples of praise are most effective, which ones are they? </a:t>
            </a:r>
          </a:p>
          <a:p>
            <a:endParaRPr lang="en-GB" dirty="0"/>
          </a:p>
          <a:p>
            <a:r>
              <a:rPr lang="en-GB" dirty="0"/>
              <a:t>Number 1, 4, 6 and 7 are effective. This is because it is specific praise. This helps your child understand what they did and why that was helpful/ good. This is a really effective way of reinforcing positive behaviours. </a:t>
            </a:r>
          </a:p>
          <a:p>
            <a:endParaRPr lang="en-GB" dirty="0"/>
          </a:p>
          <a:p>
            <a:r>
              <a:rPr lang="en-GB" dirty="0"/>
              <a:t>Number 2 is a manifestation of our own frustration and is going to likely reduce similar behaviours. Number 5 is risky, we have to hope our daughter isn’t listening, but we know they will hear it with there selective super sonic hearing… Not a great idea.</a:t>
            </a:r>
          </a:p>
          <a:p>
            <a:endParaRPr lang="en-GB" dirty="0"/>
          </a:p>
          <a:p>
            <a:r>
              <a:rPr lang="en-GB" dirty="0"/>
              <a:t>Number 3 is too general praise. This tends to be less effective as a child may not understand in what relation you are praising them for. </a:t>
            </a:r>
            <a:r>
              <a:rPr lang="en-GB" dirty="0" err="1"/>
              <a:t>Futhermore</a:t>
            </a:r>
            <a:r>
              <a:rPr lang="en-GB" dirty="0"/>
              <a:t> using words like ‘always’ can cause anxiety to live up to this expectation. What happens when he isn’t good? Whereas other children can take this the other way and reduce effort because “I’m always good.”</a:t>
            </a:r>
          </a:p>
          <a:p>
            <a:endParaRPr lang="en-GB" dirty="0"/>
          </a:p>
          <a:p>
            <a:r>
              <a:rPr lang="en-GB" dirty="0"/>
              <a:t>To summarise, most effective praise is when it is clear and specific.</a:t>
            </a:r>
          </a:p>
          <a:p>
            <a:endParaRPr lang="en-GB" dirty="0"/>
          </a:p>
          <a:p>
            <a:r>
              <a:rPr lang="en-GB" dirty="0"/>
              <a:t>“I love the way you helped your brother cross the street safely then, you looked both ways and then you crossed- good job!”</a:t>
            </a:r>
          </a:p>
          <a:p>
            <a:endParaRPr lang="en-GB" dirty="0"/>
          </a:p>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16</a:t>
            </a:fld>
            <a:endParaRPr lang="en-GB"/>
          </a:p>
        </p:txBody>
      </p:sp>
    </p:spTree>
    <p:extLst>
      <p:ext uri="{BB962C8B-B14F-4D97-AF65-F5344CB8AC3E}">
        <p14:creationId xmlns:p14="http://schemas.microsoft.com/office/powerpoint/2010/main" val="22987440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humans we like consistency and predictability. routines and boundaries do just this. Children like routines as it makes them feel prepared and boundaries give children focus and containment. Too little boundaries can give children too much control which can cause lead to anger or anxiety. Equally, too many boundaries can feel too much. Generally, children with the right boundaries are not fighting against them and are mostly happy with their daily routines. Finding the balance of boundaries is a challenge and will change over time as children develop.</a:t>
            </a:r>
          </a:p>
        </p:txBody>
      </p:sp>
      <p:sp>
        <p:nvSpPr>
          <p:cNvPr id="4" name="Slide Number Placeholder 3"/>
          <p:cNvSpPr>
            <a:spLocks noGrp="1"/>
          </p:cNvSpPr>
          <p:nvPr>
            <p:ph type="sldNum" sz="quarter" idx="5"/>
          </p:nvPr>
        </p:nvSpPr>
        <p:spPr/>
        <p:txBody>
          <a:bodyPr/>
          <a:lstStyle/>
          <a:p>
            <a:fld id="{706C8DFE-79B4-4AF8-A442-D4CB9FA96D87}" type="slidenum">
              <a:rPr lang="en-GB" smtClean="0"/>
              <a:t>17</a:t>
            </a:fld>
            <a:endParaRPr lang="en-GB"/>
          </a:p>
        </p:txBody>
      </p:sp>
    </p:spTree>
    <p:extLst>
      <p:ext uri="{BB962C8B-B14F-4D97-AF65-F5344CB8AC3E}">
        <p14:creationId xmlns:p14="http://schemas.microsoft.com/office/powerpoint/2010/main" val="9715128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certain behaviours are continuing to happen, children will benefit from having rules displayed so you can refer back to them. Bring in a reward chart, stick it on the fridge, not only does this make it clear what your expectations are, it prevents you as parents having to say the same things over and over again e.g. which rule did we not follow today?</a:t>
            </a:r>
          </a:p>
        </p:txBody>
      </p:sp>
      <p:sp>
        <p:nvSpPr>
          <p:cNvPr id="4" name="Slide Number Placeholder 3"/>
          <p:cNvSpPr>
            <a:spLocks noGrp="1"/>
          </p:cNvSpPr>
          <p:nvPr>
            <p:ph type="sldNum" sz="quarter" idx="5"/>
          </p:nvPr>
        </p:nvSpPr>
        <p:spPr/>
        <p:txBody>
          <a:bodyPr/>
          <a:lstStyle/>
          <a:p>
            <a:fld id="{706C8DFE-79B4-4AF8-A442-D4CB9FA96D87}" type="slidenum">
              <a:rPr lang="en-GB" smtClean="0"/>
              <a:t>18</a:t>
            </a:fld>
            <a:endParaRPr lang="en-GB"/>
          </a:p>
        </p:txBody>
      </p:sp>
    </p:spTree>
    <p:extLst>
      <p:ext uri="{BB962C8B-B14F-4D97-AF65-F5344CB8AC3E}">
        <p14:creationId xmlns:p14="http://schemas.microsoft.com/office/powerpoint/2010/main" val="29673122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Try to give one short simple command like ‘please go and do your teeth’ </a:t>
            </a:r>
          </a:p>
          <a:p>
            <a:r>
              <a:rPr lang="en-GB" dirty="0"/>
              <a:t>Not a long list like – teeth, pjs, get drink, goodnight to dad </a:t>
            </a:r>
          </a:p>
          <a:p>
            <a:r>
              <a:rPr lang="en-GB" dirty="0"/>
              <a:t>If I said ‘stop it’ ‘behave’ ‘be careful’ will your child always know what you're referring to? Will they understand what you want them to do? </a:t>
            </a:r>
          </a:p>
          <a:p>
            <a:r>
              <a:rPr lang="en-GB" dirty="0"/>
              <a:t>Avoid question commands like ‘how many times do I have to tell you? Or ‘would you like to tidy up’ because then they do not have the chance to say no </a:t>
            </a:r>
          </a:p>
          <a:p>
            <a:r>
              <a:rPr lang="en-GB" dirty="0"/>
              <a:t>Giving a choice will give them a sense of control ‘blue socks or red socks’</a:t>
            </a:r>
          </a:p>
          <a:p>
            <a:r>
              <a:rPr lang="en-GB" dirty="0"/>
              <a:t>When you have got changed, then you can go out to play</a:t>
            </a:r>
          </a:p>
          <a:p>
            <a:endParaRPr lang="en-GB" dirty="0"/>
          </a:p>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19</a:t>
            </a:fld>
            <a:endParaRPr lang="en-GB"/>
          </a:p>
        </p:txBody>
      </p:sp>
    </p:spTree>
    <p:extLst>
      <p:ext uri="{BB962C8B-B14F-4D97-AF65-F5344CB8AC3E}">
        <p14:creationId xmlns:p14="http://schemas.microsoft.com/office/powerpoint/2010/main" val="33413986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often do not like our children seeing our emotional outbursts, so explain how you feel before it gets to behaviours. This is brilliant modelling for children, remember we are modelling to them how to deal with there’s also.</a:t>
            </a:r>
          </a:p>
          <a:p>
            <a:endParaRPr lang="en-GB" dirty="0"/>
          </a:p>
          <a:p>
            <a:r>
              <a:rPr lang="en-GB" dirty="0"/>
              <a:t>I feel really sad when you hit me, this hurts, if you are feeling angry with me I would like you to tell me. We can then do some calming breaths and I can help you do this, should we try now? I’m sorry I made you angry, what happened that you didn’t like?</a:t>
            </a:r>
          </a:p>
          <a:p>
            <a:endParaRPr lang="en-GB" dirty="0"/>
          </a:p>
          <a:p>
            <a:endParaRPr lang="en-GB" dirty="0"/>
          </a:p>
          <a:p>
            <a:endParaRPr lang="en-GB" dirty="0"/>
          </a:p>
          <a:p>
            <a:r>
              <a:rPr lang="en-GB" dirty="0"/>
              <a:t>If we get dysregulated and do loose it, which is completely normal, you are human, come back to discussing this later in the day. </a:t>
            </a:r>
          </a:p>
          <a:p>
            <a:endParaRPr lang="en-GB" dirty="0"/>
          </a:p>
          <a:p>
            <a:r>
              <a:rPr lang="en-GB" dirty="0"/>
              <a:t>I’m sorry for shouting at you this morning for taking too to long put your on shoes, we were running late and I should have done my grounding/ counted to 10. Tomorrow I’m going to try and get us up earlier. </a:t>
            </a:r>
          </a:p>
          <a:p>
            <a:endParaRPr lang="en-GB" dirty="0"/>
          </a:p>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20</a:t>
            </a:fld>
            <a:endParaRPr lang="en-GB"/>
          </a:p>
        </p:txBody>
      </p:sp>
    </p:spTree>
    <p:extLst>
      <p:ext uri="{BB962C8B-B14F-4D97-AF65-F5344CB8AC3E}">
        <p14:creationId xmlns:p14="http://schemas.microsoft.com/office/powerpoint/2010/main" val="14358761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33333"/>
                </a:solidFill>
                <a:effectLst/>
                <a:latin typeface="BrandonTextRegular"/>
              </a:rPr>
              <a:t>You want to make it emotionally safe and easy for them to come to you, so you can be part of their lives.</a:t>
            </a:r>
          </a:p>
          <a:p>
            <a:endParaRPr lang="en-GB" b="0" i="0" dirty="0">
              <a:solidFill>
                <a:srgbClr val="333333"/>
              </a:solidFill>
              <a:effectLst/>
              <a:latin typeface="BrandonTextRegular"/>
            </a:endParaRPr>
          </a:p>
          <a:p>
            <a:r>
              <a:rPr lang="en-GB" b="0" i="0" dirty="0">
                <a:solidFill>
                  <a:srgbClr val="333333"/>
                </a:solidFill>
                <a:effectLst/>
                <a:latin typeface="BrandonTextRegular"/>
              </a:rPr>
              <a:t>Naming emotions can help them to build emotional intelligence, and manage their emotions. It helps bring their thinking brain back into action!</a:t>
            </a:r>
          </a:p>
          <a:p>
            <a:endParaRPr lang="en-GB" b="0" i="0" dirty="0">
              <a:solidFill>
                <a:srgbClr val="333333"/>
              </a:solidFill>
              <a:effectLst/>
              <a:latin typeface="BrandonTextRegular"/>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 can see you are upset because you are crying and look sad, is this because your sister took your toy from you? Yeah, that is really frustrating! Lets talk about this when you are calm… Okay, well done for taking some breaths and calming your self down, that was really good. Now, you did hit your sister than and that is an unacceptable behaviour. How could you have done that differently? That’s a good idea! Lets go and speak to your sister. </a:t>
            </a:r>
          </a:p>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21</a:t>
            </a:fld>
            <a:endParaRPr lang="en-GB"/>
          </a:p>
        </p:txBody>
      </p:sp>
    </p:spTree>
    <p:extLst>
      <p:ext uri="{BB962C8B-B14F-4D97-AF65-F5344CB8AC3E}">
        <p14:creationId xmlns:p14="http://schemas.microsoft.com/office/powerpoint/2010/main" val="33954595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22</a:t>
            </a:fld>
            <a:endParaRPr lang="en-GB"/>
          </a:p>
        </p:txBody>
      </p:sp>
    </p:spTree>
    <p:extLst>
      <p:ext uri="{BB962C8B-B14F-4D97-AF65-F5344CB8AC3E}">
        <p14:creationId xmlns:p14="http://schemas.microsoft.com/office/powerpoint/2010/main" val="40330355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can help manage the physical feelings of the FFF response.. They are useful to practice, especially for those children who find the other strategies too overwhelming to begin with. It can help us feel calmer, and then more able to use the challenging thoughts, or step by step plan. </a:t>
            </a:r>
          </a:p>
        </p:txBody>
      </p:sp>
      <p:sp>
        <p:nvSpPr>
          <p:cNvPr id="4" name="Slide Number Placeholder 3"/>
          <p:cNvSpPr>
            <a:spLocks noGrp="1"/>
          </p:cNvSpPr>
          <p:nvPr>
            <p:ph type="sldNum" sz="quarter" idx="5"/>
          </p:nvPr>
        </p:nvSpPr>
        <p:spPr/>
        <p:txBody>
          <a:bodyPr/>
          <a:lstStyle/>
          <a:p>
            <a:fld id="{706C8DFE-79B4-4AF8-A442-D4CB9FA96D87}" type="slidenum">
              <a:rPr lang="en-GB" smtClean="0"/>
              <a:t>23</a:t>
            </a:fld>
            <a:endParaRPr lang="en-GB"/>
          </a:p>
        </p:txBody>
      </p:sp>
    </p:spTree>
    <p:extLst>
      <p:ext uri="{BB962C8B-B14F-4D97-AF65-F5344CB8AC3E}">
        <p14:creationId xmlns:p14="http://schemas.microsoft.com/office/powerpoint/2010/main" val="32712335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strategies are good to manage emotions in the moment. Good for proprioceptive sense. </a:t>
            </a:r>
          </a:p>
        </p:txBody>
      </p:sp>
      <p:sp>
        <p:nvSpPr>
          <p:cNvPr id="4" name="Slide Number Placeholder 3"/>
          <p:cNvSpPr>
            <a:spLocks noGrp="1"/>
          </p:cNvSpPr>
          <p:nvPr>
            <p:ph type="sldNum" sz="quarter" idx="5"/>
          </p:nvPr>
        </p:nvSpPr>
        <p:spPr/>
        <p:txBody>
          <a:bodyPr/>
          <a:lstStyle/>
          <a:p>
            <a:fld id="{706C8DFE-79B4-4AF8-A442-D4CB9FA96D87}" type="slidenum">
              <a:rPr lang="en-GB" smtClean="0"/>
              <a:t>24</a:t>
            </a:fld>
            <a:endParaRPr lang="en-GB"/>
          </a:p>
        </p:txBody>
      </p:sp>
    </p:spTree>
    <p:extLst>
      <p:ext uri="{BB962C8B-B14F-4D97-AF65-F5344CB8AC3E}">
        <p14:creationId xmlns:p14="http://schemas.microsoft.com/office/powerpoint/2010/main" val="22055282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 very angry and upset right now because I can see that you have put paint over our brand new carpet. I’m going to go for a walk because I can’t talk about this right now. I will be back in 10 minutes.</a:t>
            </a:r>
          </a:p>
          <a:p>
            <a:endParaRPr lang="en-GB" dirty="0"/>
          </a:p>
          <a:p>
            <a:endParaRPr lang="en-GB" dirty="0"/>
          </a:p>
          <a:p>
            <a:r>
              <a:rPr lang="en-GB" dirty="0"/>
              <a:t>Okay, now that I’m calmer, we can chat. I can see that you are feeling bad about this, I can understand that this might not have been something you did on purpose. What can you do next time you want to play with the paints? Okay good, let’s clean this up now. Natural consequence.</a:t>
            </a:r>
          </a:p>
          <a:p>
            <a:r>
              <a:rPr lang="en-GB" dirty="0"/>
              <a:t>I really like that you chose to sit at the table to finish your painting, I can see you listened really well.</a:t>
            </a:r>
          </a:p>
        </p:txBody>
      </p:sp>
      <p:sp>
        <p:nvSpPr>
          <p:cNvPr id="4" name="Slide Number Placeholder 3"/>
          <p:cNvSpPr>
            <a:spLocks noGrp="1"/>
          </p:cNvSpPr>
          <p:nvPr>
            <p:ph type="sldNum" sz="quarter" idx="5"/>
          </p:nvPr>
        </p:nvSpPr>
        <p:spPr/>
        <p:txBody>
          <a:bodyPr/>
          <a:lstStyle/>
          <a:p>
            <a:fld id="{706C8DFE-79B4-4AF8-A442-D4CB9FA96D87}" type="slidenum">
              <a:rPr lang="en-GB" smtClean="0"/>
              <a:t>25</a:t>
            </a:fld>
            <a:endParaRPr lang="en-GB"/>
          </a:p>
        </p:txBody>
      </p:sp>
    </p:spTree>
    <p:extLst>
      <p:ext uri="{BB962C8B-B14F-4D97-AF65-F5344CB8AC3E}">
        <p14:creationId xmlns:p14="http://schemas.microsoft.com/office/powerpoint/2010/main" val="14781266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your child is not responding to the strategies already covered, try spending 10 minutes a day doing something with your child of their choice e.g. I’d really like to spend some time with you, what can we do together inside? We call this special time. With time, behaviours will reduce because you are giving more positive attention, and they realise they get more from good behaviours than bad. </a:t>
            </a:r>
          </a:p>
          <a:p>
            <a:endParaRPr lang="en-GB" dirty="0"/>
          </a:p>
          <a:p>
            <a:r>
              <a:rPr lang="en-GB" dirty="0"/>
              <a:t>Play is also a brilliant way to act out and problem solve scenarios that your child may struggle with themselves, e.g. explain that this teddy doesn’t like to go to bed, what can we do?</a:t>
            </a:r>
          </a:p>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26</a:t>
            </a:fld>
            <a:endParaRPr lang="en-GB"/>
          </a:p>
        </p:txBody>
      </p:sp>
    </p:spTree>
    <p:extLst>
      <p:ext uri="{BB962C8B-B14F-4D97-AF65-F5344CB8AC3E}">
        <p14:creationId xmlns:p14="http://schemas.microsoft.com/office/powerpoint/2010/main" val="12449712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27</a:t>
            </a:fld>
            <a:endParaRPr lang="en-GB"/>
          </a:p>
        </p:txBody>
      </p:sp>
    </p:spTree>
    <p:extLst>
      <p:ext uri="{BB962C8B-B14F-4D97-AF65-F5344CB8AC3E}">
        <p14:creationId xmlns:p14="http://schemas.microsoft.com/office/powerpoint/2010/main" val="30726386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6C8DFE-79B4-4AF8-A442-D4CB9FA96D87}" type="slidenum">
              <a:rPr lang="en-GB" smtClean="0"/>
              <a:t>28</a:t>
            </a:fld>
            <a:endParaRPr lang="en-GB"/>
          </a:p>
        </p:txBody>
      </p:sp>
    </p:spTree>
    <p:extLst>
      <p:ext uri="{BB962C8B-B14F-4D97-AF65-F5344CB8AC3E}">
        <p14:creationId xmlns:p14="http://schemas.microsoft.com/office/powerpoint/2010/main" val="19398758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Link to share in chat: https://forms.office.com/e/2r06rLemDe</a:t>
            </a:r>
          </a:p>
        </p:txBody>
      </p:sp>
      <p:sp>
        <p:nvSpPr>
          <p:cNvPr id="4" name="Slide Number Placeholder 3"/>
          <p:cNvSpPr>
            <a:spLocks noGrp="1"/>
          </p:cNvSpPr>
          <p:nvPr>
            <p:ph type="sldNum" sz="quarter" idx="5"/>
          </p:nvPr>
        </p:nvSpPr>
        <p:spPr/>
        <p:txBody>
          <a:bodyPr/>
          <a:lstStyle/>
          <a:p>
            <a:fld id="{706C8DFE-79B4-4AF8-A442-D4CB9FA96D87}" type="slidenum">
              <a:rPr lang="en-GB" smtClean="0"/>
              <a:t>29</a:t>
            </a:fld>
            <a:endParaRPr lang="en-GB"/>
          </a:p>
        </p:txBody>
      </p:sp>
    </p:spTree>
    <p:extLst>
      <p:ext uri="{BB962C8B-B14F-4D97-AF65-F5344CB8AC3E}">
        <p14:creationId xmlns:p14="http://schemas.microsoft.com/office/powerpoint/2010/main" val="31664832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ti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7.emf"/><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7.emf"/><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7.emf"/><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7.emf"/><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3.tif"/><Relationship Id="rId4" Type="http://schemas.openxmlformats.org/officeDocument/2006/relationships/image" Target="../media/image2.em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Mindworks Title Slide">
    <p:bg>
      <p:bgRef idx="1001">
        <a:schemeClr val="bg1"/>
      </p:bgRef>
    </p:bg>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7CABA3D2-FC26-594D-82F8-BF1EFEDCFE5B}"/>
              </a:ext>
            </a:extLst>
          </p:cNvPr>
          <p:cNvSpPr>
            <a:spLocks noGrp="1"/>
          </p:cNvSpPr>
          <p:nvPr>
            <p:ph type="body" sz="quarter" idx="10" hasCustomPrompt="1"/>
          </p:nvPr>
        </p:nvSpPr>
        <p:spPr>
          <a:xfrm>
            <a:off x="317606" y="2806994"/>
            <a:ext cx="11549605" cy="611862"/>
          </a:xfrm>
          <a:prstGeom prst="rect">
            <a:avLst/>
          </a:prstGeom>
        </p:spPr>
        <p:txBody>
          <a:bodyPr/>
          <a:lstStyle>
            <a:lvl1pPr marL="0" indent="0" algn="ctr">
              <a:buNone/>
              <a:defRPr sz="3600">
                <a:latin typeface="Lilita One" panose="02000000000000000000" pitchFamily="2" charset="0"/>
              </a:defRPr>
            </a:lvl1pPr>
          </a:lstStyle>
          <a:p>
            <a:r>
              <a:rPr lang="en-GB" dirty="0">
                <a:solidFill>
                  <a:srgbClr val="403832"/>
                </a:solidFill>
              </a:rPr>
              <a:t>Click to edit Master Title</a:t>
            </a:r>
            <a:endParaRPr lang="en-US" dirty="0">
              <a:solidFill>
                <a:srgbClr val="403832"/>
              </a:solidFill>
            </a:endParaRPr>
          </a:p>
        </p:txBody>
      </p:sp>
      <p:pic>
        <p:nvPicPr>
          <p:cNvPr id="13" name="Picture 12">
            <a:extLst>
              <a:ext uri="{FF2B5EF4-FFF2-40B4-BE49-F238E27FC236}">
                <a16:creationId xmlns:a16="http://schemas.microsoft.com/office/drawing/2014/main" id="{147BD74C-5F10-434B-8F2A-07FA1F94A703}"/>
              </a:ext>
            </a:extLst>
          </p:cNvPr>
          <p:cNvPicPr>
            <a:picLocks noChangeAspect="1"/>
          </p:cNvPicPr>
          <p:nvPr/>
        </p:nvPicPr>
        <p:blipFill>
          <a:blip r:embed="rId2"/>
          <a:srcRect/>
          <a:stretch/>
        </p:blipFill>
        <p:spPr>
          <a:xfrm>
            <a:off x="44451" y="4434487"/>
            <a:ext cx="12103099" cy="2372713"/>
          </a:xfrm>
          <a:prstGeom prst="rect">
            <a:avLst/>
          </a:prstGeom>
        </p:spPr>
      </p:pic>
      <p:pic>
        <p:nvPicPr>
          <p:cNvPr id="5" name="Picture 4">
            <a:extLst>
              <a:ext uri="{FF2B5EF4-FFF2-40B4-BE49-F238E27FC236}">
                <a16:creationId xmlns:a16="http://schemas.microsoft.com/office/drawing/2014/main" id="{721ADB97-F115-B343-BF9B-894169424B47}"/>
              </a:ext>
            </a:extLst>
          </p:cNvPr>
          <p:cNvPicPr>
            <a:picLocks noChangeAspect="1"/>
          </p:cNvPicPr>
          <p:nvPr userDrawn="1"/>
        </p:nvPicPr>
        <p:blipFill>
          <a:blip r:embed="rId3"/>
          <a:srcRect/>
          <a:stretch/>
        </p:blipFill>
        <p:spPr>
          <a:xfrm>
            <a:off x="520354" y="384284"/>
            <a:ext cx="3479484" cy="1582225"/>
          </a:xfrm>
          <a:prstGeom prst="rect">
            <a:avLst/>
          </a:prstGeom>
        </p:spPr>
      </p:pic>
      <p:pic>
        <p:nvPicPr>
          <p:cNvPr id="3" name="Picture 2" descr="Graphical user interface, text, application&#10;&#10;Description automatically generated">
            <a:extLst>
              <a:ext uri="{FF2B5EF4-FFF2-40B4-BE49-F238E27FC236}">
                <a16:creationId xmlns:a16="http://schemas.microsoft.com/office/drawing/2014/main" id="{96358F5C-5098-854E-94F0-A8B77EF8DF8E}"/>
              </a:ext>
            </a:extLst>
          </p:cNvPr>
          <p:cNvPicPr>
            <a:picLocks noChangeAspect="1"/>
          </p:cNvPicPr>
          <p:nvPr userDrawn="1"/>
        </p:nvPicPr>
        <p:blipFill>
          <a:blip r:embed="rId4"/>
          <a:stretch>
            <a:fillRect/>
          </a:stretch>
        </p:blipFill>
        <p:spPr>
          <a:xfrm>
            <a:off x="9879496" y="158198"/>
            <a:ext cx="2077830" cy="1031675"/>
          </a:xfrm>
          <a:prstGeom prst="rect">
            <a:avLst/>
          </a:prstGeom>
        </p:spPr>
      </p:pic>
    </p:spTree>
    <p:extLst>
      <p:ext uri="{BB962C8B-B14F-4D97-AF65-F5344CB8AC3E}">
        <p14:creationId xmlns:p14="http://schemas.microsoft.com/office/powerpoint/2010/main" val="282993672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01 Mindworks Title and Text Box">
    <p:bg>
      <p:bgRef idx="1001">
        <a:schemeClr val="bg1"/>
      </p:bgRef>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3F5E25E-6605-8448-B8A9-153E096C3639}"/>
              </a:ext>
            </a:extLst>
          </p:cNvPr>
          <p:cNvPicPr>
            <a:picLocks noChangeAspect="1"/>
          </p:cNvPicPr>
          <p:nvPr/>
        </p:nvPicPr>
        <p:blipFill>
          <a:blip r:embed="rId2"/>
          <a:stretch>
            <a:fillRect/>
          </a:stretch>
        </p:blipFill>
        <p:spPr>
          <a:xfrm>
            <a:off x="0" y="0"/>
            <a:ext cx="12192000" cy="434566"/>
          </a:xfrm>
          <a:prstGeom prst="rect">
            <a:avLst/>
          </a:prstGeom>
        </p:spPr>
      </p:pic>
      <p:sp>
        <p:nvSpPr>
          <p:cNvPr id="14" name="Text Placeholder 2">
            <a:extLst>
              <a:ext uri="{FF2B5EF4-FFF2-40B4-BE49-F238E27FC236}">
                <a16:creationId xmlns:a16="http://schemas.microsoft.com/office/drawing/2014/main" id="{25FDD0F7-D21A-7A4E-811D-FFC396799841}"/>
              </a:ext>
            </a:extLst>
          </p:cNvPr>
          <p:cNvSpPr>
            <a:spLocks noGrp="1"/>
          </p:cNvSpPr>
          <p:nvPr>
            <p:ph type="body" idx="1" hasCustomPrompt="1"/>
          </p:nvPr>
        </p:nvSpPr>
        <p:spPr>
          <a:xfrm>
            <a:off x="831850" y="1130161"/>
            <a:ext cx="10515600" cy="525020"/>
          </a:xfrm>
          <a:prstGeom prst="rect">
            <a:avLst/>
          </a:prstGeom>
        </p:spPr>
        <p:txBody>
          <a:bodyPr/>
          <a:lstStyle>
            <a:lvl1pPr marL="0" indent="0" algn="ctr">
              <a:buNone/>
              <a:defRPr sz="4000">
                <a:solidFill>
                  <a:srgbClr val="538AA4"/>
                </a:solidFill>
                <a:latin typeface="Lilita One" panose="02000000000000000000" pitchFamily="2"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Title here</a:t>
            </a:r>
          </a:p>
        </p:txBody>
      </p:sp>
      <p:sp>
        <p:nvSpPr>
          <p:cNvPr id="3" name="Text Placeholder 2">
            <a:extLst>
              <a:ext uri="{FF2B5EF4-FFF2-40B4-BE49-F238E27FC236}">
                <a16:creationId xmlns:a16="http://schemas.microsoft.com/office/drawing/2014/main" id="{BC8F2079-7AE2-1A4D-87FA-2B60BE3E369F}"/>
              </a:ext>
            </a:extLst>
          </p:cNvPr>
          <p:cNvSpPr>
            <a:spLocks noGrp="1"/>
          </p:cNvSpPr>
          <p:nvPr>
            <p:ph type="body" sz="quarter" idx="10" hasCustomPrompt="1"/>
          </p:nvPr>
        </p:nvSpPr>
        <p:spPr>
          <a:xfrm>
            <a:off x="831850" y="2146473"/>
            <a:ext cx="10515600" cy="2514600"/>
          </a:xfrm>
          <a:prstGeom prst="rect">
            <a:avLst/>
          </a:prstGeom>
        </p:spPr>
        <p:txBody>
          <a:bodyPr/>
          <a:lstStyle>
            <a:lvl2pPr marL="457200" indent="0" algn="l">
              <a:buNone/>
              <a:defRPr>
                <a:solidFill>
                  <a:srgbClr val="403832"/>
                </a:solidFill>
                <a:latin typeface="Lilita One" panose="02000000000000000000" pitchFamily="2" charset="0"/>
              </a:defRPr>
            </a:lvl2pPr>
            <a:lvl3pPr>
              <a:defRPr>
                <a:latin typeface="Lilita One" panose="02000000000000000000" pitchFamily="2" charset="0"/>
              </a:defRPr>
            </a:lvl3pPr>
            <a:lvl4pPr>
              <a:defRPr>
                <a:latin typeface="Lilita One" panose="02000000000000000000" pitchFamily="2" charset="0"/>
              </a:defRPr>
            </a:lvl4pPr>
            <a:lvl5pPr>
              <a:defRPr>
                <a:latin typeface="Lilita One" panose="02000000000000000000" pitchFamily="2" charset="0"/>
              </a:defRPr>
            </a:lvl5pPr>
          </a:lstStyle>
          <a:p>
            <a:pPr lvl="1"/>
            <a:r>
              <a:rPr lang="en-GB" dirty="0"/>
              <a:t>Text goes here</a:t>
            </a:r>
          </a:p>
        </p:txBody>
      </p:sp>
      <p:pic>
        <p:nvPicPr>
          <p:cNvPr id="5" name="Picture 4">
            <a:extLst>
              <a:ext uri="{FF2B5EF4-FFF2-40B4-BE49-F238E27FC236}">
                <a16:creationId xmlns:a16="http://schemas.microsoft.com/office/drawing/2014/main" id="{1AA3EB94-4475-5E43-A7D1-C61A34FD3B80}"/>
              </a:ext>
            </a:extLst>
          </p:cNvPr>
          <p:cNvPicPr>
            <a:picLocks/>
          </p:cNvPicPr>
          <p:nvPr/>
        </p:nvPicPr>
        <p:blipFill>
          <a:blip r:embed="rId3"/>
          <a:stretch>
            <a:fillRect/>
          </a:stretch>
        </p:blipFill>
        <p:spPr>
          <a:xfrm rot="20696994" flipH="1">
            <a:off x="10351277" y="925857"/>
            <a:ext cx="1008873" cy="976211"/>
          </a:xfrm>
          <a:prstGeom prst="rect">
            <a:avLst/>
          </a:prstGeom>
        </p:spPr>
      </p:pic>
      <p:pic>
        <p:nvPicPr>
          <p:cNvPr id="10" name="Picture 9">
            <a:extLst>
              <a:ext uri="{FF2B5EF4-FFF2-40B4-BE49-F238E27FC236}">
                <a16:creationId xmlns:a16="http://schemas.microsoft.com/office/drawing/2014/main" id="{3A84B764-44EF-814A-88BC-05B8E2DE2920}"/>
              </a:ext>
            </a:extLst>
          </p:cNvPr>
          <p:cNvPicPr>
            <a:picLocks noChangeAspect="1"/>
          </p:cNvPicPr>
          <p:nvPr/>
        </p:nvPicPr>
        <p:blipFill rotWithShape="1">
          <a:blip r:embed="rId4"/>
          <a:srcRect t="32558"/>
          <a:stretch/>
        </p:blipFill>
        <p:spPr>
          <a:xfrm>
            <a:off x="44451" y="5207000"/>
            <a:ext cx="12103099" cy="1600200"/>
          </a:xfrm>
          <a:prstGeom prst="rect">
            <a:avLst/>
          </a:prstGeom>
        </p:spPr>
      </p:pic>
    </p:spTree>
    <p:extLst>
      <p:ext uri="{BB962C8B-B14F-4D97-AF65-F5344CB8AC3E}">
        <p14:creationId xmlns:p14="http://schemas.microsoft.com/office/powerpoint/2010/main" val="1179116026"/>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01 Mindworks Title and Picture">
    <p:bg>
      <p:bgRef idx="1001">
        <a:schemeClr val="bg1"/>
      </p:bgRef>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3F5E25E-6605-8448-B8A9-153E096C3639}"/>
              </a:ext>
            </a:extLst>
          </p:cNvPr>
          <p:cNvPicPr>
            <a:picLocks noChangeAspect="1"/>
          </p:cNvPicPr>
          <p:nvPr/>
        </p:nvPicPr>
        <p:blipFill>
          <a:blip r:embed="rId2"/>
          <a:stretch>
            <a:fillRect/>
          </a:stretch>
        </p:blipFill>
        <p:spPr>
          <a:xfrm>
            <a:off x="0" y="0"/>
            <a:ext cx="12192000" cy="434566"/>
          </a:xfrm>
          <a:prstGeom prst="rect">
            <a:avLst/>
          </a:prstGeom>
        </p:spPr>
      </p:pic>
      <p:pic>
        <p:nvPicPr>
          <p:cNvPr id="5" name="Picture 4">
            <a:extLst>
              <a:ext uri="{FF2B5EF4-FFF2-40B4-BE49-F238E27FC236}">
                <a16:creationId xmlns:a16="http://schemas.microsoft.com/office/drawing/2014/main" id="{1AA3EB94-4475-5E43-A7D1-C61A34FD3B80}"/>
              </a:ext>
            </a:extLst>
          </p:cNvPr>
          <p:cNvPicPr>
            <a:picLocks/>
          </p:cNvPicPr>
          <p:nvPr/>
        </p:nvPicPr>
        <p:blipFill>
          <a:blip r:embed="rId3"/>
          <a:stretch>
            <a:fillRect/>
          </a:stretch>
        </p:blipFill>
        <p:spPr>
          <a:xfrm rot="20696994" flipH="1">
            <a:off x="10351277" y="925857"/>
            <a:ext cx="1008873" cy="976211"/>
          </a:xfrm>
          <a:prstGeom prst="rect">
            <a:avLst/>
          </a:prstGeom>
        </p:spPr>
      </p:pic>
      <p:pic>
        <p:nvPicPr>
          <p:cNvPr id="10" name="Picture 9">
            <a:extLst>
              <a:ext uri="{FF2B5EF4-FFF2-40B4-BE49-F238E27FC236}">
                <a16:creationId xmlns:a16="http://schemas.microsoft.com/office/drawing/2014/main" id="{3A84B764-44EF-814A-88BC-05B8E2DE2920}"/>
              </a:ext>
            </a:extLst>
          </p:cNvPr>
          <p:cNvPicPr>
            <a:picLocks noChangeAspect="1"/>
          </p:cNvPicPr>
          <p:nvPr/>
        </p:nvPicPr>
        <p:blipFill rotWithShape="1">
          <a:blip r:embed="rId4"/>
          <a:srcRect t="32558"/>
          <a:stretch/>
        </p:blipFill>
        <p:spPr>
          <a:xfrm>
            <a:off x="44451" y="5207000"/>
            <a:ext cx="12103099" cy="1600200"/>
          </a:xfrm>
          <a:prstGeom prst="rect">
            <a:avLst/>
          </a:prstGeom>
        </p:spPr>
      </p:pic>
      <p:sp>
        <p:nvSpPr>
          <p:cNvPr id="7" name="Title 1">
            <a:extLst>
              <a:ext uri="{FF2B5EF4-FFF2-40B4-BE49-F238E27FC236}">
                <a16:creationId xmlns:a16="http://schemas.microsoft.com/office/drawing/2014/main" id="{FFA3350E-348F-A243-80B7-1648ED414EB5}"/>
              </a:ext>
            </a:extLst>
          </p:cNvPr>
          <p:cNvSpPr>
            <a:spLocks noGrp="1"/>
          </p:cNvSpPr>
          <p:nvPr>
            <p:ph type="title"/>
          </p:nvPr>
        </p:nvSpPr>
        <p:spPr>
          <a:xfrm>
            <a:off x="839788" y="457200"/>
            <a:ext cx="3932237" cy="1600200"/>
          </a:xfrm>
        </p:spPr>
        <p:txBody>
          <a:bodyPr anchor="b"/>
          <a:lstStyle>
            <a:lvl1pPr>
              <a:defRPr sz="3600">
                <a:solidFill>
                  <a:srgbClr val="538AA4"/>
                </a:solidFill>
                <a:latin typeface="Lilita One" panose="02000000000000000000" pitchFamily="2" charset="0"/>
              </a:defRPr>
            </a:lvl1pPr>
          </a:lstStyle>
          <a:p>
            <a:r>
              <a:rPr lang="en-GB" dirty="0"/>
              <a:t>Click to edit Master title style</a:t>
            </a:r>
            <a:endParaRPr lang="en-US" dirty="0"/>
          </a:p>
        </p:txBody>
      </p:sp>
      <p:sp>
        <p:nvSpPr>
          <p:cNvPr id="8" name="Picture Placeholder 2">
            <a:extLst>
              <a:ext uri="{FF2B5EF4-FFF2-40B4-BE49-F238E27FC236}">
                <a16:creationId xmlns:a16="http://schemas.microsoft.com/office/drawing/2014/main" id="{D1F0568C-90AC-CA46-9066-0E4A87783EF1}"/>
              </a:ext>
            </a:extLst>
          </p:cNvPr>
          <p:cNvSpPr>
            <a:spLocks noGrp="1"/>
          </p:cNvSpPr>
          <p:nvPr>
            <p:ph type="pic" idx="1"/>
          </p:nvPr>
        </p:nvSpPr>
        <p:spPr>
          <a:xfrm>
            <a:off x="5183188" y="987425"/>
            <a:ext cx="6172200" cy="4873625"/>
          </a:xfrm>
        </p:spPr>
        <p:txBody>
          <a:bodyPr/>
          <a:lstStyle>
            <a:lvl1pPr marL="0" indent="0">
              <a:buNone/>
              <a:defRPr sz="3200" b="0" i="0">
                <a:latin typeface="Lilita One" panose="02000000000000000000" pitchFamily="2"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9" name="Text Placeholder 3">
            <a:extLst>
              <a:ext uri="{FF2B5EF4-FFF2-40B4-BE49-F238E27FC236}">
                <a16:creationId xmlns:a16="http://schemas.microsoft.com/office/drawing/2014/main" id="{16B75807-B35B-9647-A940-C7B994922232}"/>
              </a:ext>
            </a:extLst>
          </p:cNvPr>
          <p:cNvSpPr>
            <a:spLocks noGrp="1"/>
          </p:cNvSpPr>
          <p:nvPr>
            <p:ph type="body" sz="half" idx="2"/>
          </p:nvPr>
        </p:nvSpPr>
        <p:spPr>
          <a:xfrm>
            <a:off x="839788" y="2057400"/>
            <a:ext cx="3932237" cy="3811588"/>
          </a:xfrm>
        </p:spPr>
        <p:txBody>
          <a:bodyPr/>
          <a:lstStyle>
            <a:lvl1pPr marL="0" indent="0">
              <a:buNone/>
              <a:defRPr sz="1600">
                <a:solidFill>
                  <a:srgbClr val="403832"/>
                </a:solidFill>
                <a:latin typeface="Lilita One" panose="02000000000000000000"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420665614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01 Mindworks Title and Table">
    <p:bg>
      <p:bgRef idx="1001">
        <a:schemeClr val="bg1"/>
      </p:bgRef>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3F5E25E-6605-8448-B8A9-153E096C3639}"/>
              </a:ext>
            </a:extLst>
          </p:cNvPr>
          <p:cNvPicPr>
            <a:picLocks noChangeAspect="1"/>
          </p:cNvPicPr>
          <p:nvPr/>
        </p:nvPicPr>
        <p:blipFill>
          <a:blip r:embed="rId2"/>
          <a:stretch>
            <a:fillRect/>
          </a:stretch>
        </p:blipFill>
        <p:spPr>
          <a:xfrm>
            <a:off x="0" y="0"/>
            <a:ext cx="12192000" cy="434566"/>
          </a:xfrm>
          <a:prstGeom prst="rect">
            <a:avLst/>
          </a:prstGeom>
        </p:spPr>
      </p:pic>
      <p:sp>
        <p:nvSpPr>
          <p:cNvPr id="14" name="Text Placeholder 2">
            <a:extLst>
              <a:ext uri="{FF2B5EF4-FFF2-40B4-BE49-F238E27FC236}">
                <a16:creationId xmlns:a16="http://schemas.microsoft.com/office/drawing/2014/main" id="{25FDD0F7-D21A-7A4E-811D-FFC396799841}"/>
              </a:ext>
            </a:extLst>
          </p:cNvPr>
          <p:cNvSpPr>
            <a:spLocks noGrp="1"/>
          </p:cNvSpPr>
          <p:nvPr>
            <p:ph type="body" idx="1" hasCustomPrompt="1"/>
          </p:nvPr>
        </p:nvSpPr>
        <p:spPr>
          <a:xfrm>
            <a:off x="831850" y="1130161"/>
            <a:ext cx="10515600" cy="525020"/>
          </a:xfrm>
          <a:prstGeom prst="rect">
            <a:avLst/>
          </a:prstGeom>
        </p:spPr>
        <p:txBody>
          <a:bodyPr/>
          <a:lstStyle>
            <a:lvl1pPr marL="0" indent="0" algn="ctr">
              <a:buNone/>
              <a:defRPr sz="4000">
                <a:solidFill>
                  <a:srgbClr val="538AA4"/>
                </a:solidFill>
                <a:latin typeface="Lilita One" panose="02000000000000000000" pitchFamily="2"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Title here</a:t>
            </a:r>
          </a:p>
        </p:txBody>
      </p:sp>
      <p:pic>
        <p:nvPicPr>
          <p:cNvPr id="5" name="Picture 4">
            <a:extLst>
              <a:ext uri="{FF2B5EF4-FFF2-40B4-BE49-F238E27FC236}">
                <a16:creationId xmlns:a16="http://schemas.microsoft.com/office/drawing/2014/main" id="{1AA3EB94-4475-5E43-A7D1-C61A34FD3B80}"/>
              </a:ext>
            </a:extLst>
          </p:cNvPr>
          <p:cNvPicPr>
            <a:picLocks/>
          </p:cNvPicPr>
          <p:nvPr/>
        </p:nvPicPr>
        <p:blipFill>
          <a:blip r:embed="rId3"/>
          <a:stretch>
            <a:fillRect/>
          </a:stretch>
        </p:blipFill>
        <p:spPr>
          <a:xfrm rot="20696994" flipH="1">
            <a:off x="10351277" y="925857"/>
            <a:ext cx="1008873" cy="976211"/>
          </a:xfrm>
          <a:prstGeom prst="rect">
            <a:avLst/>
          </a:prstGeom>
        </p:spPr>
      </p:pic>
      <p:pic>
        <p:nvPicPr>
          <p:cNvPr id="10" name="Picture 9">
            <a:extLst>
              <a:ext uri="{FF2B5EF4-FFF2-40B4-BE49-F238E27FC236}">
                <a16:creationId xmlns:a16="http://schemas.microsoft.com/office/drawing/2014/main" id="{3A84B764-44EF-814A-88BC-05B8E2DE2920}"/>
              </a:ext>
            </a:extLst>
          </p:cNvPr>
          <p:cNvPicPr>
            <a:picLocks noChangeAspect="1"/>
          </p:cNvPicPr>
          <p:nvPr/>
        </p:nvPicPr>
        <p:blipFill rotWithShape="1">
          <a:blip r:embed="rId4"/>
          <a:srcRect t="32558"/>
          <a:stretch/>
        </p:blipFill>
        <p:spPr>
          <a:xfrm>
            <a:off x="44451" y="5207000"/>
            <a:ext cx="12103099" cy="1600200"/>
          </a:xfrm>
          <a:prstGeom prst="rect">
            <a:avLst/>
          </a:prstGeom>
        </p:spPr>
      </p:pic>
      <p:sp>
        <p:nvSpPr>
          <p:cNvPr id="9" name="Content Placeholder 2">
            <a:extLst>
              <a:ext uri="{FF2B5EF4-FFF2-40B4-BE49-F238E27FC236}">
                <a16:creationId xmlns:a16="http://schemas.microsoft.com/office/drawing/2014/main" id="{10A96CEF-A054-D04A-9385-0B402568C37A}"/>
              </a:ext>
            </a:extLst>
          </p:cNvPr>
          <p:cNvSpPr>
            <a:spLocks noGrp="1"/>
          </p:cNvSpPr>
          <p:nvPr>
            <p:ph sz="half" idx="11"/>
          </p:nvPr>
        </p:nvSpPr>
        <p:spPr>
          <a:xfrm>
            <a:off x="838200" y="2142681"/>
            <a:ext cx="10509250" cy="2699010"/>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2551736941"/>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01 Mindworks Title and 2 Columns">
    <p:bg>
      <p:bgRef idx="1001">
        <a:schemeClr val="bg1"/>
      </p:bgRef>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3F5E25E-6605-8448-B8A9-153E096C3639}"/>
              </a:ext>
            </a:extLst>
          </p:cNvPr>
          <p:cNvPicPr>
            <a:picLocks noChangeAspect="1"/>
          </p:cNvPicPr>
          <p:nvPr/>
        </p:nvPicPr>
        <p:blipFill>
          <a:blip r:embed="rId2"/>
          <a:stretch>
            <a:fillRect/>
          </a:stretch>
        </p:blipFill>
        <p:spPr>
          <a:xfrm>
            <a:off x="0" y="0"/>
            <a:ext cx="12192000" cy="434566"/>
          </a:xfrm>
          <a:prstGeom prst="rect">
            <a:avLst/>
          </a:prstGeom>
        </p:spPr>
      </p:pic>
      <p:pic>
        <p:nvPicPr>
          <p:cNvPr id="5" name="Picture 4">
            <a:extLst>
              <a:ext uri="{FF2B5EF4-FFF2-40B4-BE49-F238E27FC236}">
                <a16:creationId xmlns:a16="http://schemas.microsoft.com/office/drawing/2014/main" id="{1AA3EB94-4475-5E43-A7D1-C61A34FD3B80}"/>
              </a:ext>
            </a:extLst>
          </p:cNvPr>
          <p:cNvPicPr>
            <a:picLocks/>
          </p:cNvPicPr>
          <p:nvPr/>
        </p:nvPicPr>
        <p:blipFill>
          <a:blip r:embed="rId3"/>
          <a:stretch>
            <a:fillRect/>
          </a:stretch>
        </p:blipFill>
        <p:spPr>
          <a:xfrm rot="20696994" flipH="1">
            <a:off x="10351277" y="925857"/>
            <a:ext cx="1008873" cy="976211"/>
          </a:xfrm>
          <a:prstGeom prst="rect">
            <a:avLst/>
          </a:prstGeom>
        </p:spPr>
      </p:pic>
      <p:pic>
        <p:nvPicPr>
          <p:cNvPr id="10" name="Picture 9">
            <a:extLst>
              <a:ext uri="{FF2B5EF4-FFF2-40B4-BE49-F238E27FC236}">
                <a16:creationId xmlns:a16="http://schemas.microsoft.com/office/drawing/2014/main" id="{3A84B764-44EF-814A-88BC-05B8E2DE2920}"/>
              </a:ext>
            </a:extLst>
          </p:cNvPr>
          <p:cNvPicPr>
            <a:picLocks noChangeAspect="1"/>
          </p:cNvPicPr>
          <p:nvPr/>
        </p:nvPicPr>
        <p:blipFill rotWithShape="1">
          <a:blip r:embed="rId4"/>
          <a:srcRect t="32558"/>
          <a:stretch/>
        </p:blipFill>
        <p:spPr>
          <a:xfrm>
            <a:off x="44451" y="5207000"/>
            <a:ext cx="12103099" cy="1600200"/>
          </a:xfrm>
          <a:prstGeom prst="rect">
            <a:avLst/>
          </a:prstGeom>
        </p:spPr>
      </p:pic>
      <p:sp>
        <p:nvSpPr>
          <p:cNvPr id="7" name="Title 1">
            <a:extLst>
              <a:ext uri="{FF2B5EF4-FFF2-40B4-BE49-F238E27FC236}">
                <a16:creationId xmlns:a16="http://schemas.microsoft.com/office/drawing/2014/main" id="{647159D3-B413-0942-A1B4-E33735D46C03}"/>
              </a:ext>
            </a:extLst>
          </p:cNvPr>
          <p:cNvSpPr>
            <a:spLocks noGrp="1"/>
          </p:cNvSpPr>
          <p:nvPr>
            <p:ph type="title" hasCustomPrompt="1"/>
          </p:nvPr>
        </p:nvSpPr>
        <p:spPr>
          <a:xfrm>
            <a:off x="838200" y="681037"/>
            <a:ext cx="10515600" cy="1009651"/>
          </a:xfrm>
          <a:prstGeom prst="rect">
            <a:avLst/>
          </a:prstGeom>
        </p:spPr>
        <p:txBody>
          <a:bodyPr/>
          <a:lstStyle>
            <a:lvl1pPr>
              <a:defRPr>
                <a:solidFill>
                  <a:srgbClr val="99509A"/>
                </a:solidFill>
                <a:latin typeface="Lilita One" panose="02000000000000000000" pitchFamily="2" charset="0"/>
              </a:defRPr>
            </a:lvl1pPr>
          </a:lstStyle>
          <a:p>
            <a:pPr lvl="0"/>
            <a:r>
              <a:rPr lang="en-GB" dirty="0"/>
              <a:t>Title here</a:t>
            </a:r>
          </a:p>
        </p:txBody>
      </p:sp>
      <p:sp>
        <p:nvSpPr>
          <p:cNvPr id="8" name="Content Placeholder 2">
            <a:extLst>
              <a:ext uri="{FF2B5EF4-FFF2-40B4-BE49-F238E27FC236}">
                <a16:creationId xmlns:a16="http://schemas.microsoft.com/office/drawing/2014/main" id="{9528CB03-133E-D343-8206-2DA93F2772A4}"/>
              </a:ext>
            </a:extLst>
          </p:cNvPr>
          <p:cNvSpPr>
            <a:spLocks noGrp="1"/>
          </p:cNvSpPr>
          <p:nvPr>
            <p:ph sz="half" idx="1"/>
          </p:nvPr>
        </p:nvSpPr>
        <p:spPr>
          <a:xfrm>
            <a:off x="838200" y="1825625"/>
            <a:ext cx="5181600" cy="4351338"/>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3">
            <a:extLst>
              <a:ext uri="{FF2B5EF4-FFF2-40B4-BE49-F238E27FC236}">
                <a16:creationId xmlns:a16="http://schemas.microsoft.com/office/drawing/2014/main" id="{1BBAFC8B-DB8B-1A49-8DB9-067DBC286A18}"/>
              </a:ext>
            </a:extLst>
          </p:cNvPr>
          <p:cNvSpPr>
            <a:spLocks noGrp="1"/>
          </p:cNvSpPr>
          <p:nvPr>
            <p:ph sz="half" idx="2"/>
          </p:nvPr>
        </p:nvSpPr>
        <p:spPr>
          <a:xfrm>
            <a:off x="6172200" y="1825625"/>
            <a:ext cx="5181600" cy="4351338"/>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18012323"/>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2 Mindworks Title and Text Box">
    <p:bg>
      <p:bgRef idx="1001">
        <a:schemeClr val="bg1"/>
      </p:bgRef>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3F5E25E-6605-8448-B8A9-153E096C3639}"/>
              </a:ext>
            </a:extLst>
          </p:cNvPr>
          <p:cNvPicPr>
            <a:picLocks noChangeAspect="1"/>
          </p:cNvPicPr>
          <p:nvPr/>
        </p:nvPicPr>
        <p:blipFill>
          <a:blip r:embed="rId2"/>
          <a:stretch>
            <a:fillRect/>
          </a:stretch>
        </p:blipFill>
        <p:spPr>
          <a:xfrm>
            <a:off x="0" y="0"/>
            <a:ext cx="12192000" cy="434566"/>
          </a:xfrm>
          <a:prstGeom prst="rect">
            <a:avLst/>
          </a:prstGeom>
        </p:spPr>
      </p:pic>
      <p:pic>
        <p:nvPicPr>
          <p:cNvPr id="8" name="Picture 7">
            <a:extLst>
              <a:ext uri="{FF2B5EF4-FFF2-40B4-BE49-F238E27FC236}">
                <a16:creationId xmlns:a16="http://schemas.microsoft.com/office/drawing/2014/main" id="{B178085B-DFE1-5640-A664-EBC3917A67C7}"/>
              </a:ext>
            </a:extLst>
          </p:cNvPr>
          <p:cNvPicPr>
            <a:picLocks noChangeAspect="1"/>
          </p:cNvPicPr>
          <p:nvPr/>
        </p:nvPicPr>
        <p:blipFill>
          <a:blip r:embed="rId3"/>
          <a:srcRect/>
          <a:stretch/>
        </p:blipFill>
        <p:spPr>
          <a:xfrm>
            <a:off x="1" y="5853669"/>
            <a:ext cx="12191998" cy="1004331"/>
          </a:xfrm>
          <a:prstGeom prst="rect">
            <a:avLst/>
          </a:prstGeom>
        </p:spPr>
      </p:pic>
      <p:sp>
        <p:nvSpPr>
          <p:cNvPr id="10" name="Text Placeholder 2">
            <a:extLst>
              <a:ext uri="{FF2B5EF4-FFF2-40B4-BE49-F238E27FC236}">
                <a16:creationId xmlns:a16="http://schemas.microsoft.com/office/drawing/2014/main" id="{04D0AC2B-DBAE-D748-8811-415487044BEF}"/>
              </a:ext>
            </a:extLst>
          </p:cNvPr>
          <p:cNvSpPr>
            <a:spLocks noGrp="1"/>
          </p:cNvSpPr>
          <p:nvPr>
            <p:ph type="body" idx="1" hasCustomPrompt="1"/>
          </p:nvPr>
        </p:nvSpPr>
        <p:spPr>
          <a:xfrm>
            <a:off x="831850" y="1130161"/>
            <a:ext cx="10515600" cy="525020"/>
          </a:xfrm>
          <a:prstGeom prst="rect">
            <a:avLst/>
          </a:prstGeom>
        </p:spPr>
        <p:txBody>
          <a:bodyPr/>
          <a:lstStyle>
            <a:lvl1pPr marL="0" indent="0" algn="ctr">
              <a:buNone/>
              <a:defRPr sz="4000">
                <a:solidFill>
                  <a:srgbClr val="538AA4"/>
                </a:solidFill>
                <a:latin typeface="Lilita One" panose="02000000000000000000" pitchFamily="2"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Title here</a:t>
            </a:r>
          </a:p>
        </p:txBody>
      </p:sp>
      <p:sp>
        <p:nvSpPr>
          <p:cNvPr id="12" name="Text Placeholder 2">
            <a:extLst>
              <a:ext uri="{FF2B5EF4-FFF2-40B4-BE49-F238E27FC236}">
                <a16:creationId xmlns:a16="http://schemas.microsoft.com/office/drawing/2014/main" id="{043C4EE8-1D0B-9E45-99F5-48974BE33F09}"/>
              </a:ext>
            </a:extLst>
          </p:cNvPr>
          <p:cNvSpPr>
            <a:spLocks noGrp="1"/>
          </p:cNvSpPr>
          <p:nvPr>
            <p:ph type="body" sz="quarter" idx="10" hasCustomPrompt="1"/>
          </p:nvPr>
        </p:nvSpPr>
        <p:spPr>
          <a:xfrm>
            <a:off x="831850" y="2146473"/>
            <a:ext cx="10515600" cy="2514600"/>
          </a:xfrm>
          <a:prstGeom prst="rect">
            <a:avLst/>
          </a:prstGeom>
        </p:spPr>
        <p:txBody>
          <a:bodyPr/>
          <a:lstStyle>
            <a:lvl2pPr marL="457200" indent="0" algn="l">
              <a:buNone/>
              <a:defRPr>
                <a:solidFill>
                  <a:srgbClr val="403832"/>
                </a:solidFill>
                <a:latin typeface="Lilita One" panose="02000000000000000000" pitchFamily="2" charset="0"/>
              </a:defRPr>
            </a:lvl2pPr>
            <a:lvl3pPr>
              <a:defRPr>
                <a:latin typeface="Lilita One" panose="02000000000000000000" pitchFamily="2" charset="0"/>
              </a:defRPr>
            </a:lvl3pPr>
            <a:lvl4pPr>
              <a:defRPr>
                <a:latin typeface="Lilita One" panose="02000000000000000000" pitchFamily="2" charset="0"/>
              </a:defRPr>
            </a:lvl4pPr>
            <a:lvl5pPr>
              <a:defRPr>
                <a:latin typeface="Lilita One" panose="02000000000000000000" pitchFamily="2" charset="0"/>
              </a:defRPr>
            </a:lvl5pPr>
          </a:lstStyle>
          <a:p>
            <a:pPr lvl="1"/>
            <a:r>
              <a:rPr lang="en-GB" dirty="0"/>
              <a:t>Text goes here</a:t>
            </a:r>
          </a:p>
        </p:txBody>
      </p:sp>
    </p:spTree>
    <p:extLst>
      <p:ext uri="{BB962C8B-B14F-4D97-AF65-F5344CB8AC3E}">
        <p14:creationId xmlns:p14="http://schemas.microsoft.com/office/powerpoint/2010/main" val="2067095828"/>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02 Mindworks Title and Picture">
    <p:bg>
      <p:bgRef idx="1001">
        <a:schemeClr val="bg1"/>
      </p:bgRef>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3F5E25E-6605-8448-B8A9-153E096C3639}"/>
              </a:ext>
            </a:extLst>
          </p:cNvPr>
          <p:cNvPicPr>
            <a:picLocks noChangeAspect="1"/>
          </p:cNvPicPr>
          <p:nvPr/>
        </p:nvPicPr>
        <p:blipFill>
          <a:blip r:embed="rId2"/>
          <a:stretch>
            <a:fillRect/>
          </a:stretch>
        </p:blipFill>
        <p:spPr>
          <a:xfrm>
            <a:off x="0" y="0"/>
            <a:ext cx="12192000" cy="434566"/>
          </a:xfrm>
          <a:prstGeom prst="rect">
            <a:avLst/>
          </a:prstGeom>
        </p:spPr>
      </p:pic>
      <p:pic>
        <p:nvPicPr>
          <p:cNvPr id="8" name="Picture 7">
            <a:extLst>
              <a:ext uri="{FF2B5EF4-FFF2-40B4-BE49-F238E27FC236}">
                <a16:creationId xmlns:a16="http://schemas.microsoft.com/office/drawing/2014/main" id="{B178085B-DFE1-5640-A664-EBC3917A67C7}"/>
              </a:ext>
            </a:extLst>
          </p:cNvPr>
          <p:cNvPicPr>
            <a:picLocks noChangeAspect="1"/>
          </p:cNvPicPr>
          <p:nvPr/>
        </p:nvPicPr>
        <p:blipFill>
          <a:blip r:embed="rId3"/>
          <a:srcRect/>
          <a:stretch/>
        </p:blipFill>
        <p:spPr>
          <a:xfrm>
            <a:off x="1" y="5853669"/>
            <a:ext cx="12191998" cy="1004331"/>
          </a:xfrm>
          <a:prstGeom prst="rect">
            <a:avLst/>
          </a:prstGeom>
        </p:spPr>
      </p:pic>
      <p:sp>
        <p:nvSpPr>
          <p:cNvPr id="6" name="Title 1">
            <a:extLst>
              <a:ext uri="{FF2B5EF4-FFF2-40B4-BE49-F238E27FC236}">
                <a16:creationId xmlns:a16="http://schemas.microsoft.com/office/drawing/2014/main" id="{F8112555-E1C1-5741-9105-6C1D014812B1}"/>
              </a:ext>
            </a:extLst>
          </p:cNvPr>
          <p:cNvSpPr>
            <a:spLocks noGrp="1"/>
          </p:cNvSpPr>
          <p:nvPr>
            <p:ph type="title"/>
          </p:nvPr>
        </p:nvSpPr>
        <p:spPr>
          <a:xfrm>
            <a:off x="839788" y="457200"/>
            <a:ext cx="3932237" cy="1600200"/>
          </a:xfrm>
        </p:spPr>
        <p:txBody>
          <a:bodyPr anchor="b"/>
          <a:lstStyle>
            <a:lvl1pPr>
              <a:defRPr sz="3600">
                <a:solidFill>
                  <a:srgbClr val="538AA4"/>
                </a:solidFill>
                <a:latin typeface="Lilita One" panose="02000000000000000000" pitchFamily="2" charset="0"/>
              </a:defRPr>
            </a:lvl1pPr>
          </a:lstStyle>
          <a:p>
            <a:r>
              <a:rPr lang="en-GB" dirty="0"/>
              <a:t>Click to edit Master title style</a:t>
            </a:r>
            <a:endParaRPr lang="en-US" dirty="0"/>
          </a:p>
        </p:txBody>
      </p:sp>
      <p:sp>
        <p:nvSpPr>
          <p:cNvPr id="7" name="Picture Placeholder 2">
            <a:extLst>
              <a:ext uri="{FF2B5EF4-FFF2-40B4-BE49-F238E27FC236}">
                <a16:creationId xmlns:a16="http://schemas.microsoft.com/office/drawing/2014/main" id="{072FC726-FECA-B746-B01E-12FB8618AE51}"/>
              </a:ext>
            </a:extLst>
          </p:cNvPr>
          <p:cNvSpPr>
            <a:spLocks noGrp="1"/>
          </p:cNvSpPr>
          <p:nvPr>
            <p:ph type="pic" idx="1"/>
          </p:nvPr>
        </p:nvSpPr>
        <p:spPr>
          <a:xfrm>
            <a:off x="5183188" y="987425"/>
            <a:ext cx="6172200" cy="4873625"/>
          </a:xfrm>
        </p:spPr>
        <p:txBody>
          <a:bodyPr/>
          <a:lstStyle>
            <a:lvl1pPr marL="0" indent="0">
              <a:buNone/>
              <a:defRPr sz="3200" b="0" i="0">
                <a:latin typeface="Lilita One" panose="02000000000000000000" pitchFamily="2"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9" name="Text Placeholder 3">
            <a:extLst>
              <a:ext uri="{FF2B5EF4-FFF2-40B4-BE49-F238E27FC236}">
                <a16:creationId xmlns:a16="http://schemas.microsoft.com/office/drawing/2014/main" id="{71D539C9-6388-C048-AD32-B35EAB826949}"/>
              </a:ext>
            </a:extLst>
          </p:cNvPr>
          <p:cNvSpPr>
            <a:spLocks noGrp="1"/>
          </p:cNvSpPr>
          <p:nvPr>
            <p:ph type="body" sz="half" idx="2"/>
          </p:nvPr>
        </p:nvSpPr>
        <p:spPr>
          <a:xfrm>
            <a:off x="839788" y="2057400"/>
            <a:ext cx="3932237" cy="3811588"/>
          </a:xfrm>
        </p:spPr>
        <p:txBody>
          <a:bodyPr/>
          <a:lstStyle>
            <a:lvl1pPr marL="0" indent="0">
              <a:buNone/>
              <a:defRPr sz="1600">
                <a:solidFill>
                  <a:srgbClr val="403832"/>
                </a:solidFill>
                <a:latin typeface="Lilita One" panose="02000000000000000000"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3110831570"/>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2 Mindworks Title and Table">
    <p:bg>
      <p:bgRef idx="1001">
        <a:schemeClr val="bg1"/>
      </p:bgRef>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3F5E25E-6605-8448-B8A9-153E096C3639}"/>
              </a:ext>
            </a:extLst>
          </p:cNvPr>
          <p:cNvPicPr>
            <a:picLocks noChangeAspect="1"/>
          </p:cNvPicPr>
          <p:nvPr/>
        </p:nvPicPr>
        <p:blipFill>
          <a:blip r:embed="rId2"/>
          <a:stretch>
            <a:fillRect/>
          </a:stretch>
        </p:blipFill>
        <p:spPr>
          <a:xfrm>
            <a:off x="0" y="0"/>
            <a:ext cx="12192000" cy="434566"/>
          </a:xfrm>
          <a:prstGeom prst="rect">
            <a:avLst/>
          </a:prstGeom>
        </p:spPr>
      </p:pic>
      <p:pic>
        <p:nvPicPr>
          <p:cNvPr id="8" name="Picture 7">
            <a:extLst>
              <a:ext uri="{FF2B5EF4-FFF2-40B4-BE49-F238E27FC236}">
                <a16:creationId xmlns:a16="http://schemas.microsoft.com/office/drawing/2014/main" id="{B178085B-DFE1-5640-A664-EBC3917A67C7}"/>
              </a:ext>
            </a:extLst>
          </p:cNvPr>
          <p:cNvPicPr>
            <a:picLocks noChangeAspect="1"/>
          </p:cNvPicPr>
          <p:nvPr/>
        </p:nvPicPr>
        <p:blipFill>
          <a:blip r:embed="rId3"/>
          <a:srcRect/>
          <a:stretch/>
        </p:blipFill>
        <p:spPr>
          <a:xfrm>
            <a:off x="1" y="5853669"/>
            <a:ext cx="12191998" cy="1004331"/>
          </a:xfrm>
          <a:prstGeom prst="rect">
            <a:avLst/>
          </a:prstGeom>
        </p:spPr>
      </p:pic>
      <p:sp>
        <p:nvSpPr>
          <p:cNvPr id="10" name="Text Placeholder 2">
            <a:extLst>
              <a:ext uri="{FF2B5EF4-FFF2-40B4-BE49-F238E27FC236}">
                <a16:creationId xmlns:a16="http://schemas.microsoft.com/office/drawing/2014/main" id="{97D75EAA-7721-9D43-A8AF-29B8E15B1FEF}"/>
              </a:ext>
            </a:extLst>
          </p:cNvPr>
          <p:cNvSpPr>
            <a:spLocks noGrp="1"/>
          </p:cNvSpPr>
          <p:nvPr>
            <p:ph type="body" idx="1" hasCustomPrompt="1"/>
          </p:nvPr>
        </p:nvSpPr>
        <p:spPr>
          <a:xfrm>
            <a:off x="831850" y="1130161"/>
            <a:ext cx="10515600" cy="525020"/>
          </a:xfrm>
          <a:prstGeom prst="rect">
            <a:avLst/>
          </a:prstGeom>
        </p:spPr>
        <p:txBody>
          <a:bodyPr/>
          <a:lstStyle>
            <a:lvl1pPr marL="0" indent="0" algn="ctr">
              <a:buNone/>
              <a:defRPr sz="4000">
                <a:solidFill>
                  <a:srgbClr val="538AA4"/>
                </a:solidFill>
                <a:latin typeface="Lilita One" panose="02000000000000000000" pitchFamily="2"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Title here</a:t>
            </a:r>
          </a:p>
        </p:txBody>
      </p:sp>
      <p:sp>
        <p:nvSpPr>
          <p:cNvPr id="12" name="Content Placeholder 2">
            <a:extLst>
              <a:ext uri="{FF2B5EF4-FFF2-40B4-BE49-F238E27FC236}">
                <a16:creationId xmlns:a16="http://schemas.microsoft.com/office/drawing/2014/main" id="{0CB271D2-B8D5-CE49-98F4-3B4F03B165C9}"/>
              </a:ext>
            </a:extLst>
          </p:cNvPr>
          <p:cNvSpPr>
            <a:spLocks noGrp="1"/>
          </p:cNvSpPr>
          <p:nvPr>
            <p:ph sz="half" idx="11"/>
          </p:nvPr>
        </p:nvSpPr>
        <p:spPr>
          <a:xfrm>
            <a:off x="838200" y="2142681"/>
            <a:ext cx="10509250" cy="2699010"/>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3364644063"/>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2 Mindworks Title and 2 Columns">
    <p:bg>
      <p:bgRef idx="1001">
        <a:schemeClr val="bg1"/>
      </p:bgRef>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3F5E25E-6605-8448-B8A9-153E096C3639}"/>
              </a:ext>
            </a:extLst>
          </p:cNvPr>
          <p:cNvPicPr>
            <a:picLocks noChangeAspect="1"/>
          </p:cNvPicPr>
          <p:nvPr/>
        </p:nvPicPr>
        <p:blipFill>
          <a:blip r:embed="rId2"/>
          <a:stretch>
            <a:fillRect/>
          </a:stretch>
        </p:blipFill>
        <p:spPr>
          <a:xfrm>
            <a:off x="0" y="0"/>
            <a:ext cx="12192000" cy="434566"/>
          </a:xfrm>
          <a:prstGeom prst="rect">
            <a:avLst/>
          </a:prstGeom>
        </p:spPr>
      </p:pic>
      <p:pic>
        <p:nvPicPr>
          <p:cNvPr id="8" name="Picture 7">
            <a:extLst>
              <a:ext uri="{FF2B5EF4-FFF2-40B4-BE49-F238E27FC236}">
                <a16:creationId xmlns:a16="http://schemas.microsoft.com/office/drawing/2014/main" id="{B178085B-DFE1-5640-A664-EBC3917A67C7}"/>
              </a:ext>
            </a:extLst>
          </p:cNvPr>
          <p:cNvPicPr>
            <a:picLocks noChangeAspect="1"/>
          </p:cNvPicPr>
          <p:nvPr/>
        </p:nvPicPr>
        <p:blipFill>
          <a:blip r:embed="rId3"/>
          <a:srcRect/>
          <a:stretch/>
        </p:blipFill>
        <p:spPr>
          <a:xfrm>
            <a:off x="1" y="5853669"/>
            <a:ext cx="12191998" cy="1004331"/>
          </a:xfrm>
          <a:prstGeom prst="rect">
            <a:avLst/>
          </a:prstGeom>
        </p:spPr>
      </p:pic>
      <p:sp>
        <p:nvSpPr>
          <p:cNvPr id="10" name="Title 1">
            <a:extLst>
              <a:ext uri="{FF2B5EF4-FFF2-40B4-BE49-F238E27FC236}">
                <a16:creationId xmlns:a16="http://schemas.microsoft.com/office/drawing/2014/main" id="{4753FD1C-51C3-744E-9D12-22F00C73257D}"/>
              </a:ext>
            </a:extLst>
          </p:cNvPr>
          <p:cNvSpPr>
            <a:spLocks noGrp="1"/>
          </p:cNvSpPr>
          <p:nvPr>
            <p:ph type="title" hasCustomPrompt="1"/>
          </p:nvPr>
        </p:nvSpPr>
        <p:spPr>
          <a:xfrm>
            <a:off x="838200" y="681037"/>
            <a:ext cx="10515600" cy="1009651"/>
          </a:xfrm>
          <a:prstGeom prst="rect">
            <a:avLst/>
          </a:prstGeom>
        </p:spPr>
        <p:txBody>
          <a:bodyPr/>
          <a:lstStyle>
            <a:lvl1pPr>
              <a:defRPr>
                <a:solidFill>
                  <a:srgbClr val="99509A"/>
                </a:solidFill>
                <a:latin typeface="Lilita One" panose="02000000000000000000" pitchFamily="2" charset="0"/>
              </a:defRPr>
            </a:lvl1pPr>
          </a:lstStyle>
          <a:p>
            <a:pPr lvl="0"/>
            <a:r>
              <a:rPr lang="en-GB" dirty="0"/>
              <a:t>Title here</a:t>
            </a:r>
          </a:p>
        </p:txBody>
      </p:sp>
      <p:sp>
        <p:nvSpPr>
          <p:cNvPr id="12" name="Content Placeholder 2">
            <a:extLst>
              <a:ext uri="{FF2B5EF4-FFF2-40B4-BE49-F238E27FC236}">
                <a16:creationId xmlns:a16="http://schemas.microsoft.com/office/drawing/2014/main" id="{FFAB0043-8268-C746-A3E3-552813929BC2}"/>
              </a:ext>
            </a:extLst>
          </p:cNvPr>
          <p:cNvSpPr>
            <a:spLocks noGrp="1"/>
          </p:cNvSpPr>
          <p:nvPr>
            <p:ph sz="half" idx="1"/>
          </p:nvPr>
        </p:nvSpPr>
        <p:spPr>
          <a:xfrm>
            <a:off x="838200" y="1825625"/>
            <a:ext cx="5181600" cy="4351338"/>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a:extLst>
              <a:ext uri="{FF2B5EF4-FFF2-40B4-BE49-F238E27FC236}">
                <a16:creationId xmlns:a16="http://schemas.microsoft.com/office/drawing/2014/main" id="{5AC5B555-78CF-D543-B2E4-6CD9E25013E4}"/>
              </a:ext>
            </a:extLst>
          </p:cNvPr>
          <p:cNvSpPr>
            <a:spLocks noGrp="1"/>
          </p:cNvSpPr>
          <p:nvPr>
            <p:ph sz="half" idx="2"/>
          </p:nvPr>
        </p:nvSpPr>
        <p:spPr>
          <a:xfrm>
            <a:off x="6172200" y="1825625"/>
            <a:ext cx="5181600" cy="4351338"/>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139595053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03 Mindworks Title and Text Box">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2B47CCC-579F-9C43-9E4C-F5CABEF4A11D}"/>
              </a:ext>
            </a:extLst>
          </p:cNvPr>
          <p:cNvPicPr>
            <a:picLocks noChangeAspect="1"/>
          </p:cNvPicPr>
          <p:nvPr/>
        </p:nvPicPr>
        <p:blipFill>
          <a:blip r:embed="rId2"/>
          <a:srcRect/>
          <a:stretch/>
        </p:blipFill>
        <p:spPr>
          <a:xfrm>
            <a:off x="5" y="0"/>
            <a:ext cx="12191990" cy="434566"/>
          </a:xfrm>
          <a:prstGeom prst="rect">
            <a:avLst/>
          </a:prstGeom>
        </p:spPr>
      </p:pic>
      <p:sp>
        <p:nvSpPr>
          <p:cNvPr id="10" name="Text Placeholder 2">
            <a:extLst>
              <a:ext uri="{FF2B5EF4-FFF2-40B4-BE49-F238E27FC236}">
                <a16:creationId xmlns:a16="http://schemas.microsoft.com/office/drawing/2014/main" id="{C6BE5BF8-EC8E-914C-9B04-A149C7FE8C74}"/>
              </a:ext>
            </a:extLst>
          </p:cNvPr>
          <p:cNvSpPr>
            <a:spLocks noGrp="1"/>
          </p:cNvSpPr>
          <p:nvPr>
            <p:ph type="body" idx="1" hasCustomPrompt="1"/>
          </p:nvPr>
        </p:nvSpPr>
        <p:spPr>
          <a:xfrm>
            <a:off x="831850" y="1130161"/>
            <a:ext cx="10515600" cy="525020"/>
          </a:xfrm>
          <a:prstGeom prst="rect">
            <a:avLst/>
          </a:prstGeom>
        </p:spPr>
        <p:txBody>
          <a:bodyPr/>
          <a:lstStyle>
            <a:lvl1pPr marL="0" indent="0" algn="ctr">
              <a:buNone/>
              <a:defRPr sz="4000">
                <a:solidFill>
                  <a:srgbClr val="99509A"/>
                </a:solidFill>
                <a:latin typeface="Lilita One" panose="02000000000000000000" pitchFamily="2"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Title here</a:t>
            </a:r>
          </a:p>
        </p:txBody>
      </p:sp>
      <p:sp>
        <p:nvSpPr>
          <p:cNvPr id="6" name="Text Placeholder 2">
            <a:extLst>
              <a:ext uri="{FF2B5EF4-FFF2-40B4-BE49-F238E27FC236}">
                <a16:creationId xmlns:a16="http://schemas.microsoft.com/office/drawing/2014/main" id="{606EA591-7B7C-B14F-9EAC-E364C8E47815}"/>
              </a:ext>
            </a:extLst>
          </p:cNvPr>
          <p:cNvSpPr>
            <a:spLocks noGrp="1"/>
          </p:cNvSpPr>
          <p:nvPr>
            <p:ph type="body" sz="quarter" idx="10" hasCustomPrompt="1"/>
          </p:nvPr>
        </p:nvSpPr>
        <p:spPr>
          <a:xfrm>
            <a:off x="831850" y="2146473"/>
            <a:ext cx="10515600" cy="2514600"/>
          </a:xfrm>
          <a:prstGeom prst="rect">
            <a:avLst/>
          </a:prstGeom>
        </p:spPr>
        <p:txBody>
          <a:bodyPr/>
          <a:lstStyle>
            <a:lvl2pPr marL="457200" indent="0" algn="l">
              <a:buNone/>
              <a:defRPr>
                <a:solidFill>
                  <a:srgbClr val="403832"/>
                </a:solidFill>
                <a:latin typeface="Lilita One" panose="02000000000000000000" pitchFamily="2" charset="0"/>
              </a:defRPr>
            </a:lvl2pPr>
            <a:lvl3pPr>
              <a:defRPr>
                <a:latin typeface="Lilita One" panose="02000000000000000000" pitchFamily="2" charset="0"/>
              </a:defRPr>
            </a:lvl3pPr>
            <a:lvl4pPr>
              <a:defRPr>
                <a:latin typeface="Lilita One" panose="02000000000000000000" pitchFamily="2" charset="0"/>
              </a:defRPr>
            </a:lvl4pPr>
            <a:lvl5pPr>
              <a:defRPr>
                <a:latin typeface="Lilita One" panose="02000000000000000000" pitchFamily="2" charset="0"/>
              </a:defRPr>
            </a:lvl5pPr>
          </a:lstStyle>
          <a:p>
            <a:pPr lvl="1"/>
            <a:r>
              <a:rPr lang="en-GB" dirty="0"/>
              <a:t>Text goes here</a:t>
            </a:r>
          </a:p>
        </p:txBody>
      </p:sp>
      <p:pic>
        <p:nvPicPr>
          <p:cNvPr id="7" name="Picture 6">
            <a:extLst>
              <a:ext uri="{FF2B5EF4-FFF2-40B4-BE49-F238E27FC236}">
                <a16:creationId xmlns:a16="http://schemas.microsoft.com/office/drawing/2014/main" id="{DF286EE0-4D43-AC40-B6E9-55DE85FE21E3}"/>
              </a:ext>
            </a:extLst>
          </p:cNvPr>
          <p:cNvPicPr>
            <a:picLocks/>
          </p:cNvPicPr>
          <p:nvPr/>
        </p:nvPicPr>
        <p:blipFill>
          <a:blip r:embed="rId3"/>
          <a:stretch>
            <a:fillRect/>
          </a:stretch>
        </p:blipFill>
        <p:spPr>
          <a:xfrm rot="20322470">
            <a:off x="831850" y="4751628"/>
            <a:ext cx="1004400" cy="976211"/>
          </a:xfrm>
          <a:prstGeom prst="rect">
            <a:avLst/>
          </a:prstGeom>
        </p:spPr>
      </p:pic>
      <p:pic>
        <p:nvPicPr>
          <p:cNvPr id="12" name="Picture 11">
            <a:extLst>
              <a:ext uri="{FF2B5EF4-FFF2-40B4-BE49-F238E27FC236}">
                <a16:creationId xmlns:a16="http://schemas.microsoft.com/office/drawing/2014/main" id="{C33907EA-2246-F345-9DB9-B0FB883C6C18}"/>
              </a:ext>
            </a:extLst>
          </p:cNvPr>
          <p:cNvPicPr>
            <a:picLocks noChangeAspect="1"/>
          </p:cNvPicPr>
          <p:nvPr/>
        </p:nvPicPr>
        <p:blipFill rotWithShape="1">
          <a:blip r:embed="rId4"/>
          <a:srcRect t="32558"/>
          <a:stretch/>
        </p:blipFill>
        <p:spPr>
          <a:xfrm>
            <a:off x="44451" y="5207000"/>
            <a:ext cx="12103099" cy="1600200"/>
          </a:xfrm>
          <a:prstGeom prst="rect">
            <a:avLst/>
          </a:prstGeom>
        </p:spPr>
      </p:pic>
    </p:spTree>
    <p:extLst>
      <p:ext uri="{BB962C8B-B14F-4D97-AF65-F5344CB8AC3E}">
        <p14:creationId xmlns:p14="http://schemas.microsoft.com/office/powerpoint/2010/main" val="3265559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03 Mindworks Title and Pictur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2B47CCC-579F-9C43-9E4C-F5CABEF4A11D}"/>
              </a:ext>
            </a:extLst>
          </p:cNvPr>
          <p:cNvPicPr>
            <a:picLocks noChangeAspect="1"/>
          </p:cNvPicPr>
          <p:nvPr/>
        </p:nvPicPr>
        <p:blipFill>
          <a:blip r:embed="rId2"/>
          <a:srcRect/>
          <a:stretch/>
        </p:blipFill>
        <p:spPr>
          <a:xfrm>
            <a:off x="5" y="0"/>
            <a:ext cx="12191990" cy="434566"/>
          </a:xfrm>
          <a:prstGeom prst="rect">
            <a:avLst/>
          </a:prstGeom>
        </p:spPr>
      </p:pic>
      <p:pic>
        <p:nvPicPr>
          <p:cNvPr id="7" name="Picture 6">
            <a:extLst>
              <a:ext uri="{FF2B5EF4-FFF2-40B4-BE49-F238E27FC236}">
                <a16:creationId xmlns:a16="http://schemas.microsoft.com/office/drawing/2014/main" id="{DF286EE0-4D43-AC40-B6E9-55DE85FE21E3}"/>
              </a:ext>
            </a:extLst>
          </p:cNvPr>
          <p:cNvPicPr>
            <a:picLocks/>
          </p:cNvPicPr>
          <p:nvPr/>
        </p:nvPicPr>
        <p:blipFill>
          <a:blip r:embed="rId3"/>
          <a:stretch>
            <a:fillRect/>
          </a:stretch>
        </p:blipFill>
        <p:spPr>
          <a:xfrm rot="20322470">
            <a:off x="831850" y="4751628"/>
            <a:ext cx="1004400" cy="976211"/>
          </a:xfrm>
          <a:prstGeom prst="rect">
            <a:avLst/>
          </a:prstGeom>
        </p:spPr>
      </p:pic>
      <p:pic>
        <p:nvPicPr>
          <p:cNvPr id="12" name="Picture 11">
            <a:extLst>
              <a:ext uri="{FF2B5EF4-FFF2-40B4-BE49-F238E27FC236}">
                <a16:creationId xmlns:a16="http://schemas.microsoft.com/office/drawing/2014/main" id="{C33907EA-2246-F345-9DB9-B0FB883C6C18}"/>
              </a:ext>
            </a:extLst>
          </p:cNvPr>
          <p:cNvPicPr>
            <a:picLocks noChangeAspect="1"/>
          </p:cNvPicPr>
          <p:nvPr/>
        </p:nvPicPr>
        <p:blipFill rotWithShape="1">
          <a:blip r:embed="rId4"/>
          <a:srcRect t="32558"/>
          <a:stretch/>
        </p:blipFill>
        <p:spPr>
          <a:xfrm>
            <a:off x="44451" y="5207000"/>
            <a:ext cx="12103099" cy="1600200"/>
          </a:xfrm>
          <a:prstGeom prst="rect">
            <a:avLst/>
          </a:prstGeom>
        </p:spPr>
      </p:pic>
      <p:sp>
        <p:nvSpPr>
          <p:cNvPr id="9" name="Title 1">
            <a:extLst>
              <a:ext uri="{FF2B5EF4-FFF2-40B4-BE49-F238E27FC236}">
                <a16:creationId xmlns:a16="http://schemas.microsoft.com/office/drawing/2014/main" id="{26E87B96-9871-174F-BAD9-573ADFCDA93E}"/>
              </a:ext>
            </a:extLst>
          </p:cNvPr>
          <p:cNvSpPr>
            <a:spLocks noGrp="1"/>
          </p:cNvSpPr>
          <p:nvPr>
            <p:ph type="title"/>
          </p:nvPr>
        </p:nvSpPr>
        <p:spPr>
          <a:xfrm>
            <a:off x="839788" y="457200"/>
            <a:ext cx="3932237" cy="1600200"/>
          </a:xfrm>
        </p:spPr>
        <p:txBody>
          <a:bodyPr anchor="b"/>
          <a:lstStyle>
            <a:lvl1pPr>
              <a:defRPr sz="3600">
                <a:solidFill>
                  <a:srgbClr val="538AA4"/>
                </a:solidFill>
                <a:latin typeface="Lilita One" panose="02000000000000000000" pitchFamily="2" charset="0"/>
              </a:defRPr>
            </a:lvl1pPr>
          </a:lstStyle>
          <a:p>
            <a:r>
              <a:rPr lang="en-GB" dirty="0"/>
              <a:t>Click to edit Master title style</a:t>
            </a:r>
            <a:endParaRPr lang="en-US" dirty="0"/>
          </a:p>
        </p:txBody>
      </p:sp>
      <p:sp>
        <p:nvSpPr>
          <p:cNvPr id="11" name="Picture Placeholder 2">
            <a:extLst>
              <a:ext uri="{FF2B5EF4-FFF2-40B4-BE49-F238E27FC236}">
                <a16:creationId xmlns:a16="http://schemas.microsoft.com/office/drawing/2014/main" id="{C66CBB4A-C840-FF40-B581-6CA30399DA19}"/>
              </a:ext>
            </a:extLst>
          </p:cNvPr>
          <p:cNvSpPr>
            <a:spLocks noGrp="1"/>
          </p:cNvSpPr>
          <p:nvPr>
            <p:ph type="pic" idx="1"/>
          </p:nvPr>
        </p:nvSpPr>
        <p:spPr>
          <a:xfrm>
            <a:off x="5183188" y="987425"/>
            <a:ext cx="6172200" cy="4873625"/>
          </a:xfrm>
        </p:spPr>
        <p:txBody>
          <a:bodyPr/>
          <a:lstStyle>
            <a:lvl1pPr marL="0" indent="0">
              <a:buNone/>
              <a:defRPr sz="3200" b="0" i="0">
                <a:latin typeface="Lilita One" panose="02000000000000000000" pitchFamily="2"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13" name="Text Placeholder 3">
            <a:extLst>
              <a:ext uri="{FF2B5EF4-FFF2-40B4-BE49-F238E27FC236}">
                <a16:creationId xmlns:a16="http://schemas.microsoft.com/office/drawing/2014/main" id="{D9D94EF8-9FD3-8C43-9437-E72FB217297E}"/>
              </a:ext>
            </a:extLst>
          </p:cNvPr>
          <p:cNvSpPr>
            <a:spLocks noGrp="1"/>
          </p:cNvSpPr>
          <p:nvPr>
            <p:ph type="body" sz="half" idx="2"/>
          </p:nvPr>
        </p:nvSpPr>
        <p:spPr>
          <a:xfrm>
            <a:off x="839788" y="2057400"/>
            <a:ext cx="3932237" cy="3811588"/>
          </a:xfrm>
        </p:spPr>
        <p:txBody>
          <a:bodyPr/>
          <a:lstStyle>
            <a:lvl1pPr marL="0" indent="0">
              <a:buNone/>
              <a:defRPr sz="1600">
                <a:solidFill>
                  <a:srgbClr val="403832"/>
                </a:solidFill>
                <a:latin typeface="Lilita One" panose="02000000000000000000"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6089027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03 Mindworks Title and Tabl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2B47CCC-579F-9C43-9E4C-F5CABEF4A11D}"/>
              </a:ext>
            </a:extLst>
          </p:cNvPr>
          <p:cNvPicPr>
            <a:picLocks noChangeAspect="1"/>
          </p:cNvPicPr>
          <p:nvPr/>
        </p:nvPicPr>
        <p:blipFill>
          <a:blip r:embed="rId2"/>
          <a:srcRect/>
          <a:stretch/>
        </p:blipFill>
        <p:spPr>
          <a:xfrm>
            <a:off x="5" y="0"/>
            <a:ext cx="12191990" cy="434566"/>
          </a:xfrm>
          <a:prstGeom prst="rect">
            <a:avLst/>
          </a:prstGeom>
        </p:spPr>
      </p:pic>
      <p:pic>
        <p:nvPicPr>
          <p:cNvPr id="7" name="Picture 6">
            <a:extLst>
              <a:ext uri="{FF2B5EF4-FFF2-40B4-BE49-F238E27FC236}">
                <a16:creationId xmlns:a16="http://schemas.microsoft.com/office/drawing/2014/main" id="{DF286EE0-4D43-AC40-B6E9-55DE85FE21E3}"/>
              </a:ext>
            </a:extLst>
          </p:cNvPr>
          <p:cNvPicPr>
            <a:picLocks/>
          </p:cNvPicPr>
          <p:nvPr/>
        </p:nvPicPr>
        <p:blipFill>
          <a:blip r:embed="rId3"/>
          <a:stretch>
            <a:fillRect/>
          </a:stretch>
        </p:blipFill>
        <p:spPr>
          <a:xfrm rot="20322470">
            <a:off x="831850" y="4751628"/>
            <a:ext cx="1004400" cy="976211"/>
          </a:xfrm>
          <a:prstGeom prst="rect">
            <a:avLst/>
          </a:prstGeom>
        </p:spPr>
      </p:pic>
      <p:pic>
        <p:nvPicPr>
          <p:cNvPr id="12" name="Picture 11">
            <a:extLst>
              <a:ext uri="{FF2B5EF4-FFF2-40B4-BE49-F238E27FC236}">
                <a16:creationId xmlns:a16="http://schemas.microsoft.com/office/drawing/2014/main" id="{C33907EA-2246-F345-9DB9-B0FB883C6C18}"/>
              </a:ext>
            </a:extLst>
          </p:cNvPr>
          <p:cNvPicPr>
            <a:picLocks noChangeAspect="1"/>
          </p:cNvPicPr>
          <p:nvPr/>
        </p:nvPicPr>
        <p:blipFill rotWithShape="1">
          <a:blip r:embed="rId4"/>
          <a:srcRect t="32558"/>
          <a:stretch/>
        </p:blipFill>
        <p:spPr>
          <a:xfrm>
            <a:off x="44451" y="5207000"/>
            <a:ext cx="12103099" cy="1600200"/>
          </a:xfrm>
          <a:prstGeom prst="rect">
            <a:avLst/>
          </a:prstGeom>
        </p:spPr>
      </p:pic>
      <p:sp>
        <p:nvSpPr>
          <p:cNvPr id="9" name="Text Placeholder 2">
            <a:extLst>
              <a:ext uri="{FF2B5EF4-FFF2-40B4-BE49-F238E27FC236}">
                <a16:creationId xmlns:a16="http://schemas.microsoft.com/office/drawing/2014/main" id="{5C7B77BC-01AF-ED41-8FEC-886754126728}"/>
              </a:ext>
            </a:extLst>
          </p:cNvPr>
          <p:cNvSpPr>
            <a:spLocks noGrp="1"/>
          </p:cNvSpPr>
          <p:nvPr>
            <p:ph type="body" idx="1" hasCustomPrompt="1"/>
          </p:nvPr>
        </p:nvSpPr>
        <p:spPr>
          <a:xfrm>
            <a:off x="831850" y="1130161"/>
            <a:ext cx="10515600" cy="525020"/>
          </a:xfrm>
          <a:prstGeom prst="rect">
            <a:avLst/>
          </a:prstGeom>
        </p:spPr>
        <p:txBody>
          <a:bodyPr/>
          <a:lstStyle>
            <a:lvl1pPr marL="0" indent="0" algn="ctr">
              <a:buNone/>
              <a:defRPr sz="4000">
                <a:solidFill>
                  <a:srgbClr val="538AA4"/>
                </a:solidFill>
                <a:latin typeface="Lilita One" panose="02000000000000000000" pitchFamily="2"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Title here</a:t>
            </a:r>
          </a:p>
        </p:txBody>
      </p:sp>
      <p:sp>
        <p:nvSpPr>
          <p:cNvPr id="11" name="Content Placeholder 2">
            <a:extLst>
              <a:ext uri="{FF2B5EF4-FFF2-40B4-BE49-F238E27FC236}">
                <a16:creationId xmlns:a16="http://schemas.microsoft.com/office/drawing/2014/main" id="{F9314B97-8249-5E42-90C2-A8665B9A1B46}"/>
              </a:ext>
            </a:extLst>
          </p:cNvPr>
          <p:cNvSpPr>
            <a:spLocks noGrp="1"/>
          </p:cNvSpPr>
          <p:nvPr>
            <p:ph sz="half" idx="11"/>
          </p:nvPr>
        </p:nvSpPr>
        <p:spPr>
          <a:xfrm>
            <a:off x="838200" y="2142681"/>
            <a:ext cx="10509250" cy="2699010"/>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32305830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03 Mindworks Title and 2 Column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2B47CCC-579F-9C43-9E4C-F5CABEF4A11D}"/>
              </a:ext>
            </a:extLst>
          </p:cNvPr>
          <p:cNvPicPr>
            <a:picLocks noChangeAspect="1"/>
          </p:cNvPicPr>
          <p:nvPr/>
        </p:nvPicPr>
        <p:blipFill>
          <a:blip r:embed="rId2"/>
          <a:srcRect/>
          <a:stretch/>
        </p:blipFill>
        <p:spPr>
          <a:xfrm>
            <a:off x="5" y="0"/>
            <a:ext cx="12191990" cy="434566"/>
          </a:xfrm>
          <a:prstGeom prst="rect">
            <a:avLst/>
          </a:prstGeom>
        </p:spPr>
      </p:pic>
      <p:pic>
        <p:nvPicPr>
          <p:cNvPr id="7" name="Picture 6">
            <a:extLst>
              <a:ext uri="{FF2B5EF4-FFF2-40B4-BE49-F238E27FC236}">
                <a16:creationId xmlns:a16="http://schemas.microsoft.com/office/drawing/2014/main" id="{DF286EE0-4D43-AC40-B6E9-55DE85FE21E3}"/>
              </a:ext>
            </a:extLst>
          </p:cNvPr>
          <p:cNvPicPr>
            <a:picLocks/>
          </p:cNvPicPr>
          <p:nvPr/>
        </p:nvPicPr>
        <p:blipFill>
          <a:blip r:embed="rId3"/>
          <a:stretch>
            <a:fillRect/>
          </a:stretch>
        </p:blipFill>
        <p:spPr>
          <a:xfrm rot="20322470">
            <a:off x="831850" y="4751628"/>
            <a:ext cx="1004400" cy="976211"/>
          </a:xfrm>
          <a:prstGeom prst="rect">
            <a:avLst/>
          </a:prstGeom>
        </p:spPr>
      </p:pic>
      <p:pic>
        <p:nvPicPr>
          <p:cNvPr id="12" name="Picture 11">
            <a:extLst>
              <a:ext uri="{FF2B5EF4-FFF2-40B4-BE49-F238E27FC236}">
                <a16:creationId xmlns:a16="http://schemas.microsoft.com/office/drawing/2014/main" id="{C33907EA-2246-F345-9DB9-B0FB883C6C18}"/>
              </a:ext>
            </a:extLst>
          </p:cNvPr>
          <p:cNvPicPr>
            <a:picLocks noChangeAspect="1"/>
          </p:cNvPicPr>
          <p:nvPr/>
        </p:nvPicPr>
        <p:blipFill rotWithShape="1">
          <a:blip r:embed="rId4"/>
          <a:srcRect t="32558"/>
          <a:stretch/>
        </p:blipFill>
        <p:spPr>
          <a:xfrm>
            <a:off x="44451" y="5207000"/>
            <a:ext cx="12103099" cy="1600200"/>
          </a:xfrm>
          <a:prstGeom prst="rect">
            <a:avLst/>
          </a:prstGeom>
        </p:spPr>
      </p:pic>
      <p:sp>
        <p:nvSpPr>
          <p:cNvPr id="9" name="Title 1">
            <a:extLst>
              <a:ext uri="{FF2B5EF4-FFF2-40B4-BE49-F238E27FC236}">
                <a16:creationId xmlns:a16="http://schemas.microsoft.com/office/drawing/2014/main" id="{76E445FA-5A63-494E-9105-CF54E4CBF60A}"/>
              </a:ext>
            </a:extLst>
          </p:cNvPr>
          <p:cNvSpPr>
            <a:spLocks noGrp="1"/>
          </p:cNvSpPr>
          <p:nvPr>
            <p:ph type="title" hasCustomPrompt="1"/>
          </p:nvPr>
        </p:nvSpPr>
        <p:spPr>
          <a:xfrm>
            <a:off x="838200" y="681037"/>
            <a:ext cx="10515600" cy="1009651"/>
          </a:xfrm>
          <a:prstGeom prst="rect">
            <a:avLst/>
          </a:prstGeom>
        </p:spPr>
        <p:txBody>
          <a:bodyPr/>
          <a:lstStyle>
            <a:lvl1pPr>
              <a:defRPr>
                <a:solidFill>
                  <a:srgbClr val="99509A"/>
                </a:solidFill>
                <a:latin typeface="Lilita One" panose="02000000000000000000" pitchFamily="2" charset="0"/>
              </a:defRPr>
            </a:lvl1pPr>
          </a:lstStyle>
          <a:p>
            <a:pPr lvl="0"/>
            <a:r>
              <a:rPr lang="en-GB" dirty="0"/>
              <a:t>Title here</a:t>
            </a:r>
          </a:p>
        </p:txBody>
      </p:sp>
      <p:sp>
        <p:nvSpPr>
          <p:cNvPr id="11" name="Content Placeholder 2">
            <a:extLst>
              <a:ext uri="{FF2B5EF4-FFF2-40B4-BE49-F238E27FC236}">
                <a16:creationId xmlns:a16="http://schemas.microsoft.com/office/drawing/2014/main" id="{8C14A7FF-EEEE-C541-A0CE-405A0DE5DD92}"/>
              </a:ext>
            </a:extLst>
          </p:cNvPr>
          <p:cNvSpPr>
            <a:spLocks noGrp="1"/>
          </p:cNvSpPr>
          <p:nvPr>
            <p:ph sz="half" idx="1"/>
          </p:nvPr>
        </p:nvSpPr>
        <p:spPr>
          <a:xfrm>
            <a:off x="838200" y="1825625"/>
            <a:ext cx="5181600" cy="4351338"/>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a:extLst>
              <a:ext uri="{FF2B5EF4-FFF2-40B4-BE49-F238E27FC236}">
                <a16:creationId xmlns:a16="http://schemas.microsoft.com/office/drawing/2014/main" id="{DB8A6173-9E09-F543-80F2-CE7B42E747EE}"/>
              </a:ext>
            </a:extLst>
          </p:cNvPr>
          <p:cNvSpPr>
            <a:spLocks noGrp="1"/>
          </p:cNvSpPr>
          <p:nvPr>
            <p:ph sz="half" idx="2"/>
          </p:nvPr>
        </p:nvSpPr>
        <p:spPr>
          <a:xfrm>
            <a:off x="6172200" y="1825625"/>
            <a:ext cx="5181600" cy="4351338"/>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15364751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04 Mindworks Title and Text Box">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83AB2C3-9E2F-BE45-8EC7-DC28FDA31466}"/>
              </a:ext>
            </a:extLst>
          </p:cNvPr>
          <p:cNvPicPr>
            <a:picLocks noChangeAspect="1"/>
          </p:cNvPicPr>
          <p:nvPr/>
        </p:nvPicPr>
        <p:blipFill>
          <a:blip r:embed="rId2"/>
          <a:stretch>
            <a:fillRect/>
          </a:stretch>
        </p:blipFill>
        <p:spPr>
          <a:xfrm>
            <a:off x="0" y="5965717"/>
            <a:ext cx="12192000" cy="869133"/>
          </a:xfrm>
          <a:prstGeom prst="rect">
            <a:avLst/>
          </a:prstGeom>
        </p:spPr>
      </p:pic>
      <p:sp>
        <p:nvSpPr>
          <p:cNvPr id="8" name="Text Placeholder 2">
            <a:extLst>
              <a:ext uri="{FF2B5EF4-FFF2-40B4-BE49-F238E27FC236}">
                <a16:creationId xmlns:a16="http://schemas.microsoft.com/office/drawing/2014/main" id="{D8C949F0-65D0-C44A-B35E-E0B42B25A133}"/>
              </a:ext>
            </a:extLst>
          </p:cNvPr>
          <p:cNvSpPr>
            <a:spLocks noGrp="1"/>
          </p:cNvSpPr>
          <p:nvPr>
            <p:ph type="body" idx="1" hasCustomPrompt="1"/>
          </p:nvPr>
        </p:nvSpPr>
        <p:spPr>
          <a:xfrm>
            <a:off x="831850" y="1130161"/>
            <a:ext cx="10515600" cy="525020"/>
          </a:xfrm>
          <a:prstGeom prst="rect">
            <a:avLst/>
          </a:prstGeom>
        </p:spPr>
        <p:txBody>
          <a:bodyPr/>
          <a:lstStyle>
            <a:lvl1pPr marL="0" indent="0" algn="ctr">
              <a:buNone/>
              <a:defRPr sz="4000">
                <a:solidFill>
                  <a:srgbClr val="99509A"/>
                </a:solidFill>
                <a:latin typeface="Lilita One" panose="02000000000000000000" pitchFamily="2"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Title here</a:t>
            </a:r>
          </a:p>
        </p:txBody>
      </p:sp>
      <p:sp>
        <p:nvSpPr>
          <p:cNvPr id="11" name="Text Placeholder 2">
            <a:extLst>
              <a:ext uri="{FF2B5EF4-FFF2-40B4-BE49-F238E27FC236}">
                <a16:creationId xmlns:a16="http://schemas.microsoft.com/office/drawing/2014/main" id="{E2DD16FB-50C9-0F47-B5EC-E99329849993}"/>
              </a:ext>
            </a:extLst>
          </p:cNvPr>
          <p:cNvSpPr>
            <a:spLocks noGrp="1"/>
          </p:cNvSpPr>
          <p:nvPr>
            <p:ph type="body" sz="quarter" idx="10" hasCustomPrompt="1"/>
          </p:nvPr>
        </p:nvSpPr>
        <p:spPr>
          <a:xfrm>
            <a:off x="831850" y="2146473"/>
            <a:ext cx="10515600" cy="2514600"/>
          </a:xfrm>
          <a:prstGeom prst="rect">
            <a:avLst/>
          </a:prstGeom>
        </p:spPr>
        <p:txBody>
          <a:bodyPr/>
          <a:lstStyle>
            <a:lvl2pPr marL="457200" indent="0" algn="l">
              <a:buNone/>
              <a:defRPr>
                <a:solidFill>
                  <a:srgbClr val="403832"/>
                </a:solidFill>
                <a:latin typeface="Lilita One" panose="02000000000000000000" pitchFamily="2" charset="0"/>
              </a:defRPr>
            </a:lvl2pPr>
            <a:lvl3pPr>
              <a:defRPr>
                <a:latin typeface="Lilita One" panose="02000000000000000000" pitchFamily="2" charset="0"/>
              </a:defRPr>
            </a:lvl3pPr>
            <a:lvl4pPr>
              <a:defRPr>
                <a:latin typeface="Lilita One" panose="02000000000000000000" pitchFamily="2" charset="0"/>
              </a:defRPr>
            </a:lvl4pPr>
            <a:lvl5pPr>
              <a:defRPr>
                <a:latin typeface="Lilita One" panose="02000000000000000000" pitchFamily="2" charset="0"/>
              </a:defRPr>
            </a:lvl5pPr>
          </a:lstStyle>
          <a:p>
            <a:pPr lvl="1"/>
            <a:r>
              <a:rPr lang="en-GB" dirty="0"/>
              <a:t>Text goes here</a:t>
            </a:r>
          </a:p>
        </p:txBody>
      </p:sp>
    </p:spTree>
    <p:extLst>
      <p:ext uri="{BB962C8B-B14F-4D97-AF65-F5344CB8AC3E}">
        <p14:creationId xmlns:p14="http://schemas.microsoft.com/office/powerpoint/2010/main" val="32951794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04 Mindworks Title and Pictur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83AB2C3-9E2F-BE45-8EC7-DC28FDA31466}"/>
              </a:ext>
            </a:extLst>
          </p:cNvPr>
          <p:cNvPicPr>
            <a:picLocks noChangeAspect="1"/>
          </p:cNvPicPr>
          <p:nvPr/>
        </p:nvPicPr>
        <p:blipFill>
          <a:blip r:embed="rId2"/>
          <a:stretch>
            <a:fillRect/>
          </a:stretch>
        </p:blipFill>
        <p:spPr>
          <a:xfrm>
            <a:off x="0" y="5965717"/>
            <a:ext cx="12192000" cy="869133"/>
          </a:xfrm>
          <a:prstGeom prst="rect">
            <a:avLst/>
          </a:prstGeom>
        </p:spPr>
      </p:pic>
      <p:sp>
        <p:nvSpPr>
          <p:cNvPr id="8" name="Title 1">
            <a:extLst>
              <a:ext uri="{FF2B5EF4-FFF2-40B4-BE49-F238E27FC236}">
                <a16:creationId xmlns:a16="http://schemas.microsoft.com/office/drawing/2014/main" id="{BB52D9ED-4D9D-774E-A10D-39843DB056C4}"/>
              </a:ext>
            </a:extLst>
          </p:cNvPr>
          <p:cNvSpPr>
            <a:spLocks noGrp="1"/>
          </p:cNvSpPr>
          <p:nvPr>
            <p:ph type="title"/>
          </p:nvPr>
        </p:nvSpPr>
        <p:spPr>
          <a:xfrm>
            <a:off x="839788" y="457200"/>
            <a:ext cx="3932237" cy="1600200"/>
          </a:xfrm>
        </p:spPr>
        <p:txBody>
          <a:bodyPr anchor="b"/>
          <a:lstStyle>
            <a:lvl1pPr>
              <a:defRPr sz="3600">
                <a:solidFill>
                  <a:srgbClr val="538AA4"/>
                </a:solidFill>
                <a:latin typeface="Lilita One" panose="02000000000000000000" pitchFamily="2" charset="0"/>
              </a:defRPr>
            </a:lvl1pPr>
          </a:lstStyle>
          <a:p>
            <a:r>
              <a:rPr lang="en-GB" dirty="0"/>
              <a:t>Click to edit Master title style</a:t>
            </a:r>
            <a:endParaRPr lang="en-US" dirty="0"/>
          </a:p>
        </p:txBody>
      </p:sp>
      <p:sp>
        <p:nvSpPr>
          <p:cNvPr id="11" name="Picture Placeholder 2">
            <a:extLst>
              <a:ext uri="{FF2B5EF4-FFF2-40B4-BE49-F238E27FC236}">
                <a16:creationId xmlns:a16="http://schemas.microsoft.com/office/drawing/2014/main" id="{43E75DE3-3B79-0A48-8990-23B836F9C1B9}"/>
              </a:ext>
            </a:extLst>
          </p:cNvPr>
          <p:cNvSpPr>
            <a:spLocks noGrp="1"/>
          </p:cNvSpPr>
          <p:nvPr>
            <p:ph type="pic" idx="1"/>
          </p:nvPr>
        </p:nvSpPr>
        <p:spPr>
          <a:xfrm>
            <a:off x="5183188" y="987425"/>
            <a:ext cx="6172200" cy="4873625"/>
          </a:xfrm>
        </p:spPr>
        <p:txBody>
          <a:bodyPr/>
          <a:lstStyle>
            <a:lvl1pPr marL="0" indent="0">
              <a:buNone/>
              <a:defRPr sz="3200" b="0" i="0">
                <a:latin typeface="Lilita One" panose="02000000000000000000" pitchFamily="2"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12" name="Text Placeholder 3">
            <a:extLst>
              <a:ext uri="{FF2B5EF4-FFF2-40B4-BE49-F238E27FC236}">
                <a16:creationId xmlns:a16="http://schemas.microsoft.com/office/drawing/2014/main" id="{2DF531CA-A615-A843-A5E0-49992E32034D}"/>
              </a:ext>
            </a:extLst>
          </p:cNvPr>
          <p:cNvSpPr>
            <a:spLocks noGrp="1"/>
          </p:cNvSpPr>
          <p:nvPr>
            <p:ph type="body" sz="half" idx="2"/>
          </p:nvPr>
        </p:nvSpPr>
        <p:spPr>
          <a:xfrm>
            <a:off x="839788" y="2057400"/>
            <a:ext cx="3932237" cy="3811588"/>
          </a:xfrm>
        </p:spPr>
        <p:txBody>
          <a:bodyPr/>
          <a:lstStyle>
            <a:lvl1pPr marL="0" indent="0">
              <a:buNone/>
              <a:defRPr sz="1600">
                <a:solidFill>
                  <a:srgbClr val="403832"/>
                </a:solidFill>
                <a:latin typeface="Lilita One" panose="02000000000000000000"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23201519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04 Mindworks Title and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83AB2C3-9E2F-BE45-8EC7-DC28FDA31466}"/>
              </a:ext>
            </a:extLst>
          </p:cNvPr>
          <p:cNvPicPr>
            <a:picLocks noChangeAspect="1"/>
          </p:cNvPicPr>
          <p:nvPr/>
        </p:nvPicPr>
        <p:blipFill>
          <a:blip r:embed="rId2"/>
          <a:stretch>
            <a:fillRect/>
          </a:stretch>
        </p:blipFill>
        <p:spPr>
          <a:xfrm>
            <a:off x="0" y="5965717"/>
            <a:ext cx="12192000" cy="869133"/>
          </a:xfrm>
          <a:prstGeom prst="rect">
            <a:avLst/>
          </a:prstGeom>
        </p:spPr>
      </p:pic>
      <p:sp>
        <p:nvSpPr>
          <p:cNvPr id="8" name="Text Placeholder 2">
            <a:extLst>
              <a:ext uri="{FF2B5EF4-FFF2-40B4-BE49-F238E27FC236}">
                <a16:creationId xmlns:a16="http://schemas.microsoft.com/office/drawing/2014/main" id="{DA1E18B0-A0B6-0743-BC30-3FA0AE838DBB}"/>
              </a:ext>
            </a:extLst>
          </p:cNvPr>
          <p:cNvSpPr>
            <a:spLocks noGrp="1"/>
          </p:cNvSpPr>
          <p:nvPr>
            <p:ph type="body" idx="1" hasCustomPrompt="1"/>
          </p:nvPr>
        </p:nvSpPr>
        <p:spPr>
          <a:xfrm>
            <a:off x="831850" y="1130161"/>
            <a:ext cx="10515600" cy="525020"/>
          </a:xfrm>
          <a:prstGeom prst="rect">
            <a:avLst/>
          </a:prstGeom>
        </p:spPr>
        <p:txBody>
          <a:bodyPr/>
          <a:lstStyle>
            <a:lvl1pPr marL="0" indent="0" algn="ctr">
              <a:buNone/>
              <a:defRPr sz="4000">
                <a:solidFill>
                  <a:srgbClr val="538AA4"/>
                </a:solidFill>
                <a:latin typeface="Lilita One" panose="02000000000000000000" pitchFamily="2"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Title here</a:t>
            </a:r>
          </a:p>
        </p:txBody>
      </p:sp>
      <p:sp>
        <p:nvSpPr>
          <p:cNvPr id="11" name="Content Placeholder 2">
            <a:extLst>
              <a:ext uri="{FF2B5EF4-FFF2-40B4-BE49-F238E27FC236}">
                <a16:creationId xmlns:a16="http://schemas.microsoft.com/office/drawing/2014/main" id="{CA148DE3-E3A1-AB44-93FF-7A2BB8CF3BA2}"/>
              </a:ext>
            </a:extLst>
          </p:cNvPr>
          <p:cNvSpPr>
            <a:spLocks noGrp="1"/>
          </p:cNvSpPr>
          <p:nvPr>
            <p:ph sz="half" idx="11"/>
          </p:nvPr>
        </p:nvSpPr>
        <p:spPr>
          <a:xfrm>
            <a:off x="838200" y="2142681"/>
            <a:ext cx="10509250" cy="2699010"/>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22853668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04 Mindworks Title and 2 Columns">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83AB2C3-9E2F-BE45-8EC7-DC28FDA31466}"/>
              </a:ext>
            </a:extLst>
          </p:cNvPr>
          <p:cNvPicPr>
            <a:picLocks noChangeAspect="1"/>
          </p:cNvPicPr>
          <p:nvPr/>
        </p:nvPicPr>
        <p:blipFill>
          <a:blip r:embed="rId2"/>
          <a:stretch>
            <a:fillRect/>
          </a:stretch>
        </p:blipFill>
        <p:spPr>
          <a:xfrm>
            <a:off x="0" y="5965717"/>
            <a:ext cx="12192000" cy="869133"/>
          </a:xfrm>
          <a:prstGeom prst="rect">
            <a:avLst/>
          </a:prstGeom>
        </p:spPr>
      </p:pic>
      <p:sp>
        <p:nvSpPr>
          <p:cNvPr id="8" name="Title 1">
            <a:extLst>
              <a:ext uri="{FF2B5EF4-FFF2-40B4-BE49-F238E27FC236}">
                <a16:creationId xmlns:a16="http://schemas.microsoft.com/office/drawing/2014/main" id="{6E89BB1E-ED0D-6846-A192-C42E59060B04}"/>
              </a:ext>
            </a:extLst>
          </p:cNvPr>
          <p:cNvSpPr>
            <a:spLocks noGrp="1"/>
          </p:cNvSpPr>
          <p:nvPr>
            <p:ph type="title" hasCustomPrompt="1"/>
          </p:nvPr>
        </p:nvSpPr>
        <p:spPr>
          <a:xfrm>
            <a:off x="838200" y="681037"/>
            <a:ext cx="10515600" cy="1009651"/>
          </a:xfrm>
          <a:prstGeom prst="rect">
            <a:avLst/>
          </a:prstGeom>
        </p:spPr>
        <p:txBody>
          <a:bodyPr/>
          <a:lstStyle>
            <a:lvl1pPr>
              <a:defRPr>
                <a:solidFill>
                  <a:srgbClr val="99509A"/>
                </a:solidFill>
                <a:latin typeface="Lilita One" panose="02000000000000000000" pitchFamily="2" charset="0"/>
              </a:defRPr>
            </a:lvl1pPr>
          </a:lstStyle>
          <a:p>
            <a:pPr lvl="0"/>
            <a:r>
              <a:rPr lang="en-GB" dirty="0"/>
              <a:t>Title here</a:t>
            </a:r>
          </a:p>
        </p:txBody>
      </p:sp>
      <p:sp>
        <p:nvSpPr>
          <p:cNvPr id="11" name="Content Placeholder 2">
            <a:extLst>
              <a:ext uri="{FF2B5EF4-FFF2-40B4-BE49-F238E27FC236}">
                <a16:creationId xmlns:a16="http://schemas.microsoft.com/office/drawing/2014/main" id="{229EA7B9-70EC-9947-BCA2-B9BEE54ACC9A}"/>
              </a:ext>
            </a:extLst>
          </p:cNvPr>
          <p:cNvSpPr>
            <a:spLocks noGrp="1"/>
          </p:cNvSpPr>
          <p:nvPr>
            <p:ph sz="half" idx="1"/>
          </p:nvPr>
        </p:nvSpPr>
        <p:spPr>
          <a:xfrm>
            <a:off x="838200" y="1825625"/>
            <a:ext cx="5181600" cy="4351338"/>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2" name="Content Placeholder 3">
            <a:extLst>
              <a:ext uri="{FF2B5EF4-FFF2-40B4-BE49-F238E27FC236}">
                <a16:creationId xmlns:a16="http://schemas.microsoft.com/office/drawing/2014/main" id="{463E76BD-759E-444C-BB4C-B82860482F73}"/>
              </a:ext>
            </a:extLst>
          </p:cNvPr>
          <p:cNvSpPr>
            <a:spLocks noGrp="1"/>
          </p:cNvSpPr>
          <p:nvPr>
            <p:ph sz="half" idx="2"/>
          </p:nvPr>
        </p:nvSpPr>
        <p:spPr>
          <a:xfrm>
            <a:off x="6172200" y="1825625"/>
            <a:ext cx="5181600" cy="4351338"/>
          </a:xfrm>
          <a:prstGeom prst="rect">
            <a:avLst/>
          </a:prstGeom>
        </p:spPr>
        <p:txBody>
          <a:bodyPr/>
          <a:lstStyle>
            <a:lvl1pPr>
              <a:defRPr>
                <a:solidFill>
                  <a:srgbClr val="403832"/>
                </a:solidFill>
                <a:latin typeface="Lilita One" panose="02000000000000000000" pitchFamily="2" charset="0"/>
              </a:defRPr>
            </a:lvl1pPr>
            <a:lvl2pPr>
              <a:defRPr>
                <a:solidFill>
                  <a:srgbClr val="403832"/>
                </a:solidFill>
                <a:latin typeface="Lilita One" panose="02000000000000000000" pitchFamily="2" charset="0"/>
              </a:defRPr>
            </a:lvl2pPr>
            <a:lvl3pPr>
              <a:defRPr>
                <a:solidFill>
                  <a:srgbClr val="403832"/>
                </a:solidFill>
                <a:latin typeface="Lilita One" panose="02000000000000000000" pitchFamily="2" charset="0"/>
              </a:defRPr>
            </a:lvl3pPr>
            <a:lvl4pPr>
              <a:defRPr>
                <a:solidFill>
                  <a:srgbClr val="403832"/>
                </a:solidFill>
                <a:latin typeface="Lilita One" panose="02000000000000000000" pitchFamily="2" charset="0"/>
              </a:defRPr>
            </a:lvl4pPr>
            <a:lvl5pPr>
              <a:defRPr>
                <a:solidFill>
                  <a:srgbClr val="403832"/>
                </a:solidFill>
                <a:latin typeface="Lilita One"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13488322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Mindworks End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A66A11F-0583-1C43-8EA7-FFBAD00CC180}"/>
              </a:ext>
            </a:extLst>
          </p:cNvPr>
          <p:cNvPicPr>
            <a:picLocks noChangeAspect="1"/>
          </p:cNvPicPr>
          <p:nvPr/>
        </p:nvPicPr>
        <p:blipFill>
          <a:blip r:embed="rId2"/>
          <a:srcRect/>
          <a:stretch/>
        </p:blipFill>
        <p:spPr>
          <a:xfrm>
            <a:off x="44451" y="4434487"/>
            <a:ext cx="12103099" cy="2372713"/>
          </a:xfrm>
          <a:prstGeom prst="rect">
            <a:avLst/>
          </a:prstGeom>
        </p:spPr>
      </p:pic>
      <p:sp>
        <p:nvSpPr>
          <p:cNvPr id="13" name="Title 1">
            <a:extLst>
              <a:ext uri="{FF2B5EF4-FFF2-40B4-BE49-F238E27FC236}">
                <a16:creationId xmlns:a16="http://schemas.microsoft.com/office/drawing/2014/main" id="{03FDDCF2-B02B-744E-8C01-484BA8ECF78A}"/>
              </a:ext>
            </a:extLst>
          </p:cNvPr>
          <p:cNvSpPr txBox="1">
            <a:spLocks/>
          </p:cNvSpPr>
          <p:nvPr/>
        </p:nvSpPr>
        <p:spPr>
          <a:xfrm>
            <a:off x="798649" y="5007082"/>
            <a:ext cx="3553428" cy="646331"/>
          </a:xfrm>
          <a:prstGeom prst="rect">
            <a:avLst/>
          </a:prstGeom>
        </p:spPr>
        <p:txBody>
          <a:bodyPr vert="horz" lIns="91440" tIns="45720" rIns="91440" bIns="45720" rtlCol="0" anchor="b">
            <a:spAutoFit/>
          </a:bodyPr>
          <a:lstStyle>
            <a:lvl1pPr algn="ctr" defTabSz="914400" rtl="0" eaLnBrk="1" latinLnBrk="0" hangingPunct="1">
              <a:lnSpc>
                <a:spcPct val="90000"/>
              </a:lnSpc>
              <a:spcBef>
                <a:spcPct val="0"/>
              </a:spcBef>
              <a:buNone/>
              <a:defRPr sz="3600" kern="1200">
                <a:solidFill>
                  <a:schemeClr val="tx1"/>
                </a:solidFill>
                <a:latin typeface="Lilita One" panose="02000000000000000000" pitchFamily="2" charset="0"/>
                <a:ea typeface="+mj-ea"/>
                <a:cs typeface="+mj-cs"/>
              </a:defRPr>
            </a:lvl1pPr>
          </a:lstStyle>
          <a:p>
            <a:pPr algn="l"/>
            <a:r>
              <a:rPr lang="en-GB" sz="2000" kern="1200" dirty="0">
                <a:solidFill>
                  <a:srgbClr val="1F617F"/>
                </a:solidFill>
                <a:effectLst/>
                <a:latin typeface="Lilita One" panose="02000000000000000000" pitchFamily="2" charset="0"/>
                <a:ea typeface="+mj-ea"/>
                <a:cs typeface="+mj-cs"/>
              </a:rPr>
              <a:t>Find out more at</a:t>
            </a:r>
          </a:p>
          <a:p>
            <a:pPr algn="l"/>
            <a:r>
              <a:rPr lang="en-GB" sz="2000" kern="1200" dirty="0" err="1">
                <a:solidFill>
                  <a:srgbClr val="99509A"/>
                </a:solidFill>
                <a:effectLst/>
                <a:latin typeface="Lilita One" panose="02000000000000000000" pitchFamily="2" charset="0"/>
                <a:ea typeface="+mj-ea"/>
                <a:cs typeface="+mj-cs"/>
              </a:rPr>
              <a:t>mindworks-surrey.org</a:t>
            </a:r>
            <a:endParaRPr lang="en-GB" sz="2000" kern="1200" dirty="0">
              <a:solidFill>
                <a:srgbClr val="99509A"/>
              </a:solidFill>
              <a:effectLst/>
              <a:latin typeface="Lilita One" panose="02000000000000000000" pitchFamily="2" charset="0"/>
              <a:ea typeface="+mj-ea"/>
              <a:cs typeface="+mj-cs"/>
            </a:endParaRPr>
          </a:p>
        </p:txBody>
      </p:sp>
      <p:pic>
        <p:nvPicPr>
          <p:cNvPr id="15" name="Picture 14">
            <a:extLst>
              <a:ext uri="{FF2B5EF4-FFF2-40B4-BE49-F238E27FC236}">
                <a16:creationId xmlns:a16="http://schemas.microsoft.com/office/drawing/2014/main" id="{75117CE4-6D93-C54D-8515-471F46E40C1C}"/>
              </a:ext>
            </a:extLst>
          </p:cNvPr>
          <p:cNvPicPr>
            <a:picLocks noChangeAspect="1"/>
          </p:cNvPicPr>
          <p:nvPr/>
        </p:nvPicPr>
        <p:blipFill>
          <a:blip r:embed="rId3"/>
          <a:stretch>
            <a:fillRect/>
          </a:stretch>
        </p:blipFill>
        <p:spPr>
          <a:xfrm>
            <a:off x="879672" y="4635896"/>
            <a:ext cx="833377" cy="206639"/>
          </a:xfrm>
          <a:prstGeom prst="rect">
            <a:avLst/>
          </a:prstGeom>
        </p:spPr>
      </p:pic>
      <p:pic>
        <p:nvPicPr>
          <p:cNvPr id="8" name="Picture 7">
            <a:extLst>
              <a:ext uri="{FF2B5EF4-FFF2-40B4-BE49-F238E27FC236}">
                <a16:creationId xmlns:a16="http://schemas.microsoft.com/office/drawing/2014/main" id="{A79F7A4D-8A21-C94E-B6B5-F6E210F5D3EB}"/>
              </a:ext>
            </a:extLst>
          </p:cNvPr>
          <p:cNvPicPr>
            <a:picLocks noChangeAspect="1"/>
          </p:cNvPicPr>
          <p:nvPr/>
        </p:nvPicPr>
        <p:blipFill>
          <a:blip r:embed="rId4"/>
          <a:srcRect/>
          <a:stretch/>
        </p:blipFill>
        <p:spPr>
          <a:xfrm>
            <a:off x="798650" y="691331"/>
            <a:ext cx="3479484" cy="1582225"/>
          </a:xfrm>
          <a:prstGeom prst="rect">
            <a:avLst/>
          </a:prstGeom>
        </p:spPr>
      </p:pic>
      <p:pic>
        <p:nvPicPr>
          <p:cNvPr id="6" name="Picture 5" descr="Graphical user interface, text, application&#10;&#10;Description automatically generated">
            <a:extLst>
              <a:ext uri="{FF2B5EF4-FFF2-40B4-BE49-F238E27FC236}">
                <a16:creationId xmlns:a16="http://schemas.microsoft.com/office/drawing/2014/main" id="{985C4ED5-9A37-7B47-A596-1E17F8F48A09}"/>
              </a:ext>
            </a:extLst>
          </p:cNvPr>
          <p:cNvPicPr>
            <a:picLocks noChangeAspect="1"/>
          </p:cNvPicPr>
          <p:nvPr userDrawn="1"/>
        </p:nvPicPr>
        <p:blipFill>
          <a:blip r:embed="rId5"/>
          <a:stretch>
            <a:fillRect/>
          </a:stretch>
        </p:blipFill>
        <p:spPr>
          <a:xfrm>
            <a:off x="9879496" y="158198"/>
            <a:ext cx="2077830" cy="1031675"/>
          </a:xfrm>
          <a:prstGeom prst="rect">
            <a:avLst/>
          </a:prstGeom>
        </p:spPr>
      </p:pic>
    </p:spTree>
    <p:extLst>
      <p:ext uri="{BB962C8B-B14F-4D97-AF65-F5344CB8AC3E}">
        <p14:creationId xmlns:p14="http://schemas.microsoft.com/office/powerpoint/2010/main" val="2968195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4566735"/>
      </p:ext>
    </p:extLst>
  </p:cSld>
  <p:clrMap bg1="lt1" tx1="dk1" bg2="lt2" tx2="dk2" accent1="accent1" accent2="accent2" accent3="accent3" accent4="accent4" accent5="accent5" accent6="accent6" hlink="hlink" folHlink="folHlink"/>
  <p:sldLayoutIdLst>
    <p:sldLayoutId id="2147483652" r:id="rId1"/>
    <p:sldLayoutId id="2147483649" r:id="rId2"/>
    <p:sldLayoutId id="2147483680" r:id="rId3"/>
    <p:sldLayoutId id="2147483681" r:id="rId4"/>
    <p:sldLayoutId id="2147483682" r:id="rId5"/>
    <p:sldLayoutId id="2147483697" r:id="rId6"/>
    <p:sldLayoutId id="2147483696" r:id="rId7"/>
    <p:sldLayoutId id="2147483695" r:id="rId8"/>
    <p:sldLayoutId id="2147483653" r:id="rId9"/>
    <p:sldLayoutId id="2147483698" r:id="rId10"/>
    <p:sldLayoutId id="2147483699" r:id="rId11"/>
    <p:sldLayoutId id="2147483700" r:id="rId12"/>
    <p:sldLayoutId id="2147483650" r:id="rId13"/>
    <p:sldLayoutId id="2147483703" r:id="rId14"/>
    <p:sldLayoutId id="2147483702" r:id="rId15"/>
    <p:sldLayoutId id="2147483701" r:id="rId16"/>
    <p:sldLayoutId id="2147483678" r:id="rId17"/>
    <p:sldLayoutId id="214748365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9.xml"/><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microsoft.com/office/2007/relationships/hdphoto" Target="../media/hdphoto1.wdp"/><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17.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1.xml"/><Relationship Id="rId1" Type="http://schemas.openxmlformats.org/officeDocument/2006/relationships/slideLayout" Target="../slideLayouts/slideLayout17.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9.xml"/><Relationship Id="rId4" Type="http://schemas.microsoft.com/office/2007/relationships/hdphoto" Target="../media/hdphoto2.wdp"/></Relationships>
</file>

<file path=ppt/slides/_rels/slide27.xml.rels><?xml version="1.0" encoding="UTF-8" standalone="yes"?>
<Relationships xmlns="http://schemas.openxmlformats.org/package/2006/relationships"><Relationship Id="rId3" Type="http://schemas.openxmlformats.org/officeDocument/2006/relationships/hyperlink" Target="http://www.youngminds.org.uk/" TargetMode="External"/><Relationship Id="rId7" Type="http://schemas.openxmlformats.org/officeDocument/2006/relationships/hyperlink" Target="https://thespark.org.uk/teenage-brain-understanding-introduction-parents/" TargetMode="External"/><Relationship Id="rId2" Type="http://schemas.openxmlformats.org/officeDocument/2006/relationships/notesSlide" Target="../notesSlides/notesSlide24.xml"/><Relationship Id="rId1" Type="http://schemas.openxmlformats.org/officeDocument/2006/relationships/slideLayout" Target="../slideLayouts/slideLayout17.xml"/><Relationship Id="rId6" Type="http://schemas.openxmlformats.org/officeDocument/2006/relationships/hyperlink" Target="http://www.themix.org.uk/" TargetMode="External"/><Relationship Id="rId5" Type="http://schemas.openxmlformats.org/officeDocument/2006/relationships/hyperlink" Target="http://www.childline.org.uk/" TargetMode="External"/><Relationship Id="rId4" Type="http://schemas.openxmlformats.org/officeDocument/2006/relationships/hyperlink" Target="https://www.mindworks-surrey.org/"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7.xml"/><Relationship Id="rId5" Type="http://schemas.openxmlformats.org/officeDocument/2006/relationships/image" Target="../media/image33.png"/><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8275771-5195-2D49-8170-E75AA94637AD}"/>
              </a:ext>
            </a:extLst>
          </p:cNvPr>
          <p:cNvSpPr>
            <a:spLocks noGrp="1"/>
          </p:cNvSpPr>
          <p:nvPr>
            <p:ph type="body" sz="quarter" idx="10"/>
          </p:nvPr>
        </p:nvSpPr>
        <p:spPr>
          <a:xfrm>
            <a:off x="321197" y="2438400"/>
            <a:ext cx="11549605" cy="1336056"/>
          </a:xfrm>
        </p:spPr>
        <p:txBody>
          <a:bodyPr/>
          <a:lstStyle/>
          <a:p>
            <a:r>
              <a:rPr lang="en-GB" sz="3600" dirty="0">
                <a:solidFill>
                  <a:srgbClr val="8E41A5"/>
                </a:solidFill>
              </a:rPr>
              <a:t>Managing Big Emotions</a:t>
            </a:r>
          </a:p>
        </p:txBody>
      </p:sp>
      <p:sp>
        <p:nvSpPr>
          <p:cNvPr id="3" name="Star: 5 Points 2">
            <a:extLst>
              <a:ext uri="{FF2B5EF4-FFF2-40B4-BE49-F238E27FC236}">
                <a16:creationId xmlns:a16="http://schemas.microsoft.com/office/drawing/2014/main" id="{80E34EED-D8B5-C1B5-EFA4-518D73880C9B}"/>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20430344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F78F011-0E8D-AD4B-8450-188D3B872476}"/>
              </a:ext>
            </a:extLst>
          </p:cNvPr>
          <p:cNvSpPr>
            <a:spLocks noGrp="1"/>
          </p:cNvSpPr>
          <p:nvPr>
            <p:ph type="body" idx="1"/>
          </p:nvPr>
        </p:nvSpPr>
        <p:spPr>
          <a:xfrm>
            <a:off x="831850" y="605141"/>
            <a:ext cx="10515600" cy="525020"/>
          </a:xfrm>
        </p:spPr>
        <p:txBody>
          <a:bodyPr/>
          <a:lstStyle/>
          <a:p>
            <a:r>
              <a:rPr lang="en-US" dirty="0"/>
              <a:t>Aims</a:t>
            </a:r>
          </a:p>
        </p:txBody>
      </p:sp>
      <p:sp>
        <p:nvSpPr>
          <p:cNvPr id="3" name="Text Placeholder 2">
            <a:extLst>
              <a:ext uri="{FF2B5EF4-FFF2-40B4-BE49-F238E27FC236}">
                <a16:creationId xmlns:a16="http://schemas.microsoft.com/office/drawing/2014/main" id="{5E82E97A-18DF-FE4A-AA04-98313D6332A1}"/>
              </a:ext>
            </a:extLst>
          </p:cNvPr>
          <p:cNvSpPr>
            <a:spLocks noGrp="1"/>
          </p:cNvSpPr>
          <p:nvPr>
            <p:ph type="body" sz="quarter" idx="10"/>
          </p:nvPr>
        </p:nvSpPr>
        <p:spPr>
          <a:xfrm>
            <a:off x="831850" y="2077497"/>
            <a:ext cx="8657273" cy="3289127"/>
          </a:xfrm>
        </p:spPr>
        <p:txBody>
          <a:bodyPr/>
          <a:lstStyle/>
          <a:p>
            <a:r>
              <a:rPr lang="en-GB" sz="2400" dirty="0"/>
              <a:t>To understand why some children can behave in a way we find challenging.</a:t>
            </a:r>
          </a:p>
          <a:p>
            <a:r>
              <a:rPr lang="en-GB" sz="2400" dirty="0"/>
              <a:t>To have some strategies to manage your child’s behaviour.</a:t>
            </a:r>
          </a:p>
        </p:txBody>
      </p:sp>
      <p:pic>
        <p:nvPicPr>
          <p:cNvPr id="4" name="Picture 3">
            <a:extLst>
              <a:ext uri="{FF2B5EF4-FFF2-40B4-BE49-F238E27FC236}">
                <a16:creationId xmlns:a16="http://schemas.microsoft.com/office/drawing/2014/main" id="{B39FA0A1-D8E6-4E58-94A1-311BE85A3403}"/>
              </a:ext>
            </a:extLst>
          </p:cNvPr>
          <p:cNvPicPr>
            <a:picLocks noChangeAspect="1"/>
          </p:cNvPicPr>
          <p:nvPr/>
        </p:nvPicPr>
        <p:blipFill>
          <a:blip r:embed="rId3"/>
          <a:stretch>
            <a:fillRect/>
          </a:stretch>
        </p:blipFill>
        <p:spPr>
          <a:xfrm>
            <a:off x="9489123" y="2368699"/>
            <a:ext cx="2207466" cy="2706725"/>
          </a:xfrm>
          <a:prstGeom prst="rect">
            <a:avLst/>
          </a:prstGeom>
        </p:spPr>
      </p:pic>
      <p:sp>
        <p:nvSpPr>
          <p:cNvPr id="5" name="Star: 5 Points 4">
            <a:extLst>
              <a:ext uri="{FF2B5EF4-FFF2-40B4-BE49-F238E27FC236}">
                <a16:creationId xmlns:a16="http://schemas.microsoft.com/office/drawing/2014/main" id="{4526D0C7-2659-640B-3625-FD754DFF29C1}"/>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377896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16B8B-9825-D046-B71C-EEDBC3923B44}"/>
              </a:ext>
            </a:extLst>
          </p:cNvPr>
          <p:cNvSpPr>
            <a:spLocks noGrp="1"/>
          </p:cNvSpPr>
          <p:nvPr>
            <p:ph type="title"/>
          </p:nvPr>
        </p:nvSpPr>
        <p:spPr>
          <a:xfrm>
            <a:off x="1004887" y="213518"/>
            <a:ext cx="8964613" cy="1068388"/>
          </a:xfrm>
        </p:spPr>
        <p:txBody>
          <a:bodyPr/>
          <a:lstStyle/>
          <a:p>
            <a:r>
              <a:rPr lang="en-US" dirty="0"/>
              <a:t>“Emotional” and “Thinking” parts of the Brain</a:t>
            </a:r>
          </a:p>
        </p:txBody>
      </p:sp>
      <p:pic>
        <p:nvPicPr>
          <p:cNvPr id="1028" name="Picture 4" descr="Why do I feel this way? Inside the teenage brain">
            <a:extLst>
              <a:ext uri="{FF2B5EF4-FFF2-40B4-BE49-F238E27FC236}">
                <a16:creationId xmlns:a16="http://schemas.microsoft.com/office/drawing/2014/main" id="{A8642612-8FAC-4B19-AA02-97340011B5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32" r="5895"/>
          <a:stretch/>
        </p:blipFill>
        <p:spPr bwMode="auto">
          <a:xfrm>
            <a:off x="1460500" y="1473200"/>
            <a:ext cx="8280400" cy="4521200"/>
          </a:xfrm>
          <a:prstGeom prst="rect">
            <a:avLst/>
          </a:prstGeom>
          <a:noFill/>
          <a:extLst>
            <a:ext uri="{909E8E84-426E-40DD-AFC4-6F175D3DCCD1}">
              <a14:hiddenFill xmlns:a14="http://schemas.microsoft.com/office/drawing/2010/main">
                <a:solidFill>
                  <a:srgbClr val="FFFFFF"/>
                </a:solidFill>
              </a14:hiddenFill>
            </a:ext>
          </a:extLst>
        </p:spPr>
      </p:pic>
      <p:sp>
        <p:nvSpPr>
          <p:cNvPr id="3" name="Star: 5 Points 2">
            <a:extLst>
              <a:ext uri="{FF2B5EF4-FFF2-40B4-BE49-F238E27FC236}">
                <a16:creationId xmlns:a16="http://schemas.microsoft.com/office/drawing/2014/main" id="{A57469CF-8530-4F58-9588-A730CEF9871B}"/>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2613630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CA0C086-3D2F-6825-F63E-5EE46C6A6BC1}"/>
              </a:ext>
            </a:extLst>
          </p:cNvPr>
          <p:cNvSpPr>
            <a:spLocks noGrp="1"/>
          </p:cNvSpPr>
          <p:nvPr>
            <p:ph type="title"/>
          </p:nvPr>
        </p:nvSpPr>
        <p:spPr>
          <a:xfrm>
            <a:off x="838200" y="681037"/>
            <a:ext cx="10515600" cy="1009651"/>
          </a:xfrm>
        </p:spPr>
        <p:txBody>
          <a:bodyPr>
            <a:normAutofit/>
          </a:bodyPr>
          <a:lstStyle/>
          <a:p>
            <a:r>
              <a:rPr lang="en-US" dirty="0"/>
              <a:t>Thinking and Emotional parts of the brain</a:t>
            </a:r>
          </a:p>
        </p:txBody>
      </p:sp>
      <p:sp>
        <p:nvSpPr>
          <p:cNvPr id="11" name="Content Placeholder 2">
            <a:extLst>
              <a:ext uri="{FF2B5EF4-FFF2-40B4-BE49-F238E27FC236}">
                <a16:creationId xmlns:a16="http://schemas.microsoft.com/office/drawing/2014/main" id="{71678145-914C-5455-4C3D-724DF833BFFB}"/>
              </a:ext>
            </a:extLst>
          </p:cNvPr>
          <p:cNvSpPr>
            <a:spLocks noGrp="1"/>
          </p:cNvSpPr>
          <p:nvPr>
            <p:ph sz="half" idx="1"/>
          </p:nvPr>
        </p:nvSpPr>
        <p:spPr>
          <a:xfrm>
            <a:off x="838200" y="1825625"/>
            <a:ext cx="5181600" cy="4351338"/>
          </a:xfrm>
        </p:spPr>
        <p:txBody>
          <a:bodyPr>
            <a:normAutofit/>
          </a:bodyPr>
          <a:lstStyle/>
          <a:p>
            <a:pPr marL="0" indent="0">
              <a:buNone/>
            </a:pPr>
            <a:r>
              <a:rPr lang="en-US" dirty="0"/>
              <a:t>Rational “Thinking” Part of the brain: The Pre-Frontal Cortex</a:t>
            </a:r>
          </a:p>
          <a:p>
            <a:r>
              <a:rPr lang="en-GB" dirty="0"/>
              <a:t>Impulse control</a:t>
            </a:r>
          </a:p>
          <a:p>
            <a:r>
              <a:rPr lang="en-GB" dirty="0"/>
              <a:t>Decision Making</a:t>
            </a:r>
          </a:p>
          <a:p>
            <a:r>
              <a:rPr lang="en-GB" dirty="0"/>
              <a:t>Problem Solving</a:t>
            </a:r>
          </a:p>
          <a:p>
            <a:r>
              <a:rPr lang="en-GB" dirty="0"/>
              <a:t>Weighing things up</a:t>
            </a:r>
          </a:p>
          <a:p>
            <a:r>
              <a:rPr lang="en-GB" dirty="0"/>
              <a:t>Making sense of minds (self and others)</a:t>
            </a:r>
            <a:endParaRPr lang="en-US" dirty="0"/>
          </a:p>
        </p:txBody>
      </p:sp>
      <p:sp>
        <p:nvSpPr>
          <p:cNvPr id="13" name="Content Placeholder 3">
            <a:extLst>
              <a:ext uri="{FF2B5EF4-FFF2-40B4-BE49-F238E27FC236}">
                <a16:creationId xmlns:a16="http://schemas.microsoft.com/office/drawing/2014/main" id="{88F21F9E-C152-82D9-D15D-1557D08C8968}"/>
              </a:ext>
            </a:extLst>
          </p:cNvPr>
          <p:cNvSpPr>
            <a:spLocks noGrp="1"/>
          </p:cNvSpPr>
          <p:nvPr>
            <p:ph sz="half" idx="2"/>
          </p:nvPr>
        </p:nvSpPr>
        <p:spPr>
          <a:xfrm>
            <a:off x="6172200" y="1825625"/>
            <a:ext cx="5181600" cy="4351338"/>
          </a:xfrm>
        </p:spPr>
        <p:txBody>
          <a:bodyPr>
            <a:normAutofit/>
          </a:bodyPr>
          <a:lstStyle/>
          <a:p>
            <a:pPr marL="0" indent="0">
              <a:buNone/>
            </a:pPr>
            <a:r>
              <a:rPr lang="en-US" dirty="0"/>
              <a:t>“Emotional” Part of the brain: The Amygdala</a:t>
            </a:r>
          </a:p>
          <a:p>
            <a:r>
              <a:rPr lang="en-US" dirty="0"/>
              <a:t>Impulses</a:t>
            </a:r>
          </a:p>
          <a:p>
            <a:r>
              <a:rPr lang="en-US" dirty="0"/>
              <a:t>Emotions</a:t>
            </a:r>
          </a:p>
          <a:p>
            <a:r>
              <a:rPr lang="en-US" dirty="0"/>
              <a:t>Detecting threat</a:t>
            </a:r>
          </a:p>
          <a:p>
            <a:r>
              <a:rPr lang="en-US" dirty="0"/>
              <a:t>Responding to threat</a:t>
            </a:r>
          </a:p>
          <a:p>
            <a:r>
              <a:rPr lang="en-US" dirty="0"/>
              <a:t>Instant rewards</a:t>
            </a:r>
          </a:p>
        </p:txBody>
      </p:sp>
      <p:sp>
        <p:nvSpPr>
          <p:cNvPr id="2" name="Star: 5 Points 1">
            <a:extLst>
              <a:ext uri="{FF2B5EF4-FFF2-40B4-BE49-F238E27FC236}">
                <a16:creationId xmlns:a16="http://schemas.microsoft.com/office/drawing/2014/main" id="{6EC6FFBB-66D4-FAAE-88DA-B28D7E73478E}"/>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18647795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9DC27-584A-49E7-96A7-7843419DEEBE}"/>
              </a:ext>
            </a:extLst>
          </p:cNvPr>
          <p:cNvSpPr>
            <a:spLocks noGrp="1"/>
          </p:cNvSpPr>
          <p:nvPr>
            <p:ph type="title"/>
          </p:nvPr>
        </p:nvSpPr>
        <p:spPr>
          <a:xfrm>
            <a:off x="838200" y="681037"/>
            <a:ext cx="10515600" cy="1009651"/>
          </a:xfrm>
        </p:spPr>
        <p:txBody>
          <a:bodyPr>
            <a:normAutofit/>
          </a:bodyPr>
          <a:lstStyle/>
          <a:p>
            <a:r>
              <a:rPr lang="en-GB" dirty="0"/>
              <a:t>“Flipping your lid”</a:t>
            </a:r>
          </a:p>
        </p:txBody>
      </p:sp>
      <p:pic>
        <p:nvPicPr>
          <p:cNvPr id="9" name="Picture 8">
            <a:extLst>
              <a:ext uri="{FF2B5EF4-FFF2-40B4-BE49-F238E27FC236}">
                <a16:creationId xmlns:a16="http://schemas.microsoft.com/office/drawing/2014/main" id="{28968E2A-0F4A-45B1-9C8A-FEFFA6D39BF2}"/>
              </a:ext>
            </a:extLst>
          </p:cNvPr>
          <p:cNvPicPr>
            <a:picLocks noChangeAspect="1"/>
          </p:cNvPicPr>
          <p:nvPr/>
        </p:nvPicPr>
        <p:blipFill>
          <a:blip r:embed="rId3"/>
          <a:stretch>
            <a:fillRect/>
          </a:stretch>
        </p:blipFill>
        <p:spPr>
          <a:xfrm>
            <a:off x="838200" y="1413248"/>
            <a:ext cx="4889144" cy="4351338"/>
          </a:xfrm>
          <a:prstGeom prst="rect">
            <a:avLst/>
          </a:prstGeom>
          <a:noFill/>
        </p:spPr>
      </p:pic>
      <p:sp>
        <p:nvSpPr>
          <p:cNvPr id="14" name="Content Placeholder 3">
            <a:extLst>
              <a:ext uri="{FF2B5EF4-FFF2-40B4-BE49-F238E27FC236}">
                <a16:creationId xmlns:a16="http://schemas.microsoft.com/office/drawing/2014/main" id="{70040185-8A2C-5AA4-36D0-19A2A5ED0B6C}"/>
              </a:ext>
            </a:extLst>
          </p:cNvPr>
          <p:cNvSpPr>
            <a:spLocks noGrp="1"/>
          </p:cNvSpPr>
          <p:nvPr>
            <p:ph sz="half" idx="2"/>
          </p:nvPr>
        </p:nvSpPr>
        <p:spPr>
          <a:xfrm>
            <a:off x="6096000" y="374790"/>
            <a:ext cx="5257800" cy="5523986"/>
          </a:xfrm>
        </p:spPr>
        <p:txBody>
          <a:bodyPr/>
          <a:lstStyle/>
          <a:p>
            <a:r>
              <a:rPr lang="en-US" dirty="0"/>
              <a:t>If we imagine that our fingers are our pre-frontal cortex, and our thumb is the amygdala </a:t>
            </a:r>
          </a:p>
          <a:p>
            <a:r>
              <a:rPr lang="en-US" dirty="0"/>
              <a:t>When your hand is in a fist, the thinking brain (pre-frontal cortex) has control and is communicating well.</a:t>
            </a:r>
          </a:p>
          <a:p>
            <a:r>
              <a:rPr lang="en-US" dirty="0"/>
              <a:t>When we “Flip our lid” and the thumb is exposed, the emotional part of our brain takes over and we respond to emotions without thinking rationally. </a:t>
            </a:r>
          </a:p>
          <a:p>
            <a:pPr marL="0" indent="0">
              <a:buNone/>
            </a:pPr>
            <a:endParaRPr lang="en-US" dirty="0"/>
          </a:p>
        </p:txBody>
      </p:sp>
      <p:sp>
        <p:nvSpPr>
          <p:cNvPr id="3" name="Star: 5 Points 2">
            <a:extLst>
              <a:ext uri="{FF2B5EF4-FFF2-40B4-BE49-F238E27FC236}">
                <a16:creationId xmlns:a16="http://schemas.microsoft.com/office/drawing/2014/main" id="{6D0DF901-42FD-6C9D-56FA-790C141015D8}"/>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2355213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58FF5-C494-4E58-AECB-33A840FED01F}"/>
              </a:ext>
            </a:extLst>
          </p:cNvPr>
          <p:cNvSpPr>
            <a:spLocks noGrp="1"/>
          </p:cNvSpPr>
          <p:nvPr>
            <p:ph type="title"/>
          </p:nvPr>
        </p:nvSpPr>
        <p:spPr>
          <a:xfrm>
            <a:off x="838200" y="681037"/>
            <a:ext cx="10515600" cy="1009651"/>
          </a:xfrm>
        </p:spPr>
        <p:txBody>
          <a:bodyPr>
            <a:normAutofit/>
          </a:bodyPr>
          <a:lstStyle/>
          <a:p>
            <a:r>
              <a:rPr lang="en-GB" dirty="0"/>
              <a:t>How might we see big emotions?</a:t>
            </a:r>
          </a:p>
        </p:txBody>
      </p:sp>
      <p:sp>
        <p:nvSpPr>
          <p:cNvPr id="3" name="Content Placeholder 2">
            <a:extLst>
              <a:ext uri="{FF2B5EF4-FFF2-40B4-BE49-F238E27FC236}">
                <a16:creationId xmlns:a16="http://schemas.microsoft.com/office/drawing/2014/main" id="{7E7E8FC1-993C-4BA0-B6CC-AE3B1B1B936A}"/>
              </a:ext>
            </a:extLst>
          </p:cNvPr>
          <p:cNvSpPr>
            <a:spLocks noGrp="1"/>
          </p:cNvSpPr>
          <p:nvPr>
            <p:ph sz="half" idx="1"/>
          </p:nvPr>
        </p:nvSpPr>
        <p:spPr>
          <a:xfrm>
            <a:off x="518836" y="1764769"/>
            <a:ext cx="4456588" cy="4351338"/>
          </a:xfrm>
        </p:spPr>
        <p:txBody>
          <a:bodyPr>
            <a:normAutofit/>
          </a:bodyPr>
          <a:lstStyle/>
          <a:p>
            <a:pPr marL="0" indent="0">
              <a:buNone/>
            </a:pPr>
            <a:r>
              <a:rPr lang="en-GB" dirty="0"/>
              <a:t>Emotions for children are often communicated in their behaviour.. Next time your child does something challenging, ask yourself “what might they be feeling?” “What are they trying to communicate?”</a:t>
            </a:r>
          </a:p>
        </p:txBody>
      </p:sp>
      <p:pic>
        <p:nvPicPr>
          <p:cNvPr id="5" name="Picture 2" descr="1,836 Bad behavior cartoon Vector Images, Bad behavior cartoon  Illustrations - Page 9 | Depositphotos">
            <a:extLst>
              <a:ext uri="{FF2B5EF4-FFF2-40B4-BE49-F238E27FC236}">
                <a16:creationId xmlns:a16="http://schemas.microsoft.com/office/drawing/2014/main" id="{86D16F26-8594-44E7-A6A6-FA14445F878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821" t="10969" r="7777" b="12369"/>
          <a:stretch/>
        </p:blipFill>
        <p:spPr bwMode="auto">
          <a:xfrm>
            <a:off x="6927637" y="2302933"/>
            <a:ext cx="3672630" cy="3335867"/>
          </a:xfrm>
          <a:prstGeom prst="rect">
            <a:avLst/>
          </a:prstGeom>
          <a:solidFill>
            <a:srgbClr val="FFFFFF"/>
          </a:solidFill>
        </p:spPr>
      </p:pic>
      <p:sp>
        <p:nvSpPr>
          <p:cNvPr id="6" name="TextBox 5">
            <a:extLst>
              <a:ext uri="{FF2B5EF4-FFF2-40B4-BE49-F238E27FC236}">
                <a16:creationId xmlns:a16="http://schemas.microsoft.com/office/drawing/2014/main" id="{ADB2F622-2648-448B-BD42-5CB7765634A7}"/>
              </a:ext>
            </a:extLst>
          </p:cNvPr>
          <p:cNvSpPr txBox="1"/>
          <p:nvPr/>
        </p:nvSpPr>
        <p:spPr>
          <a:xfrm>
            <a:off x="9526556" y="2468954"/>
            <a:ext cx="1979644" cy="584775"/>
          </a:xfrm>
          <a:prstGeom prst="rect">
            <a:avLst/>
          </a:prstGeom>
          <a:noFill/>
        </p:spPr>
        <p:txBody>
          <a:bodyPr wrap="none" rtlCol="0">
            <a:spAutoFit/>
          </a:bodyPr>
          <a:lstStyle/>
          <a:p>
            <a:r>
              <a:rPr lang="en-GB" sz="3200" dirty="0">
                <a:solidFill>
                  <a:srgbClr val="254C39"/>
                </a:solidFill>
                <a:latin typeface="+mj-lt"/>
              </a:rPr>
              <a:t>Aggression</a:t>
            </a:r>
            <a:endParaRPr lang="en-GB" sz="2400" dirty="0">
              <a:solidFill>
                <a:srgbClr val="254C39"/>
              </a:solidFill>
              <a:latin typeface="+mj-lt"/>
            </a:endParaRPr>
          </a:p>
        </p:txBody>
      </p:sp>
      <p:sp>
        <p:nvSpPr>
          <p:cNvPr id="7" name="TextBox 6">
            <a:extLst>
              <a:ext uri="{FF2B5EF4-FFF2-40B4-BE49-F238E27FC236}">
                <a16:creationId xmlns:a16="http://schemas.microsoft.com/office/drawing/2014/main" id="{DD8CA450-0A45-455C-8420-8AB8139D98C4}"/>
              </a:ext>
            </a:extLst>
          </p:cNvPr>
          <p:cNvSpPr txBox="1"/>
          <p:nvPr/>
        </p:nvSpPr>
        <p:spPr>
          <a:xfrm>
            <a:off x="9084653" y="1584256"/>
            <a:ext cx="2269147" cy="584775"/>
          </a:xfrm>
          <a:prstGeom prst="rect">
            <a:avLst/>
          </a:prstGeom>
          <a:noFill/>
        </p:spPr>
        <p:txBody>
          <a:bodyPr wrap="none" rtlCol="0">
            <a:spAutoFit/>
          </a:bodyPr>
          <a:lstStyle/>
          <a:p>
            <a:r>
              <a:rPr lang="en-GB" sz="3200" dirty="0">
                <a:solidFill>
                  <a:srgbClr val="254C39"/>
                </a:solidFill>
                <a:latin typeface="+mj-lt"/>
              </a:rPr>
              <a:t>Not listening</a:t>
            </a:r>
          </a:p>
        </p:txBody>
      </p:sp>
      <p:sp>
        <p:nvSpPr>
          <p:cNvPr id="8" name="TextBox 7">
            <a:extLst>
              <a:ext uri="{FF2B5EF4-FFF2-40B4-BE49-F238E27FC236}">
                <a16:creationId xmlns:a16="http://schemas.microsoft.com/office/drawing/2014/main" id="{DE58D76F-25F8-4CF2-8466-44E5B0E1263F}"/>
              </a:ext>
            </a:extLst>
          </p:cNvPr>
          <p:cNvSpPr txBox="1"/>
          <p:nvPr/>
        </p:nvSpPr>
        <p:spPr>
          <a:xfrm>
            <a:off x="7078930" y="1472382"/>
            <a:ext cx="1586460" cy="584775"/>
          </a:xfrm>
          <a:prstGeom prst="rect">
            <a:avLst/>
          </a:prstGeom>
          <a:noFill/>
        </p:spPr>
        <p:txBody>
          <a:bodyPr wrap="none" rtlCol="0">
            <a:spAutoFit/>
          </a:bodyPr>
          <a:lstStyle/>
          <a:p>
            <a:r>
              <a:rPr lang="en-GB" sz="3200" dirty="0">
                <a:solidFill>
                  <a:srgbClr val="254C39"/>
                </a:solidFill>
                <a:latin typeface="+mj-lt"/>
              </a:rPr>
              <a:t>Refusing</a:t>
            </a:r>
          </a:p>
        </p:txBody>
      </p:sp>
      <p:sp>
        <p:nvSpPr>
          <p:cNvPr id="9" name="TextBox 8">
            <a:extLst>
              <a:ext uri="{FF2B5EF4-FFF2-40B4-BE49-F238E27FC236}">
                <a16:creationId xmlns:a16="http://schemas.microsoft.com/office/drawing/2014/main" id="{43864583-C24C-474B-8F65-C712B925BA96}"/>
              </a:ext>
            </a:extLst>
          </p:cNvPr>
          <p:cNvSpPr txBox="1"/>
          <p:nvPr/>
        </p:nvSpPr>
        <p:spPr>
          <a:xfrm>
            <a:off x="6349757" y="5580429"/>
            <a:ext cx="3536353" cy="584775"/>
          </a:xfrm>
          <a:prstGeom prst="rect">
            <a:avLst/>
          </a:prstGeom>
          <a:noFill/>
        </p:spPr>
        <p:txBody>
          <a:bodyPr wrap="none" rtlCol="0">
            <a:spAutoFit/>
          </a:bodyPr>
          <a:lstStyle/>
          <a:p>
            <a:r>
              <a:rPr lang="en-GB" sz="3200" dirty="0">
                <a:solidFill>
                  <a:srgbClr val="254C39"/>
                </a:solidFill>
                <a:latin typeface="+mj-lt"/>
              </a:rPr>
              <a:t>Shouting/screaming</a:t>
            </a:r>
          </a:p>
        </p:txBody>
      </p:sp>
      <p:sp>
        <p:nvSpPr>
          <p:cNvPr id="10" name="TextBox 9">
            <a:extLst>
              <a:ext uri="{FF2B5EF4-FFF2-40B4-BE49-F238E27FC236}">
                <a16:creationId xmlns:a16="http://schemas.microsoft.com/office/drawing/2014/main" id="{ABA9BF2E-56BF-4E83-A48A-26D5A85BC35F}"/>
              </a:ext>
            </a:extLst>
          </p:cNvPr>
          <p:cNvSpPr txBox="1"/>
          <p:nvPr/>
        </p:nvSpPr>
        <p:spPr>
          <a:xfrm>
            <a:off x="5264364" y="2355341"/>
            <a:ext cx="2170787" cy="584775"/>
          </a:xfrm>
          <a:prstGeom prst="rect">
            <a:avLst/>
          </a:prstGeom>
          <a:noFill/>
        </p:spPr>
        <p:txBody>
          <a:bodyPr wrap="none" rtlCol="0">
            <a:spAutoFit/>
          </a:bodyPr>
          <a:lstStyle/>
          <a:p>
            <a:r>
              <a:rPr lang="en-GB" sz="3200" dirty="0">
                <a:solidFill>
                  <a:srgbClr val="254C39"/>
                </a:solidFill>
                <a:latin typeface="+mj-lt"/>
              </a:rPr>
              <a:t>Talking back</a:t>
            </a:r>
          </a:p>
        </p:txBody>
      </p:sp>
      <p:sp>
        <p:nvSpPr>
          <p:cNvPr id="11" name="TextBox 10">
            <a:extLst>
              <a:ext uri="{FF2B5EF4-FFF2-40B4-BE49-F238E27FC236}">
                <a16:creationId xmlns:a16="http://schemas.microsoft.com/office/drawing/2014/main" id="{3DA0EF9B-AA77-4AB6-B5B6-CCF934C550FC}"/>
              </a:ext>
            </a:extLst>
          </p:cNvPr>
          <p:cNvSpPr txBox="1"/>
          <p:nvPr/>
        </p:nvSpPr>
        <p:spPr>
          <a:xfrm>
            <a:off x="5324762" y="3704682"/>
            <a:ext cx="1602875" cy="584775"/>
          </a:xfrm>
          <a:prstGeom prst="rect">
            <a:avLst/>
          </a:prstGeom>
          <a:noFill/>
        </p:spPr>
        <p:txBody>
          <a:bodyPr wrap="none" rtlCol="0">
            <a:spAutoFit/>
          </a:bodyPr>
          <a:lstStyle/>
          <a:p>
            <a:r>
              <a:rPr lang="en-GB" sz="3200" dirty="0">
                <a:solidFill>
                  <a:srgbClr val="254C39"/>
                </a:solidFill>
                <a:latin typeface="+mj-lt"/>
              </a:rPr>
              <a:t>Avoiding</a:t>
            </a:r>
          </a:p>
        </p:txBody>
      </p:sp>
      <p:sp>
        <p:nvSpPr>
          <p:cNvPr id="4" name="Star: 5 Points 3">
            <a:extLst>
              <a:ext uri="{FF2B5EF4-FFF2-40B4-BE49-F238E27FC236}">
                <a16:creationId xmlns:a16="http://schemas.microsoft.com/office/drawing/2014/main" id="{14B4D090-48B3-93C7-6165-C9BF6FA76864}"/>
              </a:ext>
            </a:extLst>
          </p:cNvPr>
          <p:cNvSpPr/>
          <p:nvPr/>
        </p:nvSpPr>
        <p:spPr>
          <a:xfrm>
            <a:off x="168797" y="0"/>
            <a:ext cx="618603" cy="673100"/>
          </a:xfrm>
          <a:prstGeom prst="star5">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t>
            </a:r>
          </a:p>
        </p:txBody>
      </p:sp>
    </p:spTree>
    <p:extLst>
      <p:ext uri="{BB962C8B-B14F-4D97-AF65-F5344CB8AC3E}">
        <p14:creationId xmlns:p14="http://schemas.microsoft.com/office/powerpoint/2010/main" val="964863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DE38CA3-A850-182D-23C0-A9962043562F}"/>
              </a:ext>
            </a:extLst>
          </p:cNvPr>
          <p:cNvSpPr txBox="1"/>
          <p:nvPr/>
        </p:nvSpPr>
        <p:spPr>
          <a:xfrm>
            <a:off x="838200" y="681037"/>
            <a:ext cx="10515600" cy="1009651"/>
          </a:xfrm>
          <a:prstGeom prst="rect">
            <a:avLst/>
          </a:prstGeom>
        </p:spPr>
        <p:txBody>
          <a:bodyPr rtlCol="0">
            <a:normAutofit/>
          </a:bodyPr>
          <a:lstStyle/>
          <a:p>
            <a:pPr>
              <a:lnSpc>
                <a:spcPct val="90000"/>
              </a:lnSpc>
              <a:spcBef>
                <a:spcPct val="0"/>
              </a:spcBef>
              <a:spcAft>
                <a:spcPts val="600"/>
              </a:spcAft>
            </a:pPr>
            <a:r>
              <a:rPr lang="en-GB" sz="4400" kern="1200">
                <a:solidFill>
                  <a:srgbClr val="99509A"/>
                </a:solidFill>
                <a:latin typeface="Lilita One" panose="02000000000000000000" pitchFamily="2" charset="0"/>
                <a:ea typeface="+mj-ea"/>
                <a:cs typeface="+mj-cs"/>
              </a:rPr>
              <a:t>4 Functions of Behaviour</a:t>
            </a:r>
          </a:p>
        </p:txBody>
      </p:sp>
      <p:pic>
        <p:nvPicPr>
          <p:cNvPr id="5" name="Picture 4">
            <a:extLst>
              <a:ext uri="{FF2B5EF4-FFF2-40B4-BE49-F238E27FC236}">
                <a16:creationId xmlns:a16="http://schemas.microsoft.com/office/drawing/2014/main" id="{C6E971B3-CBC5-4092-681E-D6BEE393B743}"/>
              </a:ext>
            </a:extLst>
          </p:cNvPr>
          <p:cNvPicPr>
            <a:picLocks noChangeAspect="1"/>
          </p:cNvPicPr>
          <p:nvPr/>
        </p:nvPicPr>
        <p:blipFill>
          <a:blip r:embed="rId3"/>
          <a:stretch>
            <a:fillRect/>
          </a:stretch>
        </p:blipFill>
        <p:spPr>
          <a:xfrm>
            <a:off x="2354662" y="1275068"/>
            <a:ext cx="2420538" cy="4901895"/>
          </a:xfrm>
          <a:prstGeom prst="rect">
            <a:avLst/>
          </a:prstGeom>
          <a:noFill/>
        </p:spPr>
      </p:pic>
      <p:sp>
        <p:nvSpPr>
          <p:cNvPr id="16" name="Content Placeholder 3">
            <a:extLst>
              <a:ext uri="{FF2B5EF4-FFF2-40B4-BE49-F238E27FC236}">
                <a16:creationId xmlns:a16="http://schemas.microsoft.com/office/drawing/2014/main" id="{2FA7BEB5-8A97-D673-2D80-411E15B74CBA}"/>
              </a:ext>
            </a:extLst>
          </p:cNvPr>
          <p:cNvSpPr>
            <a:spLocks noGrp="1"/>
          </p:cNvSpPr>
          <p:nvPr>
            <p:ph sz="half" idx="2"/>
          </p:nvPr>
        </p:nvSpPr>
        <p:spPr>
          <a:xfrm>
            <a:off x="5168900" y="1817688"/>
            <a:ext cx="5791200" cy="4486275"/>
          </a:xfrm>
        </p:spPr>
        <p:txBody>
          <a:bodyPr/>
          <a:lstStyle/>
          <a:p>
            <a:r>
              <a:rPr lang="en-US" sz="2400" dirty="0"/>
              <a:t>Sensory seeking or aversive </a:t>
            </a:r>
          </a:p>
          <a:p>
            <a:endParaRPr lang="en-US" sz="2400" dirty="0"/>
          </a:p>
          <a:p>
            <a:r>
              <a:rPr lang="en-US" sz="2400" dirty="0"/>
              <a:t>Behaviours that help us escape, delay or avoid an undesirable situation</a:t>
            </a:r>
          </a:p>
          <a:p>
            <a:endParaRPr lang="en-US" sz="2400" dirty="0"/>
          </a:p>
          <a:p>
            <a:r>
              <a:rPr lang="en-US" sz="2400" dirty="0"/>
              <a:t>Behaviours that help us gain connection or attention from others.</a:t>
            </a:r>
          </a:p>
          <a:p>
            <a:endParaRPr lang="en-US" sz="2400" dirty="0"/>
          </a:p>
          <a:p>
            <a:r>
              <a:rPr lang="en-US" sz="2400" dirty="0"/>
              <a:t>Behaviours that function to help us access something we want.</a:t>
            </a:r>
          </a:p>
        </p:txBody>
      </p:sp>
      <p:sp>
        <p:nvSpPr>
          <p:cNvPr id="7" name="Star: 5 Points 6">
            <a:extLst>
              <a:ext uri="{FF2B5EF4-FFF2-40B4-BE49-F238E27FC236}">
                <a16:creationId xmlns:a16="http://schemas.microsoft.com/office/drawing/2014/main" id="{26211BC7-2E3F-BD8D-EF3A-C9372B184E8E}"/>
              </a:ext>
            </a:extLst>
          </p:cNvPr>
          <p:cNvSpPr/>
          <p:nvPr/>
        </p:nvSpPr>
        <p:spPr>
          <a:xfrm>
            <a:off x="168797" y="0"/>
            <a:ext cx="618603" cy="673100"/>
          </a:xfrm>
          <a:prstGeom prst="star5">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t>
            </a:r>
          </a:p>
        </p:txBody>
      </p:sp>
    </p:spTree>
    <p:extLst>
      <p:ext uri="{BB962C8B-B14F-4D97-AF65-F5344CB8AC3E}">
        <p14:creationId xmlns:p14="http://schemas.microsoft.com/office/powerpoint/2010/main" val="2831113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4BDE377-4A69-4092-8D3E-D1A0193A7201}"/>
              </a:ext>
            </a:extLst>
          </p:cNvPr>
          <p:cNvSpPr>
            <a:spLocks noGrp="1"/>
          </p:cNvSpPr>
          <p:nvPr>
            <p:ph type="body" idx="1"/>
          </p:nvPr>
        </p:nvSpPr>
        <p:spPr>
          <a:xfrm>
            <a:off x="662517" y="634635"/>
            <a:ext cx="10515600" cy="525020"/>
          </a:xfrm>
        </p:spPr>
        <p:txBody>
          <a:bodyPr/>
          <a:lstStyle/>
          <a:p>
            <a:r>
              <a:rPr lang="en-GB" dirty="0"/>
              <a:t>What can cause big emotions to arise?</a:t>
            </a:r>
          </a:p>
        </p:txBody>
      </p:sp>
      <p:sp>
        <p:nvSpPr>
          <p:cNvPr id="3" name="Text Placeholder 2">
            <a:extLst>
              <a:ext uri="{FF2B5EF4-FFF2-40B4-BE49-F238E27FC236}">
                <a16:creationId xmlns:a16="http://schemas.microsoft.com/office/drawing/2014/main" id="{468AB3E2-AB2E-4D07-BDD4-0F65B9B4A64C}"/>
              </a:ext>
            </a:extLst>
          </p:cNvPr>
          <p:cNvSpPr>
            <a:spLocks noGrp="1"/>
          </p:cNvSpPr>
          <p:nvPr>
            <p:ph type="body" sz="quarter" idx="10"/>
          </p:nvPr>
        </p:nvSpPr>
        <p:spPr>
          <a:xfrm>
            <a:off x="662517" y="1515789"/>
            <a:ext cx="10515600" cy="3153661"/>
          </a:xfrm>
        </p:spPr>
        <p:txBody>
          <a:bodyPr/>
          <a:lstStyle/>
          <a:p>
            <a:pPr>
              <a:lnSpc>
                <a:spcPct val="100000"/>
              </a:lnSpc>
            </a:pPr>
            <a:r>
              <a:rPr lang="en-GB" b="1" dirty="0">
                <a:latin typeface="Lilita One" panose="02000000000000000000"/>
              </a:rPr>
              <a:t>Developmental stage </a:t>
            </a:r>
            <a:r>
              <a:rPr lang="en-GB" dirty="0">
                <a:latin typeface="Lilita One" panose="02000000000000000000"/>
              </a:rPr>
              <a:t>- limited language, striving for independence and testing the boundaries. </a:t>
            </a:r>
          </a:p>
          <a:p>
            <a:pPr>
              <a:lnSpc>
                <a:spcPct val="100000"/>
              </a:lnSpc>
            </a:pPr>
            <a:r>
              <a:rPr lang="en-GB" b="1" dirty="0">
                <a:latin typeface="Lilita One" panose="02000000000000000000"/>
              </a:rPr>
              <a:t>Attention</a:t>
            </a:r>
            <a:r>
              <a:rPr lang="en-GB" dirty="0">
                <a:latin typeface="Lilita One" panose="02000000000000000000"/>
              </a:rPr>
              <a:t> – what activities are more likely to get attention quickly? </a:t>
            </a:r>
            <a:endParaRPr lang="en-GB" b="1" dirty="0">
              <a:latin typeface="Lilita One" panose="02000000000000000000"/>
            </a:endParaRPr>
          </a:p>
          <a:p>
            <a:pPr>
              <a:lnSpc>
                <a:spcPct val="100000"/>
              </a:lnSpc>
            </a:pPr>
            <a:r>
              <a:rPr lang="en-GB" b="1" dirty="0">
                <a:latin typeface="Lilita One" panose="02000000000000000000"/>
              </a:rPr>
              <a:t>Trying to communicate </a:t>
            </a:r>
            <a:r>
              <a:rPr lang="en-GB" dirty="0">
                <a:latin typeface="Lilita One" panose="02000000000000000000"/>
              </a:rPr>
              <a:t>– e.g. feelings (frustrated, sad) and needs (tired, hungry, unwell)</a:t>
            </a:r>
          </a:p>
          <a:p>
            <a:pPr>
              <a:lnSpc>
                <a:spcPct val="100000"/>
              </a:lnSpc>
            </a:pPr>
            <a:r>
              <a:rPr lang="en-GB" b="1" dirty="0">
                <a:latin typeface="Lilita One" panose="02000000000000000000"/>
              </a:rPr>
              <a:t>Modelling</a:t>
            </a:r>
            <a:r>
              <a:rPr lang="en-GB" dirty="0">
                <a:latin typeface="Lilita One" panose="02000000000000000000"/>
              </a:rPr>
              <a:t> - children learn through watching other people.</a:t>
            </a:r>
          </a:p>
          <a:p>
            <a:pPr>
              <a:lnSpc>
                <a:spcPct val="100000"/>
              </a:lnSpc>
            </a:pPr>
            <a:r>
              <a:rPr lang="en-GB" b="1" dirty="0">
                <a:latin typeface="Lilita One" panose="02000000000000000000"/>
              </a:rPr>
              <a:t>Routine </a:t>
            </a:r>
            <a:r>
              <a:rPr lang="en-GB" dirty="0">
                <a:latin typeface="Lilita One" panose="02000000000000000000"/>
              </a:rPr>
              <a:t>- children thrive on consistency and predictability. </a:t>
            </a:r>
          </a:p>
          <a:p>
            <a:pPr>
              <a:lnSpc>
                <a:spcPct val="100000"/>
              </a:lnSpc>
            </a:pPr>
            <a:endParaRPr lang="en-GB" sz="2400" dirty="0">
              <a:latin typeface="Lilita One" panose="02000000000000000000"/>
            </a:endParaRPr>
          </a:p>
        </p:txBody>
      </p:sp>
      <p:sp>
        <p:nvSpPr>
          <p:cNvPr id="4" name="Star: 5 Points 3">
            <a:extLst>
              <a:ext uri="{FF2B5EF4-FFF2-40B4-BE49-F238E27FC236}">
                <a16:creationId xmlns:a16="http://schemas.microsoft.com/office/drawing/2014/main" id="{76B0C847-DD8A-48C9-F00B-E4342BC2C249}"/>
              </a:ext>
            </a:extLst>
          </p:cNvPr>
          <p:cNvSpPr/>
          <p:nvPr/>
        </p:nvSpPr>
        <p:spPr>
          <a:xfrm>
            <a:off x="168797" y="0"/>
            <a:ext cx="618603" cy="673100"/>
          </a:xfrm>
          <a:prstGeom prst="star5">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t>
            </a:r>
          </a:p>
        </p:txBody>
      </p:sp>
    </p:spTree>
    <p:extLst>
      <p:ext uri="{BB962C8B-B14F-4D97-AF65-F5344CB8AC3E}">
        <p14:creationId xmlns:p14="http://schemas.microsoft.com/office/powerpoint/2010/main" val="18847484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39EBB32-B250-454C-ACC8-A771E830A0B3}"/>
              </a:ext>
            </a:extLst>
          </p:cNvPr>
          <p:cNvSpPr>
            <a:spLocks noGrp="1"/>
          </p:cNvSpPr>
          <p:nvPr>
            <p:ph type="body" idx="1"/>
          </p:nvPr>
        </p:nvSpPr>
        <p:spPr>
          <a:xfrm>
            <a:off x="838200" y="2239250"/>
            <a:ext cx="10515600" cy="927283"/>
          </a:xfrm>
        </p:spPr>
        <p:txBody>
          <a:bodyPr/>
          <a:lstStyle/>
          <a:p>
            <a:r>
              <a:rPr lang="en-US" dirty="0"/>
              <a:t>How to help your child manage their emotions</a:t>
            </a:r>
          </a:p>
        </p:txBody>
      </p:sp>
      <p:sp>
        <p:nvSpPr>
          <p:cNvPr id="4" name="Star: 5 Points 3">
            <a:extLst>
              <a:ext uri="{FF2B5EF4-FFF2-40B4-BE49-F238E27FC236}">
                <a16:creationId xmlns:a16="http://schemas.microsoft.com/office/drawing/2014/main" id="{11774D7D-B466-C811-49C2-C3806C65DE37}"/>
              </a:ext>
            </a:extLst>
          </p:cNvPr>
          <p:cNvSpPr/>
          <p:nvPr/>
        </p:nvSpPr>
        <p:spPr>
          <a:xfrm>
            <a:off x="168797" y="0"/>
            <a:ext cx="618603" cy="673100"/>
          </a:xfrm>
          <a:prstGeom prst="star5">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t>
            </a:r>
          </a:p>
        </p:txBody>
      </p:sp>
    </p:spTree>
    <p:extLst>
      <p:ext uri="{BB962C8B-B14F-4D97-AF65-F5344CB8AC3E}">
        <p14:creationId xmlns:p14="http://schemas.microsoft.com/office/powerpoint/2010/main" val="16424492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1A12A1A-3B44-4360-9468-497C0AF4BDEC}"/>
              </a:ext>
            </a:extLst>
          </p:cNvPr>
          <p:cNvSpPr>
            <a:spLocks noGrp="1"/>
          </p:cNvSpPr>
          <p:nvPr>
            <p:ph type="body" idx="1"/>
          </p:nvPr>
        </p:nvSpPr>
        <p:spPr>
          <a:xfrm>
            <a:off x="838199" y="288958"/>
            <a:ext cx="10515600" cy="525020"/>
          </a:xfrm>
        </p:spPr>
        <p:txBody>
          <a:bodyPr/>
          <a:lstStyle/>
          <a:p>
            <a:r>
              <a:rPr lang="en-GB" dirty="0"/>
              <a:t>Attention</a:t>
            </a:r>
          </a:p>
        </p:txBody>
      </p:sp>
      <p:sp>
        <p:nvSpPr>
          <p:cNvPr id="4" name="TextBox 3">
            <a:extLst>
              <a:ext uri="{FF2B5EF4-FFF2-40B4-BE49-F238E27FC236}">
                <a16:creationId xmlns:a16="http://schemas.microsoft.com/office/drawing/2014/main" id="{CBFE50AD-B347-4A10-AD64-60BA99EC8408}"/>
              </a:ext>
            </a:extLst>
          </p:cNvPr>
          <p:cNvSpPr txBox="1"/>
          <p:nvPr/>
        </p:nvSpPr>
        <p:spPr>
          <a:xfrm>
            <a:off x="199136" y="1247895"/>
            <a:ext cx="12208933" cy="523220"/>
          </a:xfrm>
          <a:prstGeom prst="rect">
            <a:avLst/>
          </a:prstGeom>
          <a:noFill/>
        </p:spPr>
        <p:txBody>
          <a:bodyPr wrap="square" rtlCol="0">
            <a:spAutoFit/>
          </a:bodyPr>
          <a:lstStyle/>
          <a:p>
            <a:r>
              <a:rPr lang="en-GB" sz="2800" dirty="0">
                <a:latin typeface="+mj-lt"/>
              </a:rPr>
              <a:t>Attention reinforces behaviours, whether it is positive or negative attention.</a:t>
            </a:r>
          </a:p>
        </p:txBody>
      </p:sp>
      <p:graphicFrame>
        <p:nvGraphicFramePr>
          <p:cNvPr id="5" name="Table 5">
            <a:extLst>
              <a:ext uri="{FF2B5EF4-FFF2-40B4-BE49-F238E27FC236}">
                <a16:creationId xmlns:a16="http://schemas.microsoft.com/office/drawing/2014/main" id="{9A413A43-A6C8-465B-B0F0-C20776F4E877}"/>
              </a:ext>
            </a:extLst>
          </p:cNvPr>
          <p:cNvGraphicFramePr>
            <a:graphicFrameLocks noGrp="1"/>
          </p:cNvGraphicFramePr>
          <p:nvPr>
            <p:extLst>
              <p:ext uri="{D42A27DB-BD31-4B8C-83A1-F6EECF244321}">
                <p14:modId xmlns:p14="http://schemas.microsoft.com/office/powerpoint/2010/main" val="2322683626"/>
              </p:ext>
            </p:extLst>
          </p:nvPr>
        </p:nvGraphicFramePr>
        <p:xfrm>
          <a:off x="1327335" y="2028298"/>
          <a:ext cx="9537328" cy="2103120"/>
        </p:xfrm>
        <a:graphic>
          <a:graphicData uri="http://schemas.openxmlformats.org/drawingml/2006/table">
            <a:tbl>
              <a:tblPr firstRow="1" bandRow="1">
                <a:tableStyleId>{21E4AEA4-8DFA-4A89-87EB-49C32662AFE0}</a:tableStyleId>
              </a:tblPr>
              <a:tblGrid>
                <a:gridCol w="2458760">
                  <a:extLst>
                    <a:ext uri="{9D8B030D-6E8A-4147-A177-3AD203B41FA5}">
                      <a16:colId xmlns:a16="http://schemas.microsoft.com/office/drawing/2014/main" val="1950926381"/>
                    </a:ext>
                  </a:extLst>
                </a:gridCol>
                <a:gridCol w="3532397">
                  <a:extLst>
                    <a:ext uri="{9D8B030D-6E8A-4147-A177-3AD203B41FA5}">
                      <a16:colId xmlns:a16="http://schemas.microsoft.com/office/drawing/2014/main" val="1593389398"/>
                    </a:ext>
                  </a:extLst>
                </a:gridCol>
                <a:gridCol w="3546171">
                  <a:extLst>
                    <a:ext uri="{9D8B030D-6E8A-4147-A177-3AD203B41FA5}">
                      <a16:colId xmlns:a16="http://schemas.microsoft.com/office/drawing/2014/main" val="454999311"/>
                    </a:ext>
                  </a:extLst>
                </a:gridCol>
              </a:tblGrid>
              <a:tr h="370840">
                <a:tc>
                  <a:txBody>
                    <a:bodyPr/>
                    <a:lstStyle/>
                    <a:p>
                      <a:endParaRPr lang="en-GB" sz="2400" b="0" dirty="0">
                        <a:solidFill>
                          <a:srgbClr val="254C39"/>
                        </a:solidFill>
                        <a:latin typeface="+mj-lt"/>
                      </a:endParaRPr>
                    </a:p>
                  </a:txBody>
                  <a:tcPr>
                    <a:solidFill>
                      <a:schemeClr val="accent2">
                        <a:lumMod val="40000"/>
                        <a:lumOff val="60000"/>
                      </a:schemeClr>
                    </a:solidFill>
                  </a:tcPr>
                </a:tc>
                <a:tc>
                  <a:txBody>
                    <a:bodyPr/>
                    <a:lstStyle/>
                    <a:p>
                      <a:r>
                        <a:rPr lang="en-GB" sz="2400" b="0" dirty="0">
                          <a:solidFill>
                            <a:srgbClr val="254C39"/>
                          </a:solidFill>
                          <a:latin typeface="+mj-lt"/>
                        </a:rPr>
                        <a:t>Desired behaviour</a:t>
                      </a:r>
                    </a:p>
                  </a:txBody>
                  <a:tcPr>
                    <a:solidFill>
                      <a:schemeClr val="accent2">
                        <a:lumMod val="40000"/>
                        <a:lumOff val="60000"/>
                      </a:schemeClr>
                    </a:solidFill>
                  </a:tcPr>
                </a:tc>
                <a:tc>
                  <a:txBody>
                    <a:bodyPr/>
                    <a:lstStyle/>
                    <a:p>
                      <a:r>
                        <a:rPr lang="en-GB" sz="2400" b="0" dirty="0">
                          <a:solidFill>
                            <a:srgbClr val="254C39"/>
                          </a:solidFill>
                          <a:latin typeface="+mj-lt"/>
                        </a:rPr>
                        <a:t>Undesired behaviour</a:t>
                      </a:r>
                    </a:p>
                  </a:txBody>
                  <a:tcPr>
                    <a:solidFill>
                      <a:schemeClr val="accent2">
                        <a:lumMod val="40000"/>
                        <a:lumOff val="60000"/>
                      </a:schemeClr>
                    </a:solidFill>
                  </a:tcPr>
                </a:tc>
                <a:extLst>
                  <a:ext uri="{0D108BD9-81ED-4DB2-BD59-A6C34878D82A}">
                    <a16:rowId xmlns:a16="http://schemas.microsoft.com/office/drawing/2014/main" val="165152438"/>
                  </a:ext>
                </a:extLst>
              </a:tr>
              <a:tr h="370840">
                <a:tc>
                  <a:txBody>
                    <a:bodyPr/>
                    <a:lstStyle/>
                    <a:p>
                      <a:r>
                        <a:rPr lang="en-GB" sz="2400" b="0" dirty="0">
                          <a:solidFill>
                            <a:srgbClr val="254C39"/>
                          </a:solidFill>
                          <a:latin typeface="+mj-lt"/>
                        </a:rPr>
                        <a:t>Attention</a:t>
                      </a:r>
                    </a:p>
                  </a:txBody>
                  <a:tcPr>
                    <a:solidFill>
                      <a:schemeClr val="accent2">
                        <a:lumMod val="40000"/>
                        <a:lumOff val="60000"/>
                      </a:schemeClr>
                    </a:solidFill>
                  </a:tcPr>
                </a:tc>
                <a:tc>
                  <a:txBody>
                    <a:bodyPr/>
                    <a:lstStyle/>
                    <a:p>
                      <a:r>
                        <a:rPr lang="en-GB" sz="2400" b="0" i="1" u="sng" dirty="0">
                          <a:solidFill>
                            <a:srgbClr val="254C39"/>
                          </a:solidFill>
                          <a:latin typeface="+mj-lt"/>
                        </a:rPr>
                        <a:t>Praise</a:t>
                      </a:r>
                    </a:p>
                    <a:p>
                      <a:r>
                        <a:rPr lang="en-GB" sz="2400" b="0" i="0" dirty="0">
                          <a:solidFill>
                            <a:srgbClr val="254C39"/>
                          </a:solidFill>
                          <a:latin typeface="+mj-lt"/>
                        </a:rPr>
                        <a:t>Behaviour increases</a:t>
                      </a:r>
                    </a:p>
                  </a:txBody>
                  <a:tcPr>
                    <a:solidFill>
                      <a:schemeClr val="accent2">
                        <a:lumMod val="40000"/>
                        <a:lumOff val="60000"/>
                      </a:schemeClr>
                    </a:solidFill>
                  </a:tcPr>
                </a:tc>
                <a:tc>
                  <a:txBody>
                    <a:bodyPr/>
                    <a:lstStyle/>
                    <a:p>
                      <a:endParaRPr lang="en-GB" sz="2400" b="0" dirty="0">
                        <a:solidFill>
                          <a:srgbClr val="254C39"/>
                        </a:solidFill>
                        <a:latin typeface="+mj-lt"/>
                      </a:endParaRPr>
                    </a:p>
                    <a:p>
                      <a:r>
                        <a:rPr lang="en-GB" sz="2400" b="0" dirty="0">
                          <a:solidFill>
                            <a:srgbClr val="254C39"/>
                          </a:solidFill>
                          <a:latin typeface="+mj-lt"/>
                        </a:rPr>
                        <a:t>Behaviour increases</a:t>
                      </a:r>
                    </a:p>
                  </a:txBody>
                  <a:tcPr>
                    <a:solidFill>
                      <a:schemeClr val="accent2">
                        <a:lumMod val="40000"/>
                        <a:lumOff val="60000"/>
                      </a:schemeClr>
                    </a:solidFill>
                  </a:tcPr>
                </a:tc>
                <a:extLst>
                  <a:ext uri="{0D108BD9-81ED-4DB2-BD59-A6C34878D82A}">
                    <a16:rowId xmlns:a16="http://schemas.microsoft.com/office/drawing/2014/main" val="1515828453"/>
                  </a:ext>
                </a:extLst>
              </a:tr>
              <a:tr h="360830">
                <a:tc>
                  <a:txBody>
                    <a:bodyPr/>
                    <a:lstStyle/>
                    <a:p>
                      <a:r>
                        <a:rPr lang="en-GB" sz="2400" b="0" dirty="0">
                          <a:solidFill>
                            <a:srgbClr val="254C39"/>
                          </a:solidFill>
                          <a:latin typeface="+mj-lt"/>
                        </a:rPr>
                        <a:t>No attention</a:t>
                      </a:r>
                    </a:p>
                  </a:txBody>
                  <a:tcPr>
                    <a:solidFill>
                      <a:schemeClr val="accent2">
                        <a:lumMod val="40000"/>
                        <a:lumOff val="60000"/>
                      </a:schemeClr>
                    </a:solidFill>
                  </a:tcPr>
                </a:tc>
                <a:tc>
                  <a:txBody>
                    <a:bodyPr/>
                    <a:lstStyle/>
                    <a:p>
                      <a:endParaRPr lang="en-GB" sz="2400" b="0" dirty="0">
                        <a:solidFill>
                          <a:srgbClr val="254C39"/>
                        </a:solidFill>
                        <a:latin typeface="+mj-lt"/>
                      </a:endParaRPr>
                    </a:p>
                    <a:p>
                      <a:r>
                        <a:rPr lang="en-GB" sz="2400" b="0" dirty="0">
                          <a:solidFill>
                            <a:srgbClr val="254C39"/>
                          </a:solidFill>
                          <a:latin typeface="+mj-lt"/>
                        </a:rPr>
                        <a:t>Behaviour decreases</a:t>
                      </a:r>
                    </a:p>
                  </a:txBody>
                  <a:tcPr>
                    <a:solidFill>
                      <a:schemeClr val="accent2">
                        <a:lumMod val="40000"/>
                        <a:lumOff val="60000"/>
                      </a:schemeClr>
                    </a:solidFill>
                  </a:tcPr>
                </a:tc>
                <a:tc>
                  <a:txBody>
                    <a:bodyPr/>
                    <a:lstStyle/>
                    <a:p>
                      <a:r>
                        <a:rPr lang="en-GB" sz="2400" b="0" i="1" u="sng" dirty="0">
                          <a:solidFill>
                            <a:srgbClr val="254C39"/>
                          </a:solidFill>
                          <a:latin typeface="+mj-lt"/>
                        </a:rPr>
                        <a:t>Ignore</a:t>
                      </a:r>
                    </a:p>
                    <a:p>
                      <a:r>
                        <a:rPr lang="en-GB" sz="2400" b="0" i="0" dirty="0">
                          <a:solidFill>
                            <a:srgbClr val="254C39"/>
                          </a:solidFill>
                          <a:latin typeface="+mj-lt"/>
                        </a:rPr>
                        <a:t>Behaviour decreases</a:t>
                      </a:r>
                    </a:p>
                  </a:txBody>
                  <a:tcPr>
                    <a:solidFill>
                      <a:schemeClr val="accent2">
                        <a:lumMod val="40000"/>
                        <a:lumOff val="60000"/>
                      </a:schemeClr>
                    </a:solidFill>
                  </a:tcPr>
                </a:tc>
                <a:extLst>
                  <a:ext uri="{0D108BD9-81ED-4DB2-BD59-A6C34878D82A}">
                    <a16:rowId xmlns:a16="http://schemas.microsoft.com/office/drawing/2014/main" val="3622320845"/>
                  </a:ext>
                </a:extLst>
              </a:tr>
            </a:tbl>
          </a:graphicData>
        </a:graphic>
      </p:graphicFrame>
      <p:sp>
        <p:nvSpPr>
          <p:cNvPr id="6" name="TextBox 5">
            <a:extLst>
              <a:ext uri="{FF2B5EF4-FFF2-40B4-BE49-F238E27FC236}">
                <a16:creationId xmlns:a16="http://schemas.microsoft.com/office/drawing/2014/main" id="{E0E89B00-8FB7-4240-82EC-08B0F0DDD731}"/>
              </a:ext>
            </a:extLst>
          </p:cNvPr>
          <p:cNvSpPr txBox="1"/>
          <p:nvPr/>
        </p:nvSpPr>
        <p:spPr>
          <a:xfrm>
            <a:off x="2655454" y="4388602"/>
            <a:ext cx="7897091" cy="830997"/>
          </a:xfrm>
          <a:prstGeom prst="rect">
            <a:avLst/>
          </a:prstGeom>
          <a:noFill/>
        </p:spPr>
        <p:txBody>
          <a:bodyPr wrap="square" rtlCol="0">
            <a:spAutoFit/>
          </a:bodyPr>
          <a:lstStyle/>
          <a:p>
            <a:r>
              <a:rPr lang="en-GB" sz="2400" dirty="0">
                <a:latin typeface="+mj-lt"/>
              </a:rPr>
              <a:t>Selectively ignoring certain undesirable behaviours can make them less likely to happen again.</a:t>
            </a:r>
          </a:p>
        </p:txBody>
      </p:sp>
      <p:sp>
        <p:nvSpPr>
          <p:cNvPr id="3" name="Star: 5 Points 2">
            <a:extLst>
              <a:ext uri="{FF2B5EF4-FFF2-40B4-BE49-F238E27FC236}">
                <a16:creationId xmlns:a16="http://schemas.microsoft.com/office/drawing/2014/main" id="{0E7C0163-41B3-E446-374F-42ADF646E60C}"/>
              </a:ext>
            </a:extLst>
          </p:cNvPr>
          <p:cNvSpPr/>
          <p:nvPr/>
        </p:nvSpPr>
        <p:spPr>
          <a:xfrm>
            <a:off x="168797" y="0"/>
            <a:ext cx="618603" cy="673100"/>
          </a:xfrm>
          <a:prstGeom prst="star5">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t>
            </a:r>
          </a:p>
        </p:txBody>
      </p:sp>
    </p:spTree>
    <p:extLst>
      <p:ext uri="{BB962C8B-B14F-4D97-AF65-F5344CB8AC3E}">
        <p14:creationId xmlns:p14="http://schemas.microsoft.com/office/powerpoint/2010/main" val="398027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D94D4ED-EDE2-4B83-9986-B18F41E8E6BF}"/>
              </a:ext>
            </a:extLst>
          </p:cNvPr>
          <p:cNvSpPr>
            <a:spLocks noGrp="1"/>
          </p:cNvSpPr>
          <p:nvPr>
            <p:ph type="title"/>
          </p:nvPr>
        </p:nvSpPr>
        <p:spPr>
          <a:xfrm>
            <a:off x="838200" y="681037"/>
            <a:ext cx="10515600" cy="1009651"/>
          </a:xfrm>
        </p:spPr>
        <p:txBody>
          <a:bodyPr>
            <a:normAutofit/>
          </a:bodyPr>
          <a:lstStyle/>
          <a:p>
            <a:r>
              <a:rPr lang="en-GB" kern="1200">
                <a:latin typeface="Lilita One" panose="02000000000000000000" pitchFamily="2" charset="0"/>
                <a:ea typeface="+mj-ea"/>
                <a:cs typeface="+mj-cs"/>
              </a:rPr>
              <a:t>Ignoring</a:t>
            </a:r>
          </a:p>
        </p:txBody>
      </p:sp>
      <p:sp>
        <p:nvSpPr>
          <p:cNvPr id="3" name="Content Placeholder 2">
            <a:extLst>
              <a:ext uri="{FF2B5EF4-FFF2-40B4-BE49-F238E27FC236}">
                <a16:creationId xmlns:a16="http://schemas.microsoft.com/office/drawing/2014/main" id="{ECE36BFF-D1BD-4D60-BA8A-56239ADBA5CB}"/>
              </a:ext>
            </a:extLst>
          </p:cNvPr>
          <p:cNvSpPr>
            <a:spLocks noGrp="1"/>
          </p:cNvSpPr>
          <p:nvPr>
            <p:ph sz="half" idx="1"/>
          </p:nvPr>
        </p:nvSpPr>
        <p:spPr>
          <a:xfrm>
            <a:off x="482599" y="1453092"/>
            <a:ext cx="7967134" cy="4351338"/>
          </a:xfrm>
        </p:spPr>
        <p:txBody>
          <a:bodyPr>
            <a:normAutofit/>
          </a:bodyPr>
          <a:lstStyle/>
          <a:p>
            <a:r>
              <a:rPr lang="en-GB" sz="2400" dirty="0"/>
              <a:t>Selectively ignoring undesirable behaviours can make them less likely to happen. </a:t>
            </a:r>
          </a:p>
          <a:p>
            <a:pPr marL="0" indent="0">
              <a:buNone/>
            </a:pPr>
            <a:endParaRPr lang="en-GB" sz="2400" dirty="0"/>
          </a:p>
          <a:p>
            <a:r>
              <a:rPr lang="en-GB" sz="2400" dirty="0"/>
              <a:t>Ways you can show the child you are not giving them attention for their behaviour:</a:t>
            </a:r>
          </a:p>
          <a:p>
            <a:pPr marL="800100" lvl="1"/>
            <a:r>
              <a:rPr lang="en-GB" sz="2000" dirty="0"/>
              <a:t>Turn your body away from them or look away until they stop doing the behaviour.</a:t>
            </a:r>
          </a:p>
          <a:p>
            <a:pPr marL="800100" lvl="1"/>
            <a:r>
              <a:rPr lang="en-GB" sz="2000" dirty="0"/>
              <a:t>Maintain a calm voice.</a:t>
            </a:r>
          </a:p>
          <a:p>
            <a:pPr marL="800100" lvl="1"/>
            <a:r>
              <a:rPr lang="en-GB" sz="2000" dirty="0"/>
              <a:t>Carry on doing your intended activity.</a:t>
            </a:r>
          </a:p>
          <a:p>
            <a:pPr marL="800100" lvl="1"/>
            <a:r>
              <a:rPr lang="en-GB" sz="2000" dirty="0"/>
              <a:t>Try not to show that you are frustrated, e.g. keep doing your activity at the same pace, not changing your voice or body language.</a:t>
            </a:r>
          </a:p>
          <a:p>
            <a:endParaRPr lang="en-GB" sz="2000" dirty="0"/>
          </a:p>
        </p:txBody>
      </p:sp>
      <p:sp>
        <p:nvSpPr>
          <p:cNvPr id="5" name="TextBox 4">
            <a:extLst>
              <a:ext uri="{FF2B5EF4-FFF2-40B4-BE49-F238E27FC236}">
                <a16:creationId xmlns:a16="http://schemas.microsoft.com/office/drawing/2014/main" id="{2FABE273-B4F4-4EBF-9E0B-B87CD1781DD9}"/>
              </a:ext>
            </a:extLst>
          </p:cNvPr>
          <p:cNvSpPr txBox="1"/>
          <p:nvPr/>
        </p:nvSpPr>
        <p:spPr>
          <a:xfrm>
            <a:off x="8634331" y="681037"/>
            <a:ext cx="3414532" cy="3139321"/>
          </a:xfrm>
          <a:prstGeom prst="rect">
            <a:avLst/>
          </a:prstGeom>
          <a:solidFill>
            <a:srgbClr val="FF0000"/>
          </a:solidFill>
        </p:spPr>
        <p:txBody>
          <a:bodyPr wrap="square" rtlCol="0">
            <a:spAutoFit/>
          </a:bodyPr>
          <a:lstStyle/>
          <a:p>
            <a:r>
              <a:rPr lang="en-GB" b="1" dirty="0">
                <a:solidFill>
                  <a:schemeClr val="bg1"/>
                </a:solidFill>
              </a:rPr>
              <a:t>IMPORTANT </a:t>
            </a:r>
          </a:p>
          <a:p>
            <a:endParaRPr lang="en-GB" b="1" dirty="0">
              <a:solidFill>
                <a:schemeClr val="bg1"/>
              </a:solidFill>
            </a:endParaRPr>
          </a:p>
          <a:p>
            <a:r>
              <a:rPr lang="en-GB" dirty="0">
                <a:solidFill>
                  <a:schemeClr val="bg1"/>
                </a:solidFill>
              </a:rPr>
              <a:t>DO NOT ignore potentially </a:t>
            </a:r>
            <a:r>
              <a:rPr lang="en-GB" dirty="0" err="1">
                <a:solidFill>
                  <a:schemeClr val="bg1"/>
                </a:solidFill>
              </a:rPr>
              <a:t>harmul</a:t>
            </a:r>
            <a:r>
              <a:rPr lang="en-GB" dirty="0">
                <a:solidFill>
                  <a:schemeClr val="bg1"/>
                </a:solidFill>
              </a:rPr>
              <a:t> behaviour e.g. hitting or biting </a:t>
            </a:r>
          </a:p>
          <a:p>
            <a:endParaRPr lang="en-GB" dirty="0">
              <a:solidFill>
                <a:schemeClr val="bg1"/>
              </a:solidFill>
            </a:endParaRPr>
          </a:p>
          <a:p>
            <a:r>
              <a:rPr lang="en-GB" dirty="0">
                <a:solidFill>
                  <a:schemeClr val="bg1"/>
                </a:solidFill>
              </a:rPr>
              <a:t>Remove anything that can cause harm or that has resulted in the withdrawal of attention e.g. a game/ toy if they are having a tantrum about that</a:t>
            </a:r>
          </a:p>
        </p:txBody>
      </p:sp>
      <p:sp>
        <p:nvSpPr>
          <p:cNvPr id="4" name="Star: 5 Points 3">
            <a:extLst>
              <a:ext uri="{FF2B5EF4-FFF2-40B4-BE49-F238E27FC236}">
                <a16:creationId xmlns:a16="http://schemas.microsoft.com/office/drawing/2014/main" id="{BA7F0414-1888-E60B-029A-3DD76ABB0E02}"/>
              </a:ext>
            </a:extLst>
          </p:cNvPr>
          <p:cNvSpPr/>
          <p:nvPr/>
        </p:nvSpPr>
        <p:spPr>
          <a:xfrm>
            <a:off x="168797" y="0"/>
            <a:ext cx="618603" cy="673100"/>
          </a:xfrm>
          <a:prstGeom prst="star5">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t>
            </a:r>
          </a:p>
        </p:txBody>
      </p:sp>
    </p:spTree>
    <p:extLst>
      <p:ext uri="{BB962C8B-B14F-4D97-AF65-F5344CB8AC3E}">
        <p14:creationId xmlns:p14="http://schemas.microsoft.com/office/powerpoint/2010/main" val="29143296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83588-D702-4EA0-8BDD-3EF7E37EB4B1}"/>
              </a:ext>
            </a:extLst>
          </p:cNvPr>
          <p:cNvSpPr>
            <a:spLocks noGrp="1"/>
          </p:cNvSpPr>
          <p:nvPr>
            <p:ph type="title"/>
          </p:nvPr>
        </p:nvSpPr>
        <p:spPr/>
        <p:txBody>
          <a:bodyPr/>
          <a:lstStyle/>
          <a:p>
            <a:r>
              <a:rPr lang="en-GB" dirty="0"/>
              <a:t>Rewards</a:t>
            </a:r>
          </a:p>
        </p:txBody>
      </p:sp>
      <p:sp>
        <p:nvSpPr>
          <p:cNvPr id="3" name="Content Placeholder 2">
            <a:extLst>
              <a:ext uri="{FF2B5EF4-FFF2-40B4-BE49-F238E27FC236}">
                <a16:creationId xmlns:a16="http://schemas.microsoft.com/office/drawing/2014/main" id="{A84CCB23-06AB-4582-8DB4-1F56DC7B6A8B}"/>
              </a:ext>
            </a:extLst>
          </p:cNvPr>
          <p:cNvSpPr>
            <a:spLocks noGrp="1"/>
          </p:cNvSpPr>
          <p:nvPr>
            <p:ph sz="half" idx="1"/>
          </p:nvPr>
        </p:nvSpPr>
        <p:spPr>
          <a:xfrm>
            <a:off x="601509" y="1714379"/>
            <a:ext cx="4682067" cy="4351338"/>
          </a:xfrm>
        </p:spPr>
        <p:txBody>
          <a:bodyPr/>
          <a:lstStyle/>
          <a:p>
            <a:r>
              <a:rPr lang="en-GB" sz="2800" dirty="0"/>
              <a:t>Sometimes children need additional incentives to motivate their behaviour</a:t>
            </a:r>
          </a:p>
          <a:p>
            <a:r>
              <a:rPr lang="en-GB" sz="2800" dirty="0"/>
              <a:t>Rewards should be proportionate to the behaviour i.e. affordable, motivating for the child, realistic for the parent </a:t>
            </a:r>
          </a:p>
          <a:p>
            <a:endParaRPr lang="en-GB" sz="2800" dirty="0"/>
          </a:p>
          <a:p>
            <a:endParaRPr lang="en-GB" sz="2800" dirty="0"/>
          </a:p>
          <a:p>
            <a:endParaRPr lang="en-GB" dirty="0"/>
          </a:p>
          <a:p>
            <a:endParaRPr lang="en-GB" dirty="0"/>
          </a:p>
        </p:txBody>
      </p:sp>
      <p:graphicFrame>
        <p:nvGraphicFramePr>
          <p:cNvPr id="5" name="Table 4">
            <a:extLst>
              <a:ext uri="{FF2B5EF4-FFF2-40B4-BE49-F238E27FC236}">
                <a16:creationId xmlns:a16="http://schemas.microsoft.com/office/drawing/2014/main" id="{DAB12A6B-DD87-45B9-81F3-411CCFC9AA6F}"/>
              </a:ext>
            </a:extLst>
          </p:cNvPr>
          <p:cNvGraphicFramePr>
            <a:graphicFrameLocks noGrp="1"/>
          </p:cNvGraphicFramePr>
          <p:nvPr>
            <p:extLst>
              <p:ext uri="{D42A27DB-BD31-4B8C-83A1-F6EECF244321}">
                <p14:modId xmlns:p14="http://schemas.microsoft.com/office/powerpoint/2010/main" val="3113136098"/>
              </p:ext>
            </p:extLst>
          </p:nvPr>
        </p:nvGraphicFramePr>
        <p:xfrm>
          <a:off x="7545421" y="694795"/>
          <a:ext cx="3808379" cy="5265496"/>
        </p:xfrm>
        <a:graphic>
          <a:graphicData uri="http://schemas.openxmlformats.org/drawingml/2006/table">
            <a:tbl>
              <a:tblPr firstRow="1" bandRow="1">
                <a:tableStyleId>{21E4AEA4-8DFA-4A89-87EB-49C32662AFE0}</a:tableStyleId>
              </a:tblPr>
              <a:tblGrid>
                <a:gridCol w="3808379">
                  <a:extLst>
                    <a:ext uri="{9D8B030D-6E8A-4147-A177-3AD203B41FA5}">
                      <a16:colId xmlns:a16="http://schemas.microsoft.com/office/drawing/2014/main" val="745909404"/>
                    </a:ext>
                  </a:extLst>
                </a:gridCol>
              </a:tblGrid>
              <a:tr h="658187">
                <a:tc>
                  <a:txBody>
                    <a:bodyPr/>
                    <a:lstStyle/>
                    <a:p>
                      <a:r>
                        <a:rPr lang="en-GB" dirty="0"/>
                        <a:t>Examples of rewards </a:t>
                      </a:r>
                    </a:p>
                  </a:txBody>
                  <a:tcPr/>
                </a:tc>
                <a:extLst>
                  <a:ext uri="{0D108BD9-81ED-4DB2-BD59-A6C34878D82A}">
                    <a16:rowId xmlns:a16="http://schemas.microsoft.com/office/drawing/2014/main" val="4121117277"/>
                  </a:ext>
                </a:extLst>
              </a:tr>
              <a:tr h="658187">
                <a:tc>
                  <a:txBody>
                    <a:bodyPr/>
                    <a:lstStyle/>
                    <a:p>
                      <a:r>
                        <a:rPr lang="en-GB" dirty="0"/>
                        <a:t>Choosing a movie to watch</a:t>
                      </a:r>
                    </a:p>
                  </a:txBody>
                  <a:tcPr/>
                </a:tc>
                <a:extLst>
                  <a:ext uri="{0D108BD9-81ED-4DB2-BD59-A6C34878D82A}">
                    <a16:rowId xmlns:a16="http://schemas.microsoft.com/office/drawing/2014/main" val="3368169179"/>
                  </a:ext>
                </a:extLst>
              </a:tr>
              <a:tr h="658187">
                <a:tc>
                  <a:txBody>
                    <a:bodyPr/>
                    <a:lstStyle/>
                    <a:p>
                      <a:r>
                        <a:rPr lang="en-GB" dirty="0"/>
                        <a:t>Going to the park </a:t>
                      </a:r>
                    </a:p>
                    <a:p>
                      <a:endParaRPr lang="en-GB" dirty="0"/>
                    </a:p>
                  </a:txBody>
                  <a:tcPr/>
                </a:tc>
                <a:extLst>
                  <a:ext uri="{0D108BD9-81ED-4DB2-BD59-A6C34878D82A}">
                    <a16:rowId xmlns:a16="http://schemas.microsoft.com/office/drawing/2014/main" val="18151666"/>
                  </a:ext>
                </a:extLst>
              </a:tr>
              <a:tr h="658187">
                <a:tc>
                  <a:txBody>
                    <a:bodyPr/>
                    <a:lstStyle/>
                    <a:p>
                      <a:r>
                        <a:rPr lang="en-GB" dirty="0"/>
                        <a:t>Making cupcakes </a:t>
                      </a:r>
                    </a:p>
                  </a:txBody>
                  <a:tcPr/>
                </a:tc>
                <a:extLst>
                  <a:ext uri="{0D108BD9-81ED-4DB2-BD59-A6C34878D82A}">
                    <a16:rowId xmlns:a16="http://schemas.microsoft.com/office/drawing/2014/main" val="4080919450"/>
                  </a:ext>
                </a:extLst>
              </a:tr>
              <a:tr h="658187">
                <a:tc>
                  <a:txBody>
                    <a:bodyPr/>
                    <a:lstStyle/>
                    <a:p>
                      <a:r>
                        <a:rPr lang="en-GB" dirty="0"/>
                        <a:t>Choosing their favourite dinner </a:t>
                      </a:r>
                    </a:p>
                  </a:txBody>
                  <a:tcPr/>
                </a:tc>
                <a:extLst>
                  <a:ext uri="{0D108BD9-81ED-4DB2-BD59-A6C34878D82A}">
                    <a16:rowId xmlns:a16="http://schemas.microsoft.com/office/drawing/2014/main" val="3246279266"/>
                  </a:ext>
                </a:extLst>
              </a:tr>
              <a:tr h="658187">
                <a:tc>
                  <a:txBody>
                    <a:bodyPr/>
                    <a:lstStyle/>
                    <a:p>
                      <a:r>
                        <a:rPr lang="en-GB" dirty="0"/>
                        <a:t>Having a biscuit </a:t>
                      </a:r>
                    </a:p>
                  </a:txBody>
                  <a:tcPr/>
                </a:tc>
                <a:extLst>
                  <a:ext uri="{0D108BD9-81ED-4DB2-BD59-A6C34878D82A}">
                    <a16:rowId xmlns:a16="http://schemas.microsoft.com/office/drawing/2014/main" val="2985760926"/>
                  </a:ext>
                </a:extLst>
              </a:tr>
              <a:tr h="658187">
                <a:tc>
                  <a:txBody>
                    <a:bodyPr/>
                    <a:lstStyle/>
                    <a:p>
                      <a:r>
                        <a:rPr lang="en-GB" dirty="0"/>
                        <a:t>Playing a board game of their choice </a:t>
                      </a:r>
                    </a:p>
                  </a:txBody>
                  <a:tcPr/>
                </a:tc>
                <a:extLst>
                  <a:ext uri="{0D108BD9-81ED-4DB2-BD59-A6C34878D82A}">
                    <a16:rowId xmlns:a16="http://schemas.microsoft.com/office/drawing/2014/main" val="2520194321"/>
                  </a:ext>
                </a:extLst>
              </a:tr>
              <a:tr h="658187">
                <a:tc>
                  <a:txBody>
                    <a:bodyPr/>
                    <a:lstStyle/>
                    <a:p>
                      <a:r>
                        <a:rPr lang="en-GB" dirty="0"/>
                        <a:t>Some time to play their video game </a:t>
                      </a:r>
                    </a:p>
                  </a:txBody>
                  <a:tcPr/>
                </a:tc>
                <a:extLst>
                  <a:ext uri="{0D108BD9-81ED-4DB2-BD59-A6C34878D82A}">
                    <a16:rowId xmlns:a16="http://schemas.microsoft.com/office/drawing/2014/main" val="3542805372"/>
                  </a:ext>
                </a:extLst>
              </a:tr>
            </a:tbl>
          </a:graphicData>
        </a:graphic>
      </p:graphicFrame>
      <p:pic>
        <p:nvPicPr>
          <p:cNvPr id="6" name="Picture 10" descr="Movie Night - Movie - Sticker | TeePublic UK">
            <a:extLst>
              <a:ext uri="{FF2B5EF4-FFF2-40B4-BE49-F238E27FC236}">
                <a16:creationId xmlns:a16="http://schemas.microsoft.com/office/drawing/2014/main" id="{C011C56B-E6F7-4170-8020-D0B034A56B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3576" y="483750"/>
            <a:ext cx="2140527" cy="2140527"/>
          </a:xfrm>
          <a:prstGeom prst="rect">
            <a:avLst/>
          </a:prstGeom>
          <a:noFill/>
          <a:extLst>
            <a:ext uri="{909E8E84-426E-40DD-AFC4-6F175D3DCCD1}">
              <a14:hiddenFill xmlns:a14="http://schemas.microsoft.com/office/drawing/2010/main">
                <a:solidFill>
                  <a:srgbClr val="FFFFFF"/>
                </a:solidFill>
              </a14:hiddenFill>
            </a:ext>
          </a:extLst>
        </p:spPr>
      </p:pic>
      <p:sp>
        <p:nvSpPr>
          <p:cNvPr id="4" name="Star: 5 Points 3">
            <a:extLst>
              <a:ext uri="{FF2B5EF4-FFF2-40B4-BE49-F238E27FC236}">
                <a16:creationId xmlns:a16="http://schemas.microsoft.com/office/drawing/2014/main" id="{432DF5B5-E97E-7BD0-1343-BEA5A9DF1548}"/>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3011687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Positive Reinforcement vs Bribery - Practical, Behavioral Help for Autism">
            <a:extLst>
              <a:ext uri="{FF2B5EF4-FFF2-40B4-BE49-F238E27FC236}">
                <a16:creationId xmlns:a16="http://schemas.microsoft.com/office/drawing/2014/main" id="{1A243F8E-D5C9-483D-B378-D465B32BC4A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1574800" y="0"/>
            <a:ext cx="9042399" cy="5967001"/>
          </a:xfrm>
          <a:prstGeom prst="rect">
            <a:avLst/>
          </a:prstGeom>
          <a:solidFill>
            <a:srgbClr val="FFFFFF"/>
          </a:solidFill>
        </p:spPr>
      </p:pic>
      <p:sp>
        <p:nvSpPr>
          <p:cNvPr id="2" name="Star: 5 Points 1">
            <a:extLst>
              <a:ext uri="{FF2B5EF4-FFF2-40B4-BE49-F238E27FC236}">
                <a16:creationId xmlns:a16="http://schemas.microsoft.com/office/drawing/2014/main" id="{218D0234-494C-9479-FE4A-8DA978CEB1BD}"/>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34148909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8C57F84C-9772-20C0-05BC-F85F4F45B126}"/>
              </a:ext>
            </a:extLst>
          </p:cNvPr>
          <p:cNvSpPr>
            <a:spLocks noGrp="1"/>
          </p:cNvSpPr>
          <p:nvPr>
            <p:ph type="title"/>
          </p:nvPr>
        </p:nvSpPr>
        <p:spPr>
          <a:xfrm>
            <a:off x="838200" y="681037"/>
            <a:ext cx="10515600" cy="1009651"/>
          </a:xfrm>
        </p:spPr>
        <p:txBody>
          <a:bodyPr/>
          <a:lstStyle/>
          <a:p>
            <a:r>
              <a:rPr lang="en-US" dirty="0"/>
              <a:t>Praise is important..</a:t>
            </a:r>
          </a:p>
        </p:txBody>
      </p:sp>
      <p:pic>
        <p:nvPicPr>
          <p:cNvPr id="5" name="Picture 2" descr="Easy Bread Recipes - olivemagazine">
            <a:extLst>
              <a:ext uri="{FF2B5EF4-FFF2-40B4-BE49-F238E27FC236}">
                <a16:creationId xmlns:a16="http://schemas.microsoft.com/office/drawing/2014/main" id="{5515CECB-7558-475A-B203-FDBB83D6F75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1883" r="-2" b="3453"/>
          <a:stretch/>
        </p:blipFill>
        <p:spPr bwMode="auto">
          <a:xfrm>
            <a:off x="838200" y="1825625"/>
            <a:ext cx="5181600" cy="4351338"/>
          </a:xfrm>
          <a:prstGeom prst="rect">
            <a:avLst/>
          </a:prstGeom>
          <a:solidFill>
            <a:srgbClr val="FFFFFF"/>
          </a:solidFill>
        </p:spPr>
      </p:pic>
      <p:pic>
        <p:nvPicPr>
          <p:cNvPr id="6" name="Picture 4" descr="Should you cut mould off bread? - Kidspot">
            <a:extLst>
              <a:ext uri="{FF2B5EF4-FFF2-40B4-BE49-F238E27FC236}">
                <a16:creationId xmlns:a16="http://schemas.microsoft.com/office/drawing/2014/main" id="{F4DD0CB4-E79B-427C-ADCC-1724F0DF3D6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19" r="27634" b="2"/>
          <a:stretch/>
        </p:blipFill>
        <p:spPr bwMode="auto">
          <a:xfrm>
            <a:off x="6172200" y="1825625"/>
            <a:ext cx="5181600" cy="4351338"/>
          </a:xfrm>
          <a:prstGeom prst="rect">
            <a:avLst/>
          </a:prstGeom>
          <a:solidFill>
            <a:srgbClr val="FFFFFF"/>
          </a:solidFill>
        </p:spPr>
      </p:pic>
      <p:sp>
        <p:nvSpPr>
          <p:cNvPr id="2" name="Star: 5 Points 1">
            <a:extLst>
              <a:ext uri="{FF2B5EF4-FFF2-40B4-BE49-F238E27FC236}">
                <a16:creationId xmlns:a16="http://schemas.microsoft.com/office/drawing/2014/main" id="{BBBBC6D4-20F6-A2B2-EE53-CD157B33975F}"/>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2098613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BA1F6A0F-C086-A69A-290F-4F47A3523978}"/>
              </a:ext>
            </a:extLst>
          </p:cNvPr>
          <p:cNvSpPr>
            <a:spLocks noGrp="1"/>
          </p:cNvSpPr>
          <p:nvPr>
            <p:ph type="title"/>
          </p:nvPr>
        </p:nvSpPr>
        <p:spPr>
          <a:xfrm>
            <a:off x="838200" y="580577"/>
            <a:ext cx="10515600" cy="1009651"/>
          </a:xfrm>
        </p:spPr>
        <p:txBody>
          <a:bodyPr/>
          <a:lstStyle/>
          <a:p>
            <a:r>
              <a:rPr lang="en-US" dirty="0"/>
              <a:t>Making Praise Effective </a:t>
            </a:r>
            <a:br>
              <a:rPr lang="en-US" dirty="0"/>
            </a:br>
            <a:endParaRPr lang="en-US" dirty="0"/>
          </a:p>
        </p:txBody>
      </p:sp>
      <p:sp>
        <p:nvSpPr>
          <p:cNvPr id="3" name="Content Placeholder 2">
            <a:extLst>
              <a:ext uri="{FF2B5EF4-FFF2-40B4-BE49-F238E27FC236}">
                <a16:creationId xmlns:a16="http://schemas.microsoft.com/office/drawing/2014/main" id="{B783A85D-7BEC-4B1A-9947-64602014AB1A}"/>
              </a:ext>
            </a:extLst>
          </p:cNvPr>
          <p:cNvSpPr>
            <a:spLocks noGrp="1"/>
          </p:cNvSpPr>
          <p:nvPr>
            <p:ph sz="half" idx="1"/>
          </p:nvPr>
        </p:nvSpPr>
        <p:spPr>
          <a:xfrm>
            <a:off x="381000" y="1597024"/>
            <a:ext cx="6210300" cy="4351338"/>
          </a:xfrm>
        </p:spPr>
        <p:txBody>
          <a:bodyPr>
            <a:normAutofit lnSpcReduction="10000"/>
          </a:bodyPr>
          <a:lstStyle/>
          <a:p>
            <a:pPr marL="285750" indent="-285750">
              <a:buFont typeface="Arial" panose="020B0604020202020204" pitchFamily="34" charset="0"/>
              <a:buChar char="•"/>
            </a:pPr>
            <a:r>
              <a:rPr lang="en-GB" sz="2000" dirty="0"/>
              <a:t>Sincere and specific </a:t>
            </a:r>
          </a:p>
          <a:p>
            <a:pPr marL="0" indent="0">
              <a:buNone/>
            </a:pPr>
            <a:endParaRPr lang="en-GB" sz="2000" dirty="0"/>
          </a:p>
          <a:p>
            <a:pPr marL="285750" indent="-285750">
              <a:buFont typeface="Arial" panose="020B0604020202020204" pitchFamily="34" charset="0"/>
              <a:buChar char="•"/>
            </a:pPr>
            <a:r>
              <a:rPr lang="en-GB" sz="2000" dirty="0"/>
              <a:t>Given immediately after the behaviour has occurred</a:t>
            </a:r>
          </a:p>
          <a:p>
            <a:pPr marL="0" indent="0">
              <a:buNone/>
            </a:pPr>
            <a:endParaRPr lang="en-GB" sz="2000" dirty="0"/>
          </a:p>
          <a:p>
            <a:pPr marL="285750" indent="-285750">
              <a:buFont typeface="Arial" panose="020B0604020202020204" pitchFamily="34" charset="0"/>
              <a:buChar char="•"/>
            </a:pPr>
            <a:r>
              <a:rPr lang="en-GB" sz="2000" dirty="0"/>
              <a:t>Behaviour and traits that have the power to change </a:t>
            </a:r>
          </a:p>
          <a:p>
            <a:pPr marL="0" indent="0">
              <a:buNone/>
            </a:pPr>
            <a:endParaRPr lang="en-GB" sz="2000" dirty="0"/>
          </a:p>
          <a:p>
            <a:pPr marL="285750" indent="-285750">
              <a:buFont typeface="Arial" panose="020B0604020202020204" pitchFamily="34" charset="0"/>
              <a:buChar char="•"/>
            </a:pPr>
            <a:r>
              <a:rPr lang="en-GB" sz="2000" dirty="0"/>
              <a:t>Focus on mastering skills not comparing to others </a:t>
            </a:r>
          </a:p>
          <a:p>
            <a:pPr marL="0" indent="0">
              <a:buNone/>
            </a:pPr>
            <a:endParaRPr lang="en-GB" sz="2000" dirty="0"/>
          </a:p>
          <a:p>
            <a:pPr marL="285750" indent="-285750">
              <a:buFont typeface="Arial" panose="020B0604020202020204" pitchFamily="34" charset="0"/>
              <a:buChar char="•"/>
            </a:pPr>
            <a:r>
              <a:rPr lang="en-GB" sz="2000" dirty="0"/>
              <a:t>Avoiding criticism </a:t>
            </a:r>
          </a:p>
          <a:p>
            <a:pPr marL="0" indent="0">
              <a:buNone/>
            </a:pPr>
            <a:endParaRPr lang="en-GB" sz="2000" dirty="0"/>
          </a:p>
          <a:p>
            <a:pPr marL="285750" indent="-285750">
              <a:buFont typeface="Arial" panose="020B0604020202020204" pitchFamily="34" charset="0"/>
              <a:buChar char="•"/>
            </a:pPr>
            <a:r>
              <a:rPr lang="en-GB" sz="2000" dirty="0"/>
              <a:t>Avoid waiting for perfection to praise  </a:t>
            </a:r>
          </a:p>
          <a:p>
            <a:endParaRPr lang="en-GB" sz="1800" dirty="0"/>
          </a:p>
        </p:txBody>
      </p:sp>
      <p:pic>
        <p:nvPicPr>
          <p:cNvPr id="5" name="Picture 2" descr="70 Parent Praise Child Illustrations &amp;amp; Clip Art - iStock">
            <a:extLst>
              <a:ext uri="{FF2B5EF4-FFF2-40B4-BE49-F238E27FC236}">
                <a16:creationId xmlns:a16="http://schemas.microsoft.com/office/drawing/2014/main" id="{A59573AD-D230-4423-8DD8-992896B5469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81750" y="2067510"/>
            <a:ext cx="4476750" cy="2988231"/>
          </a:xfrm>
          <a:prstGeom prst="rect">
            <a:avLst/>
          </a:prstGeom>
          <a:solidFill>
            <a:srgbClr val="FFFFFF"/>
          </a:solidFill>
        </p:spPr>
      </p:pic>
      <p:sp>
        <p:nvSpPr>
          <p:cNvPr id="2" name="Star: 5 Points 1">
            <a:extLst>
              <a:ext uri="{FF2B5EF4-FFF2-40B4-BE49-F238E27FC236}">
                <a16:creationId xmlns:a16="http://schemas.microsoft.com/office/drawing/2014/main" id="{408445EB-C443-EC27-0195-71193CD5C664}"/>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39507340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CD034-4353-49E0-A281-3F0AC91E6FC6}"/>
              </a:ext>
            </a:extLst>
          </p:cNvPr>
          <p:cNvSpPr>
            <a:spLocks noGrp="1"/>
          </p:cNvSpPr>
          <p:nvPr>
            <p:ph type="title"/>
          </p:nvPr>
        </p:nvSpPr>
        <p:spPr>
          <a:xfrm>
            <a:off x="3022600" y="274197"/>
            <a:ext cx="10515600" cy="1009651"/>
          </a:xfrm>
        </p:spPr>
        <p:txBody>
          <a:bodyPr/>
          <a:lstStyle/>
          <a:p>
            <a:r>
              <a:rPr lang="en-GB" dirty="0"/>
              <a:t>Is this Effective Praise? </a:t>
            </a:r>
            <a:br>
              <a:rPr lang="en-GB" dirty="0"/>
            </a:br>
            <a:endParaRPr lang="en-GB" dirty="0"/>
          </a:p>
        </p:txBody>
      </p:sp>
      <p:pic>
        <p:nvPicPr>
          <p:cNvPr id="5" name="Picture 11" descr="Icon&#10;&#10;Description automatically generated">
            <a:extLst>
              <a:ext uri="{FF2B5EF4-FFF2-40B4-BE49-F238E27FC236}">
                <a16:creationId xmlns:a16="http://schemas.microsoft.com/office/drawing/2014/main" id="{ADF235A1-6259-4F73-8979-2F4FECFA6997}"/>
              </a:ext>
            </a:extLst>
          </p:cNvPr>
          <p:cNvPicPr>
            <a:picLocks noChangeAspect="1"/>
          </p:cNvPicPr>
          <p:nvPr/>
        </p:nvPicPr>
        <p:blipFill>
          <a:blip r:embed="rId3"/>
          <a:stretch>
            <a:fillRect/>
          </a:stretch>
        </p:blipFill>
        <p:spPr>
          <a:xfrm rot="5400000">
            <a:off x="52115" y="5370189"/>
            <a:ext cx="1354993" cy="1459223"/>
          </a:xfrm>
          <a:prstGeom prst="rect">
            <a:avLst/>
          </a:prstGeom>
        </p:spPr>
      </p:pic>
      <p:sp>
        <p:nvSpPr>
          <p:cNvPr id="9" name="Rectangle 8">
            <a:extLst>
              <a:ext uri="{FF2B5EF4-FFF2-40B4-BE49-F238E27FC236}">
                <a16:creationId xmlns:a16="http://schemas.microsoft.com/office/drawing/2014/main" id="{3060844E-F165-4CE4-9B86-9F2B16B494FC}"/>
              </a:ext>
            </a:extLst>
          </p:cNvPr>
          <p:cNvSpPr/>
          <p:nvPr/>
        </p:nvSpPr>
        <p:spPr>
          <a:xfrm>
            <a:off x="704624" y="1191804"/>
            <a:ext cx="10649176" cy="4093428"/>
          </a:xfrm>
          <a:prstGeom prst="rect">
            <a:avLst/>
          </a:prstGeom>
        </p:spPr>
        <p:txBody>
          <a:bodyPr wrap="square">
            <a:spAutoFit/>
          </a:bodyPr>
          <a:lstStyle/>
          <a:p>
            <a:r>
              <a:rPr lang="en-GB" sz="2000" dirty="0"/>
              <a:t>1. “You have tried really hard with that drawing, the colouring is really tidy”</a:t>
            </a:r>
          </a:p>
          <a:p>
            <a:endParaRPr lang="en-GB" sz="2000" dirty="0"/>
          </a:p>
          <a:p>
            <a:r>
              <a:rPr lang="en-GB" sz="2000" dirty="0"/>
              <a:t>2. “Thank you for helping me load the dishwasher. Why can’t you always do it like that?” </a:t>
            </a:r>
          </a:p>
          <a:p>
            <a:endParaRPr lang="en-GB" sz="2000" dirty="0"/>
          </a:p>
          <a:p>
            <a:r>
              <a:rPr lang="en-GB" sz="2000" dirty="0"/>
              <a:t>3. “Well done for that!, you’re always a good boy! </a:t>
            </a:r>
          </a:p>
          <a:p>
            <a:endParaRPr lang="en-GB" sz="2000" dirty="0"/>
          </a:p>
          <a:p>
            <a:r>
              <a:rPr lang="en-GB" sz="2000" dirty="0"/>
              <a:t>4. “Good boy for going to bed the first time I asked”</a:t>
            </a:r>
          </a:p>
          <a:p>
            <a:endParaRPr lang="en-GB" sz="2000" dirty="0"/>
          </a:p>
          <a:p>
            <a:r>
              <a:rPr lang="en-GB" sz="2000" dirty="0"/>
              <a:t>5. “Brilliant, you’re so much better than your sister at cleaning your room”</a:t>
            </a:r>
          </a:p>
          <a:p>
            <a:endParaRPr lang="en-GB" sz="2000" dirty="0"/>
          </a:p>
          <a:p>
            <a:r>
              <a:rPr lang="en-GB" sz="2000" dirty="0"/>
              <a:t>6. “Thank you for asking me for a biscuit”</a:t>
            </a:r>
          </a:p>
          <a:p>
            <a:endParaRPr lang="en-GB" sz="2000" dirty="0"/>
          </a:p>
          <a:p>
            <a:r>
              <a:rPr lang="en-GB" sz="2000" dirty="0"/>
              <a:t>7. “You are trying so hard with the puzzle, well done”</a:t>
            </a:r>
          </a:p>
        </p:txBody>
      </p:sp>
      <p:pic>
        <p:nvPicPr>
          <p:cNvPr id="12" name="Picture 2" descr="Green Tick Clip Art - Green Tick - Free Transparent PNG Clipart Images  Download">
            <a:extLst>
              <a:ext uri="{FF2B5EF4-FFF2-40B4-BE49-F238E27FC236}">
                <a16:creationId xmlns:a16="http://schemas.microsoft.com/office/drawing/2014/main" id="{1A059808-7FE8-4B4D-8D1A-7F4F581B9398}"/>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6525" b="94043" l="10000" r="90000">
                        <a14:foregroundMark x1="29524" y1="90213" x2="29524" y2="90213"/>
                        <a14:foregroundMark x1="81310" y1="6525" x2="81310" y2="6525"/>
                        <a14:foregroundMark x1="27738" y1="94043" x2="27738" y2="94043"/>
                      </a14:backgroundRemoval>
                    </a14:imgEffect>
                  </a14:imgLayer>
                </a14:imgProps>
              </a:ext>
              <a:ext uri="{28A0092B-C50C-407E-A947-70E740481C1C}">
                <a14:useLocalDpi xmlns:a14="http://schemas.microsoft.com/office/drawing/2010/main" val="0"/>
              </a:ext>
            </a:extLst>
          </a:blip>
          <a:srcRect/>
          <a:stretch>
            <a:fillRect/>
          </a:stretch>
        </p:blipFill>
        <p:spPr bwMode="auto">
          <a:xfrm>
            <a:off x="8970106" y="914978"/>
            <a:ext cx="1042329" cy="8748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Green Tick Clip Art - Green Tick - Free Transparent PNG Clipart Images  Download">
            <a:extLst>
              <a:ext uri="{FF2B5EF4-FFF2-40B4-BE49-F238E27FC236}">
                <a16:creationId xmlns:a16="http://schemas.microsoft.com/office/drawing/2014/main" id="{5EB080B9-1D30-4A6B-ACBE-BDE26C12403B}"/>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6525" b="94043" l="10000" r="90000">
                        <a14:foregroundMark x1="29524" y1="90213" x2="29524" y2="90213"/>
                        <a14:foregroundMark x1="81310" y1="6525" x2="81310" y2="6525"/>
                        <a14:foregroundMark x1="27738" y1="94043" x2="27738" y2="94043"/>
                      </a14:backgroundRemoval>
                    </a14:imgEffect>
                  </a14:imgLayer>
                </a14:imgProps>
              </a:ext>
              <a:ext uri="{28A0092B-C50C-407E-A947-70E740481C1C}">
                <a14:useLocalDpi xmlns:a14="http://schemas.microsoft.com/office/drawing/2010/main" val="0"/>
              </a:ext>
            </a:extLst>
          </a:blip>
          <a:srcRect/>
          <a:stretch>
            <a:fillRect/>
          </a:stretch>
        </p:blipFill>
        <p:spPr bwMode="auto">
          <a:xfrm>
            <a:off x="6467475" y="2632371"/>
            <a:ext cx="949175" cy="79662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Green Tick Clip Art - Green Tick - Free Transparent PNG Clipart Images  Download">
            <a:extLst>
              <a:ext uri="{FF2B5EF4-FFF2-40B4-BE49-F238E27FC236}">
                <a16:creationId xmlns:a16="http://schemas.microsoft.com/office/drawing/2014/main" id="{B4A513CF-AA49-41A6-9DFC-1A0CA0BD7B5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6525" b="94043" l="10000" r="90000">
                        <a14:foregroundMark x1="29524" y1="90213" x2="29524" y2="90213"/>
                        <a14:foregroundMark x1="81310" y1="6525" x2="81310" y2="6525"/>
                        <a14:foregroundMark x1="27738" y1="94043" x2="27738" y2="94043"/>
                      </a14:backgroundRemoval>
                    </a14:imgEffect>
                  </a14:imgLayer>
                </a14:imgProps>
              </a:ext>
              <a:ext uri="{28A0092B-C50C-407E-A947-70E740481C1C}">
                <a14:useLocalDpi xmlns:a14="http://schemas.microsoft.com/office/drawing/2010/main" val="0"/>
              </a:ext>
            </a:extLst>
          </a:blip>
          <a:srcRect/>
          <a:stretch>
            <a:fillRect/>
          </a:stretch>
        </p:blipFill>
        <p:spPr bwMode="auto">
          <a:xfrm>
            <a:off x="5342829" y="3886213"/>
            <a:ext cx="949175" cy="79662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Green Tick Clip Art - Green Tick - Free Transparent PNG Clipart Images  Download">
            <a:extLst>
              <a:ext uri="{FF2B5EF4-FFF2-40B4-BE49-F238E27FC236}">
                <a16:creationId xmlns:a16="http://schemas.microsoft.com/office/drawing/2014/main" id="{91AE6F77-CCBA-4FD9-8C70-09B95F90485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6525" b="94043" l="10000" r="90000">
                        <a14:foregroundMark x1="29524" y1="90213" x2="29524" y2="90213"/>
                        <a14:foregroundMark x1="81310" y1="6525" x2="81310" y2="6525"/>
                        <a14:foregroundMark x1="27738" y1="94043" x2="27738" y2="94043"/>
                      </a14:backgroundRemoval>
                    </a14:imgEffect>
                  </a14:imgLayer>
                </a14:imgProps>
              </a:ext>
              <a:ext uri="{28A0092B-C50C-407E-A947-70E740481C1C}">
                <a14:useLocalDpi xmlns:a14="http://schemas.microsoft.com/office/drawing/2010/main" val="0"/>
              </a:ext>
            </a:extLst>
          </a:blip>
          <a:srcRect/>
          <a:stretch>
            <a:fillRect/>
          </a:stretch>
        </p:blipFill>
        <p:spPr bwMode="auto">
          <a:xfrm>
            <a:off x="6723842" y="4488603"/>
            <a:ext cx="949175" cy="796629"/>
          </a:xfrm>
          <a:prstGeom prst="rect">
            <a:avLst/>
          </a:prstGeom>
          <a:noFill/>
          <a:extLst>
            <a:ext uri="{909E8E84-426E-40DD-AFC4-6F175D3DCCD1}">
              <a14:hiddenFill xmlns:a14="http://schemas.microsoft.com/office/drawing/2010/main">
                <a:solidFill>
                  <a:srgbClr val="FFFFFF"/>
                </a:solidFill>
              </a14:hiddenFill>
            </a:ext>
          </a:extLst>
        </p:spPr>
      </p:pic>
      <p:sp>
        <p:nvSpPr>
          <p:cNvPr id="3" name="Star: 5 Points 2">
            <a:extLst>
              <a:ext uri="{FF2B5EF4-FFF2-40B4-BE49-F238E27FC236}">
                <a16:creationId xmlns:a16="http://schemas.microsoft.com/office/drawing/2014/main" id="{C29568F6-7C3E-F0B3-305E-9CC7BE452896}"/>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3094824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87033-AF7A-4C90-BB65-0D76E34191BE}"/>
              </a:ext>
            </a:extLst>
          </p:cNvPr>
          <p:cNvSpPr>
            <a:spLocks noGrp="1"/>
          </p:cNvSpPr>
          <p:nvPr>
            <p:ph type="title"/>
          </p:nvPr>
        </p:nvSpPr>
        <p:spPr>
          <a:xfrm>
            <a:off x="838200" y="681037"/>
            <a:ext cx="10515600" cy="1009651"/>
          </a:xfrm>
        </p:spPr>
        <p:txBody>
          <a:bodyPr>
            <a:normAutofit/>
          </a:bodyPr>
          <a:lstStyle/>
          <a:p>
            <a:r>
              <a:rPr lang="en-GB" dirty="0"/>
              <a:t>Routines and Boundaries</a:t>
            </a:r>
          </a:p>
        </p:txBody>
      </p:sp>
      <p:sp>
        <p:nvSpPr>
          <p:cNvPr id="3" name="Content Placeholder 2">
            <a:extLst>
              <a:ext uri="{FF2B5EF4-FFF2-40B4-BE49-F238E27FC236}">
                <a16:creationId xmlns:a16="http://schemas.microsoft.com/office/drawing/2014/main" id="{CCC15E90-88D2-42F4-9CD1-0E7AA0D8B1EC}"/>
              </a:ext>
            </a:extLst>
          </p:cNvPr>
          <p:cNvSpPr>
            <a:spLocks noGrp="1"/>
          </p:cNvSpPr>
          <p:nvPr>
            <p:ph sz="half" idx="1"/>
          </p:nvPr>
        </p:nvSpPr>
        <p:spPr>
          <a:xfrm>
            <a:off x="838200" y="1825625"/>
            <a:ext cx="5181600" cy="4351338"/>
          </a:xfrm>
        </p:spPr>
        <p:txBody>
          <a:bodyPr>
            <a:normAutofit/>
          </a:bodyPr>
          <a:lstStyle/>
          <a:p>
            <a:pPr marL="0" indent="0">
              <a:buNone/>
            </a:pPr>
            <a:r>
              <a:rPr lang="en-GB" dirty="0"/>
              <a:t>Routine and rules are important because:</a:t>
            </a:r>
          </a:p>
          <a:p>
            <a:pPr marL="285750" indent="-285750">
              <a:buFont typeface="Arial" panose="020B0604020202020204" pitchFamily="34" charset="0"/>
              <a:buChar char="•"/>
            </a:pPr>
            <a:r>
              <a:rPr lang="en-GB" dirty="0"/>
              <a:t>Safety and security</a:t>
            </a:r>
          </a:p>
          <a:p>
            <a:pPr marL="285750" indent="-285750">
              <a:buFont typeface="Arial" panose="020B0604020202020204" pitchFamily="34" charset="0"/>
              <a:buChar char="•"/>
            </a:pPr>
            <a:r>
              <a:rPr lang="en-GB" dirty="0"/>
              <a:t>Calmer, more relaxed and easier to manage</a:t>
            </a:r>
          </a:p>
          <a:p>
            <a:pPr marL="285750" indent="-285750">
              <a:buFont typeface="Arial" panose="020B0604020202020204" pitchFamily="34" charset="0"/>
              <a:buChar char="•"/>
            </a:pPr>
            <a:r>
              <a:rPr lang="en-GB" dirty="0"/>
              <a:t>They know what is happening next and what’s expected of them</a:t>
            </a:r>
          </a:p>
          <a:p>
            <a:pPr marL="285750" indent="-285750">
              <a:buFont typeface="Arial" panose="020B0604020202020204" pitchFamily="34" charset="0"/>
              <a:buChar char="•"/>
            </a:pPr>
            <a:r>
              <a:rPr lang="en-GB" dirty="0"/>
              <a:t>Predictability and consistency </a:t>
            </a:r>
          </a:p>
          <a:p>
            <a:endParaRPr lang="en-GB" dirty="0"/>
          </a:p>
        </p:txBody>
      </p:sp>
      <p:sp>
        <p:nvSpPr>
          <p:cNvPr id="4" name="Star: 5 Points 3">
            <a:extLst>
              <a:ext uri="{FF2B5EF4-FFF2-40B4-BE49-F238E27FC236}">
                <a16:creationId xmlns:a16="http://schemas.microsoft.com/office/drawing/2014/main" id="{C9F11AC8-1EDF-6C0E-28BC-03165319F8ED}"/>
              </a:ext>
            </a:extLst>
          </p:cNvPr>
          <p:cNvSpPr/>
          <p:nvPr/>
        </p:nvSpPr>
        <p:spPr>
          <a:xfrm>
            <a:off x="168797" y="0"/>
            <a:ext cx="618603" cy="673100"/>
          </a:xfrm>
          <a:prstGeom prst="star5">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t>
            </a:r>
          </a:p>
        </p:txBody>
      </p:sp>
      <p:pic>
        <p:nvPicPr>
          <p:cNvPr id="3074" name="Picture 2" descr="Routine Boundaries: Is It Okay To Push Them? - World Stem Cells Clinic">
            <a:extLst>
              <a:ext uri="{FF2B5EF4-FFF2-40B4-BE49-F238E27FC236}">
                <a16:creationId xmlns:a16="http://schemas.microsoft.com/office/drawing/2014/main" id="{8D838C24-4D31-1F26-54B0-4161B8CF89F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330" t="6296" r="23241" b="8642"/>
          <a:stretch>
            <a:fillRect/>
          </a:stretch>
        </p:blipFill>
        <p:spPr bwMode="auto">
          <a:xfrm>
            <a:off x="7683500" y="1783147"/>
            <a:ext cx="3797300" cy="3588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31357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Table&#10;&#10;Description automatically generated">
            <a:extLst>
              <a:ext uri="{FF2B5EF4-FFF2-40B4-BE49-F238E27FC236}">
                <a16:creationId xmlns:a16="http://schemas.microsoft.com/office/drawing/2014/main" id="{D82B3B7F-1396-4DA9-BA8D-C871FC5FFDBF}"/>
              </a:ext>
            </a:extLst>
          </p:cNvPr>
          <p:cNvPicPr>
            <a:picLocks noGrp="1" noChangeAspect="1"/>
          </p:cNvPicPr>
          <p:nvPr>
            <p:ph type="pic" idx="1"/>
          </p:nvPr>
        </p:nvPicPr>
        <p:blipFill>
          <a:blip r:embed="rId3"/>
          <a:stretch/>
        </p:blipFill>
        <p:spPr>
          <a:xfrm>
            <a:off x="1710266" y="386496"/>
            <a:ext cx="9154055" cy="5578980"/>
          </a:xfrm>
          <a:prstGeom prst="rect">
            <a:avLst/>
          </a:prstGeom>
          <a:noFill/>
        </p:spPr>
      </p:pic>
      <p:sp>
        <p:nvSpPr>
          <p:cNvPr id="2" name="Star: 5 Points 1">
            <a:extLst>
              <a:ext uri="{FF2B5EF4-FFF2-40B4-BE49-F238E27FC236}">
                <a16:creationId xmlns:a16="http://schemas.microsoft.com/office/drawing/2014/main" id="{BF661BEB-D2E0-3983-E02A-DEC6EA3F2FCF}"/>
              </a:ext>
            </a:extLst>
          </p:cNvPr>
          <p:cNvSpPr/>
          <p:nvPr/>
        </p:nvSpPr>
        <p:spPr>
          <a:xfrm>
            <a:off x="168797" y="0"/>
            <a:ext cx="618603" cy="673100"/>
          </a:xfrm>
          <a:prstGeom prst="star5">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t>
            </a:r>
          </a:p>
        </p:txBody>
      </p:sp>
    </p:spTree>
    <p:extLst>
      <p:ext uri="{BB962C8B-B14F-4D97-AF65-F5344CB8AC3E}">
        <p14:creationId xmlns:p14="http://schemas.microsoft.com/office/powerpoint/2010/main" val="38878974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81FA956C-E14B-5E9A-F756-7ACF9595DBA3}"/>
              </a:ext>
            </a:extLst>
          </p:cNvPr>
          <p:cNvSpPr>
            <a:spLocks noGrp="1"/>
          </p:cNvSpPr>
          <p:nvPr>
            <p:ph type="title"/>
          </p:nvPr>
        </p:nvSpPr>
        <p:spPr>
          <a:xfrm>
            <a:off x="838200" y="681037"/>
            <a:ext cx="10515600" cy="1009651"/>
          </a:xfrm>
        </p:spPr>
        <p:txBody>
          <a:bodyPr/>
          <a:lstStyle/>
          <a:p>
            <a:r>
              <a:rPr lang="en-US" dirty="0"/>
              <a:t>Commands</a:t>
            </a:r>
          </a:p>
        </p:txBody>
      </p:sp>
      <p:sp>
        <p:nvSpPr>
          <p:cNvPr id="7" name="Text Placeholder 6">
            <a:extLst>
              <a:ext uri="{FF2B5EF4-FFF2-40B4-BE49-F238E27FC236}">
                <a16:creationId xmlns:a16="http://schemas.microsoft.com/office/drawing/2014/main" id="{D25C9B4A-1811-4556-B586-BDB4F88817BC}"/>
              </a:ext>
            </a:extLst>
          </p:cNvPr>
          <p:cNvSpPr>
            <a:spLocks noGrp="1"/>
          </p:cNvSpPr>
          <p:nvPr>
            <p:ph sz="half" idx="1"/>
          </p:nvPr>
        </p:nvSpPr>
        <p:spPr>
          <a:xfrm>
            <a:off x="465666" y="1539744"/>
            <a:ext cx="11523134" cy="5147469"/>
          </a:xfrm>
        </p:spPr>
        <p:txBody>
          <a:bodyPr>
            <a:noAutofit/>
          </a:bodyPr>
          <a:lstStyle/>
          <a:p>
            <a:pPr marL="342900" indent="-342900">
              <a:buFont typeface="Arial" panose="020B0604020202020204" pitchFamily="34" charset="0"/>
              <a:buChar char="•"/>
            </a:pPr>
            <a:r>
              <a:rPr lang="en-GB" sz="2400" dirty="0"/>
              <a:t>Avoid unnecessary commands - One command at a time </a:t>
            </a:r>
          </a:p>
          <a:p>
            <a:pPr marL="342900" indent="-342900">
              <a:buFont typeface="Arial" panose="020B0604020202020204" pitchFamily="34" charset="0"/>
              <a:buChar char="•"/>
            </a:pPr>
            <a:r>
              <a:rPr lang="en-GB" sz="2400" dirty="0"/>
              <a:t>Keep commands brief </a:t>
            </a:r>
          </a:p>
          <a:p>
            <a:pPr marL="342900" indent="-342900">
              <a:buFont typeface="Arial" panose="020B0604020202020204" pitchFamily="34" charset="0"/>
              <a:buChar char="•"/>
            </a:pPr>
            <a:r>
              <a:rPr lang="en-GB" sz="2400" dirty="0"/>
              <a:t>Avoid question commands </a:t>
            </a:r>
          </a:p>
          <a:p>
            <a:pPr marL="342900" indent="-342900">
              <a:buFont typeface="Arial" panose="020B0604020202020204" pitchFamily="34" charset="0"/>
              <a:buChar char="•"/>
            </a:pPr>
            <a:r>
              <a:rPr lang="en-GB" sz="2400" dirty="0"/>
              <a:t>Use positive /do commands – ask what you want to see, not what you don't</a:t>
            </a:r>
          </a:p>
          <a:p>
            <a:pPr marL="342900" indent="-342900">
              <a:buFont typeface="Arial" panose="020B0604020202020204" pitchFamily="34" charset="0"/>
              <a:buChar char="•"/>
            </a:pPr>
            <a:r>
              <a:rPr lang="en-GB" sz="2400" dirty="0"/>
              <a:t>Offer choices - “go and tidy your room or put away your clothes.”</a:t>
            </a:r>
          </a:p>
          <a:p>
            <a:pPr marL="342900" indent="-342900">
              <a:buFont typeface="Arial" panose="020B0604020202020204" pitchFamily="34" charset="0"/>
              <a:buChar char="•"/>
            </a:pPr>
            <a:r>
              <a:rPr lang="en-GB" sz="2400" dirty="0"/>
              <a:t>Age-appropriate commands </a:t>
            </a:r>
          </a:p>
          <a:p>
            <a:pPr marL="342900" indent="-342900">
              <a:buFont typeface="Arial" panose="020B0604020202020204" pitchFamily="34" charset="0"/>
              <a:buChar char="•"/>
            </a:pPr>
            <a:r>
              <a:rPr lang="en-GB" sz="2400" dirty="0"/>
              <a:t>Give warnings and reminders</a:t>
            </a:r>
          </a:p>
          <a:p>
            <a:pPr marL="342900" indent="-342900">
              <a:buFont typeface="Arial" panose="020B0604020202020204" pitchFamily="34" charset="0"/>
              <a:buChar char="•"/>
            </a:pPr>
            <a:r>
              <a:rPr lang="en-GB" sz="2400" dirty="0"/>
              <a:t>Time to comply - Wait for response (5 seconds rule)</a:t>
            </a:r>
          </a:p>
          <a:p>
            <a:pPr marL="342900" indent="-342900">
              <a:buFont typeface="Arial" panose="020B0604020202020204" pitchFamily="34" charset="0"/>
              <a:buChar char="•"/>
            </a:pPr>
            <a:r>
              <a:rPr lang="en-GB" sz="2400" dirty="0"/>
              <a:t>Ensure appropriate consequence – follow through by either praising “well done for listening” or consequence “you didn’t do your homework, so you can’t have your treat”</a:t>
            </a:r>
          </a:p>
        </p:txBody>
      </p:sp>
      <p:pic>
        <p:nvPicPr>
          <p:cNvPr id="8" name="Picture 2" descr="How To Give Kids Effective Commands">
            <a:extLst>
              <a:ext uri="{FF2B5EF4-FFF2-40B4-BE49-F238E27FC236}">
                <a16:creationId xmlns:a16="http://schemas.microsoft.com/office/drawing/2014/main" id="{2DCD5769-585E-40F6-9926-92154107389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831884" y="457201"/>
            <a:ext cx="1894450" cy="2165086"/>
          </a:xfrm>
          <a:prstGeom prst="rect">
            <a:avLst/>
          </a:prstGeom>
          <a:solidFill>
            <a:srgbClr val="FFFFFF"/>
          </a:solidFill>
        </p:spPr>
      </p:pic>
      <p:sp>
        <p:nvSpPr>
          <p:cNvPr id="2" name="Star: 5 Points 1">
            <a:extLst>
              <a:ext uri="{FF2B5EF4-FFF2-40B4-BE49-F238E27FC236}">
                <a16:creationId xmlns:a16="http://schemas.microsoft.com/office/drawing/2014/main" id="{DE1A09E4-159D-A6D1-3B39-4C7C1FD03CD5}"/>
              </a:ext>
            </a:extLst>
          </p:cNvPr>
          <p:cNvSpPr/>
          <p:nvPr/>
        </p:nvSpPr>
        <p:spPr>
          <a:xfrm>
            <a:off x="168797" y="0"/>
            <a:ext cx="618603" cy="673100"/>
          </a:xfrm>
          <a:prstGeom prst="star5">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t>
            </a:r>
          </a:p>
        </p:txBody>
      </p:sp>
    </p:spTree>
    <p:extLst>
      <p:ext uri="{BB962C8B-B14F-4D97-AF65-F5344CB8AC3E}">
        <p14:creationId xmlns:p14="http://schemas.microsoft.com/office/powerpoint/2010/main" val="36272316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1ED4B33-4079-4FF5-840E-BFFE599AF96E}"/>
              </a:ext>
            </a:extLst>
          </p:cNvPr>
          <p:cNvSpPr>
            <a:spLocks noGrp="1"/>
          </p:cNvSpPr>
          <p:nvPr>
            <p:ph type="body" idx="1"/>
          </p:nvPr>
        </p:nvSpPr>
        <p:spPr>
          <a:xfrm>
            <a:off x="831850" y="740609"/>
            <a:ext cx="10515600" cy="525020"/>
          </a:xfrm>
        </p:spPr>
        <p:txBody>
          <a:bodyPr/>
          <a:lstStyle/>
          <a:p>
            <a:r>
              <a:rPr lang="en-GB" dirty="0"/>
              <a:t>“I-Statements”</a:t>
            </a:r>
          </a:p>
        </p:txBody>
      </p:sp>
      <p:sp>
        <p:nvSpPr>
          <p:cNvPr id="3" name="Text Placeholder 2">
            <a:extLst>
              <a:ext uri="{FF2B5EF4-FFF2-40B4-BE49-F238E27FC236}">
                <a16:creationId xmlns:a16="http://schemas.microsoft.com/office/drawing/2014/main" id="{EA901234-E25C-4DE6-BD0D-FC6638D71418}"/>
              </a:ext>
            </a:extLst>
          </p:cNvPr>
          <p:cNvSpPr>
            <a:spLocks noGrp="1"/>
          </p:cNvSpPr>
          <p:nvPr>
            <p:ph type="body" sz="quarter" idx="10"/>
          </p:nvPr>
        </p:nvSpPr>
        <p:spPr>
          <a:xfrm>
            <a:off x="831850" y="1490133"/>
            <a:ext cx="10515600" cy="4097866"/>
          </a:xfrm>
        </p:spPr>
        <p:txBody>
          <a:bodyPr/>
          <a:lstStyle/>
          <a:p>
            <a:pPr marL="0" indent="0">
              <a:buNone/>
            </a:pPr>
            <a:r>
              <a:rPr lang="en-GB" dirty="0"/>
              <a:t>Conflict can arise when our emotional brain takes over, and we can start blaming others for our feelings.</a:t>
            </a:r>
          </a:p>
          <a:p>
            <a:pPr marL="0" indent="0">
              <a:buNone/>
            </a:pPr>
            <a:r>
              <a:rPr lang="en-GB" dirty="0"/>
              <a:t>Try to avoid “you always…” “You never…”</a:t>
            </a:r>
          </a:p>
          <a:p>
            <a:pPr marL="0" indent="0">
              <a:buNone/>
            </a:pPr>
            <a:r>
              <a:rPr lang="en-GB" dirty="0"/>
              <a:t>Instead try “I feel…. When ….. I would like…”</a:t>
            </a:r>
          </a:p>
          <a:p>
            <a:pPr marL="0" indent="0" algn="ctr">
              <a:buNone/>
            </a:pPr>
            <a:r>
              <a:rPr lang="en-GB" dirty="0">
                <a:solidFill>
                  <a:srgbClr val="FF0000"/>
                </a:solidFill>
              </a:rPr>
              <a:t>“You never put your toys away, I always have to do everything for you” </a:t>
            </a:r>
          </a:p>
          <a:p>
            <a:pPr marL="0" indent="0" algn="ctr">
              <a:buNone/>
            </a:pPr>
            <a:r>
              <a:rPr lang="en-GB" dirty="0">
                <a:solidFill>
                  <a:schemeClr val="accent6"/>
                </a:solidFill>
              </a:rPr>
              <a:t>“</a:t>
            </a:r>
            <a:r>
              <a:rPr lang="en-GB" b="1" dirty="0">
                <a:solidFill>
                  <a:schemeClr val="accent6"/>
                </a:solidFill>
              </a:rPr>
              <a:t>I feel </a:t>
            </a:r>
            <a:r>
              <a:rPr lang="en-GB" dirty="0">
                <a:solidFill>
                  <a:schemeClr val="accent6"/>
                </a:solidFill>
              </a:rPr>
              <a:t>frustrated </a:t>
            </a:r>
            <a:r>
              <a:rPr lang="en-GB" b="1" dirty="0">
                <a:solidFill>
                  <a:schemeClr val="accent6"/>
                </a:solidFill>
              </a:rPr>
              <a:t>when you </a:t>
            </a:r>
            <a:r>
              <a:rPr lang="en-GB" dirty="0">
                <a:solidFill>
                  <a:schemeClr val="accent6"/>
                </a:solidFill>
              </a:rPr>
              <a:t>leave toys on the floor </a:t>
            </a:r>
            <a:r>
              <a:rPr lang="en-GB" b="1" dirty="0">
                <a:solidFill>
                  <a:schemeClr val="accent6"/>
                </a:solidFill>
              </a:rPr>
              <a:t>because</a:t>
            </a:r>
            <a:r>
              <a:rPr lang="en-GB" dirty="0">
                <a:solidFill>
                  <a:schemeClr val="accent6"/>
                </a:solidFill>
              </a:rPr>
              <a:t> the house is untidy, </a:t>
            </a:r>
            <a:r>
              <a:rPr lang="en-GB" b="1" dirty="0">
                <a:solidFill>
                  <a:schemeClr val="accent6"/>
                </a:solidFill>
              </a:rPr>
              <a:t>I would like </a:t>
            </a:r>
            <a:r>
              <a:rPr lang="en-GB" dirty="0">
                <a:solidFill>
                  <a:schemeClr val="accent6"/>
                </a:solidFill>
              </a:rPr>
              <a:t>you to put them in the box please”</a:t>
            </a:r>
          </a:p>
        </p:txBody>
      </p:sp>
      <p:sp>
        <p:nvSpPr>
          <p:cNvPr id="4" name="Star: 5 Points 3">
            <a:extLst>
              <a:ext uri="{FF2B5EF4-FFF2-40B4-BE49-F238E27FC236}">
                <a16:creationId xmlns:a16="http://schemas.microsoft.com/office/drawing/2014/main" id="{75C87ABC-DC3C-527A-42F9-F2DED5761D34}"/>
              </a:ext>
            </a:extLst>
          </p:cNvPr>
          <p:cNvSpPr/>
          <p:nvPr/>
        </p:nvSpPr>
        <p:spPr>
          <a:xfrm>
            <a:off x="168797" y="0"/>
            <a:ext cx="618603" cy="673100"/>
          </a:xfrm>
          <a:prstGeom prst="star5">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t>
            </a:r>
          </a:p>
        </p:txBody>
      </p:sp>
    </p:spTree>
    <p:extLst>
      <p:ext uri="{BB962C8B-B14F-4D97-AF65-F5344CB8AC3E}">
        <p14:creationId xmlns:p14="http://schemas.microsoft.com/office/powerpoint/2010/main" val="149073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A713DDD-8EA8-054E-BC23-71BF81CF9F1B}"/>
              </a:ext>
            </a:extLst>
          </p:cNvPr>
          <p:cNvSpPr>
            <a:spLocks noGrp="1"/>
          </p:cNvSpPr>
          <p:nvPr>
            <p:ph type="body" idx="1"/>
          </p:nvPr>
        </p:nvSpPr>
        <p:spPr>
          <a:xfrm>
            <a:off x="831850" y="385094"/>
            <a:ext cx="10515600" cy="525020"/>
          </a:xfrm>
        </p:spPr>
        <p:txBody>
          <a:bodyPr/>
          <a:lstStyle/>
          <a:p>
            <a:r>
              <a:rPr lang="en-US" dirty="0"/>
              <a:t>Validating Feelings, and naming emotions</a:t>
            </a:r>
          </a:p>
        </p:txBody>
      </p:sp>
      <p:sp>
        <p:nvSpPr>
          <p:cNvPr id="3" name="Text Placeholder 2">
            <a:extLst>
              <a:ext uri="{FF2B5EF4-FFF2-40B4-BE49-F238E27FC236}">
                <a16:creationId xmlns:a16="http://schemas.microsoft.com/office/drawing/2014/main" id="{45B345B3-77C4-E84F-B053-084849F9B487}"/>
              </a:ext>
            </a:extLst>
          </p:cNvPr>
          <p:cNvSpPr>
            <a:spLocks noGrp="1"/>
          </p:cNvSpPr>
          <p:nvPr>
            <p:ph type="body" sz="quarter" idx="10"/>
          </p:nvPr>
        </p:nvSpPr>
        <p:spPr>
          <a:xfrm>
            <a:off x="364067" y="1147405"/>
            <a:ext cx="11489266" cy="4609928"/>
          </a:xfrm>
        </p:spPr>
        <p:txBody>
          <a:bodyPr/>
          <a:lstStyle/>
          <a:p>
            <a:pPr marL="0" indent="0">
              <a:buNone/>
            </a:pPr>
            <a:r>
              <a:rPr lang="en-GB" sz="2400" b="1" i="0" dirty="0">
                <a:solidFill>
                  <a:srgbClr val="000000"/>
                </a:solidFill>
                <a:effectLst/>
              </a:rPr>
              <a:t>Validation is simply the act of letting someone else know his or her experience is real</a:t>
            </a:r>
          </a:p>
          <a:p>
            <a:pPr marL="0" indent="0">
              <a:buNone/>
            </a:pPr>
            <a:endParaRPr lang="en-GB" sz="2400" b="1" i="0" dirty="0">
              <a:solidFill>
                <a:srgbClr val="000000"/>
              </a:solidFill>
              <a:effectLst/>
            </a:endParaRPr>
          </a:p>
          <a:p>
            <a:pPr marL="342900" indent="-342900" algn="l">
              <a:buFont typeface="Arial" panose="020B0604020202020204" pitchFamily="34" charset="0"/>
              <a:buChar char="•"/>
            </a:pPr>
            <a:r>
              <a:rPr lang="en-GB" sz="2400" b="0" i="0" dirty="0">
                <a:solidFill>
                  <a:srgbClr val="000000"/>
                </a:solidFill>
                <a:effectLst/>
              </a:rPr>
              <a:t>Listening quietly. Really listening! </a:t>
            </a:r>
          </a:p>
          <a:p>
            <a:pPr marL="342900" indent="-342900" algn="l">
              <a:buFont typeface="Arial" panose="020B0604020202020204" pitchFamily="34" charset="0"/>
              <a:buChar char="•"/>
            </a:pPr>
            <a:r>
              <a:rPr lang="en-GB" sz="2400" dirty="0">
                <a:solidFill>
                  <a:srgbClr val="000000"/>
                </a:solidFill>
              </a:rPr>
              <a:t>Remember it’s ok for them to feel that way, you don’t need to fully understand it. </a:t>
            </a:r>
            <a:endParaRPr lang="en-GB" sz="2400" b="0" i="0" dirty="0">
              <a:solidFill>
                <a:srgbClr val="000000"/>
              </a:solidFill>
              <a:effectLst/>
            </a:endParaRPr>
          </a:p>
          <a:p>
            <a:pPr marL="342900" indent="-342900" algn="l">
              <a:buFont typeface="Arial" panose="020B0604020202020204" pitchFamily="34" charset="0"/>
              <a:buChar char="•"/>
            </a:pPr>
            <a:r>
              <a:rPr lang="en-GB" sz="2400" b="0" i="0" dirty="0">
                <a:solidFill>
                  <a:srgbClr val="000000"/>
                </a:solidFill>
                <a:effectLst/>
              </a:rPr>
              <a:t>Honouring what your child is saying or expressing about their experience.</a:t>
            </a:r>
          </a:p>
          <a:p>
            <a:pPr marL="342900" indent="-342900" algn="l">
              <a:buFont typeface="Arial" panose="020B0604020202020204" pitchFamily="34" charset="0"/>
              <a:buChar char="•"/>
            </a:pPr>
            <a:r>
              <a:rPr lang="en-GB" sz="2400" b="0" i="0" dirty="0">
                <a:solidFill>
                  <a:srgbClr val="000000"/>
                </a:solidFill>
                <a:effectLst/>
              </a:rPr>
              <a:t>Communicating that you can understand your child’s experience. Repeat back to your child what they are saying.</a:t>
            </a:r>
          </a:p>
          <a:p>
            <a:pPr marL="355600" indent="-355600"/>
            <a:r>
              <a:rPr lang="en-GB" sz="3600" b="1" i="0" dirty="0">
                <a:solidFill>
                  <a:srgbClr val="000000"/>
                </a:solidFill>
                <a:effectLst/>
              </a:rPr>
              <a:t>Being curious </a:t>
            </a:r>
            <a:r>
              <a:rPr lang="en-GB" sz="2400" b="0" i="0" dirty="0">
                <a:solidFill>
                  <a:srgbClr val="000000"/>
                </a:solidFill>
                <a:effectLst/>
              </a:rPr>
              <a:t>about all the factors that contribute to their experiences, tone of voice can make a big difference. </a:t>
            </a:r>
          </a:p>
        </p:txBody>
      </p:sp>
      <p:sp>
        <p:nvSpPr>
          <p:cNvPr id="4" name="Star: 5 Points 3">
            <a:extLst>
              <a:ext uri="{FF2B5EF4-FFF2-40B4-BE49-F238E27FC236}">
                <a16:creationId xmlns:a16="http://schemas.microsoft.com/office/drawing/2014/main" id="{D119888F-DE83-BF22-DBF4-93983CA428B9}"/>
              </a:ext>
            </a:extLst>
          </p:cNvPr>
          <p:cNvSpPr/>
          <p:nvPr/>
        </p:nvSpPr>
        <p:spPr>
          <a:xfrm>
            <a:off x="168797" y="0"/>
            <a:ext cx="618603" cy="673100"/>
          </a:xfrm>
          <a:prstGeom prst="star5">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t>
            </a:r>
          </a:p>
        </p:txBody>
      </p:sp>
    </p:spTree>
    <p:extLst>
      <p:ext uri="{BB962C8B-B14F-4D97-AF65-F5344CB8AC3E}">
        <p14:creationId xmlns:p14="http://schemas.microsoft.com/office/powerpoint/2010/main" val="8907580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95CF94D-D57D-3A38-B32E-F705E37615F3}"/>
              </a:ext>
            </a:extLst>
          </p:cNvPr>
          <p:cNvSpPr>
            <a:spLocks noGrp="1"/>
          </p:cNvSpPr>
          <p:nvPr>
            <p:ph type="title"/>
          </p:nvPr>
        </p:nvSpPr>
        <p:spPr>
          <a:xfrm>
            <a:off x="2887132" y="439737"/>
            <a:ext cx="10515600" cy="1250951"/>
          </a:xfrm>
        </p:spPr>
        <p:txBody>
          <a:bodyPr>
            <a:normAutofit/>
          </a:bodyPr>
          <a:lstStyle/>
          <a:p>
            <a:r>
              <a:rPr lang="en-GB" sz="3600" dirty="0"/>
              <a:t>Being a Positive Role Model</a:t>
            </a:r>
            <a:br>
              <a:rPr lang="en-GB" sz="3600" dirty="0"/>
            </a:br>
            <a:endParaRPr lang="en-US" sz="3600" dirty="0"/>
          </a:p>
        </p:txBody>
      </p:sp>
      <p:sp>
        <p:nvSpPr>
          <p:cNvPr id="2" name="Text Placeholder 1">
            <a:extLst>
              <a:ext uri="{FF2B5EF4-FFF2-40B4-BE49-F238E27FC236}">
                <a16:creationId xmlns:a16="http://schemas.microsoft.com/office/drawing/2014/main" id="{F2F70145-7E5A-4D21-9729-0FC6C2A7CE48}"/>
              </a:ext>
            </a:extLst>
          </p:cNvPr>
          <p:cNvSpPr>
            <a:spLocks noGrp="1"/>
          </p:cNvSpPr>
          <p:nvPr>
            <p:ph sz="half" idx="1"/>
          </p:nvPr>
        </p:nvSpPr>
        <p:spPr>
          <a:xfrm>
            <a:off x="8297334" y="1327322"/>
            <a:ext cx="3894666" cy="2947988"/>
          </a:xfrm>
        </p:spPr>
        <p:txBody>
          <a:bodyPr>
            <a:normAutofit/>
          </a:bodyPr>
          <a:lstStyle/>
          <a:p>
            <a:pPr marL="285750" indent="-285750">
              <a:buFont typeface="Arial" panose="020B0604020202020204" pitchFamily="34" charset="0"/>
              <a:buChar char="•"/>
            </a:pPr>
            <a:r>
              <a:rPr lang="en-GB" sz="2400" dirty="0"/>
              <a:t>Show understanding, compassion and kindness</a:t>
            </a:r>
          </a:p>
          <a:p>
            <a:pPr marL="285750" indent="-285750">
              <a:buFont typeface="Arial" panose="020B0604020202020204" pitchFamily="34" charset="0"/>
              <a:buChar char="•"/>
            </a:pPr>
            <a:r>
              <a:rPr lang="en-GB" sz="2400" dirty="0"/>
              <a:t>Be patient  </a:t>
            </a:r>
          </a:p>
          <a:p>
            <a:pPr marL="285750" indent="-285750">
              <a:buFont typeface="Arial" panose="020B0604020202020204" pitchFamily="34" charset="0"/>
              <a:buChar char="•"/>
            </a:pPr>
            <a:r>
              <a:rPr lang="en-GB" sz="2400" dirty="0"/>
              <a:t>Take responsibility for your actions </a:t>
            </a:r>
          </a:p>
          <a:p>
            <a:pPr marL="285750" indent="-285750">
              <a:buFont typeface="Arial" panose="020B0604020202020204" pitchFamily="34" charset="0"/>
              <a:buChar char="•"/>
            </a:pPr>
            <a:r>
              <a:rPr lang="en-GB" sz="2400" dirty="0"/>
              <a:t>Reach out for support and support others </a:t>
            </a:r>
          </a:p>
          <a:p>
            <a:endParaRPr lang="en-GB" dirty="0"/>
          </a:p>
        </p:txBody>
      </p:sp>
      <p:sp>
        <p:nvSpPr>
          <p:cNvPr id="14" name="Content Placeholder 3">
            <a:extLst>
              <a:ext uri="{FF2B5EF4-FFF2-40B4-BE49-F238E27FC236}">
                <a16:creationId xmlns:a16="http://schemas.microsoft.com/office/drawing/2014/main" id="{3BD577E2-D6FF-B979-1C4C-B0402D18AC10}"/>
              </a:ext>
            </a:extLst>
          </p:cNvPr>
          <p:cNvSpPr>
            <a:spLocks noGrp="1"/>
          </p:cNvSpPr>
          <p:nvPr>
            <p:ph sz="half" idx="2"/>
          </p:nvPr>
        </p:nvSpPr>
        <p:spPr>
          <a:xfrm>
            <a:off x="813327" y="1253331"/>
            <a:ext cx="5494867" cy="4351338"/>
          </a:xfrm>
        </p:spPr>
        <p:txBody>
          <a:bodyPr/>
          <a:lstStyle/>
          <a:p>
            <a:r>
              <a:rPr lang="en-GB" altLang="en-US" sz="2800" dirty="0">
                <a:ea typeface="ＭＳ Ｐゴシック" pitchFamily="34" charset="-128"/>
              </a:rPr>
              <a:t>Children learn how to cope with difficult situations by watching what other people (their role models) do and listening to what those people say. </a:t>
            </a:r>
          </a:p>
          <a:p>
            <a:endParaRPr lang="en-GB" altLang="en-US" sz="2800" dirty="0">
              <a:ea typeface="ＭＳ Ｐゴシック" pitchFamily="34" charset="-128"/>
            </a:endParaRPr>
          </a:p>
          <a:p>
            <a:r>
              <a:rPr lang="en-GB" altLang="en-US" sz="2800" dirty="0">
                <a:ea typeface="ＭＳ Ｐゴシック" pitchFamily="34" charset="-128"/>
              </a:rPr>
              <a:t>It is important to be mindful of how you act and what you say in situations that you find stressful as your children will mirror you.</a:t>
            </a:r>
          </a:p>
          <a:p>
            <a:endParaRPr lang="en-US" dirty="0"/>
          </a:p>
        </p:txBody>
      </p:sp>
      <p:pic>
        <p:nvPicPr>
          <p:cNvPr id="7" name="Picture 2" descr="My Daughter Sees Herself in Her Black Role Models and it Makes All the  Difference | Parents">
            <a:extLst>
              <a:ext uri="{FF2B5EF4-FFF2-40B4-BE49-F238E27FC236}">
                <a16:creationId xmlns:a16="http://schemas.microsoft.com/office/drawing/2014/main" id="{FD937D3E-618F-4507-8779-7B3179A73B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5861" y="4055176"/>
            <a:ext cx="1920876" cy="2582690"/>
          </a:xfrm>
          <a:prstGeom prst="rect">
            <a:avLst/>
          </a:prstGeom>
          <a:noFill/>
          <a:extLst>
            <a:ext uri="{909E8E84-426E-40DD-AFC4-6F175D3DCCD1}">
              <a14:hiddenFill xmlns:a14="http://schemas.microsoft.com/office/drawing/2010/main">
                <a:solidFill>
                  <a:srgbClr val="FFFFFF"/>
                </a:solidFill>
              </a14:hiddenFill>
            </a:ext>
          </a:extLst>
        </p:spPr>
      </p:pic>
      <p:sp>
        <p:nvSpPr>
          <p:cNvPr id="3" name="Star: 5 Points 2">
            <a:extLst>
              <a:ext uri="{FF2B5EF4-FFF2-40B4-BE49-F238E27FC236}">
                <a16:creationId xmlns:a16="http://schemas.microsoft.com/office/drawing/2014/main" id="{C9C124AB-43D0-087C-2132-6D6C7AE6ADBF}"/>
              </a:ext>
            </a:extLst>
          </p:cNvPr>
          <p:cNvSpPr/>
          <p:nvPr/>
        </p:nvSpPr>
        <p:spPr>
          <a:xfrm>
            <a:off x="168797" y="0"/>
            <a:ext cx="618603" cy="673100"/>
          </a:xfrm>
          <a:prstGeom prst="star5">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t>
            </a:r>
          </a:p>
        </p:txBody>
      </p:sp>
    </p:spTree>
    <p:extLst>
      <p:ext uri="{BB962C8B-B14F-4D97-AF65-F5344CB8AC3E}">
        <p14:creationId xmlns:p14="http://schemas.microsoft.com/office/powerpoint/2010/main" val="22722215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5797B-6524-4729-9BB5-7F7647A9E099}"/>
              </a:ext>
            </a:extLst>
          </p:cNvPr>
          <p:cNvSpPr>
            <a:spLocks noGrp="1"/>
          </p:cNvSpPr>
          <p:nvPr>
            <p:ph type="title"/>
          </p:nvPr>
        </p:nvSpPr>
        <p:spPr/>
        <p:txBody>
          <a:bodyPr/>
          <a:lstStyle/>
          <a:p>
            <a:r>
              <a:rPr lang="en-GB" dirty="0"/>
              <a:t>Relaxation</a:t>
            </a:r>
          </a:p>
        </p:txBody>
      </p:sp>
      <p:grpSp>
        <p:nvGrpSpPr>
          <p:cNvPr id="5" name="Group 4">
            <a:extLst>
              <a:ext uri="{FF2B5EF4-FFF2-40B4-BE49-F238E27FC236}">
                <a16:creationId xmlns:a16="http://schemas.microsoft.com/office/drawing/2014/main" id="{4D4A6B3E-B0E2-4C47-9780-DE384C04421F}"/>
              </a:ext>
            </a:extLst>
          </p:cNvPr>
          <p:cNvGrpSpPr/>
          <p:nvPr/>
        </p:nvGrpSpPr>
        <p:grpSpPr>
          <a:xfrm>
            <a:off x="838200" y="1382315"/>
            <a:ext cx="3914997" cy="3917368"/>
            <a:chOff x="3673057" y="935771"/>
            <a:chExt cx="5311021" cy="5517496"/>
          </a:xfrm>
        </p:grpSpPr>
        <p:pic>
          <p:nvPicPr>
            <p:cNvPr id="6" name="Picture 5" descr="A picture containing icon&#10;&#10;Description automatically generated">
              <a:extLst>
                <a:ext uri="{FF2B5EF4-FFF2-40B4-BE49-F238E27FC236}">
                  <a16:creationId xmlns:a16="http://schemas.microsoft.com/office/drawing/2014/main" id="{EF397A55-8291-495B-A53F-B93FDB70D6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3057" y="1099554"/>
              <a:ext cx="4845885" cy="5353713"/>
            </a:xfrm>
            <a:prstGeom prst="rect">
              <a:avLst/>
            </a:prstGeom>
          </p:spPr>
        </p:pic>
        <p:sp>
          <p:nvSpPr>
            <p:cNvPr id="7" name="Rectangle 6">
              <a:extLst>
                <a:ext uri="{FF2B5EF4-FFF2-40B4-BE49-F238E27FC236}">
                  <a16:creationId xmlns:a16="http://schemas.microsoft.com/office/drawing/2014/main" id="{E3443673-87A3-4133-B88E-D8D92A006554}"/>
                </a:ext>
              </a:extLst>
            </p:cNvPr>
            <p:cNvSpPr/>
            <p:nvPr/>
          </p:nvSpPr>
          <p:spPr>
            <a:xfrm>
              <a:off x="8043620" y="935771"/>
              <a:ext cx="940458" cy="9395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 name="Picture 2">
            <a:extLst>
              <a:ext uri="{FF2B5EF4-FFF2-40B4-BE49-F238E27FC236}">
                <a16:creationId xmlns:a16="http://schemas.microsoft.com/office/drawing/2014/main" id="{538B7CA9-C576-496F-874A-54911BE6A5BB}"/>
              </a:ext>
            </a:extLst>
          </p:cNvPr>
          <p:cNvPicPr>
            <a:picLocks noChangeAspect="1"/>
          </p:cNvPicPr>
          <p:nvPr/>
        </p:nvPicPr>
        <p:blipFill>
          <a:blip r:embed="rId4"/>
          <a:stretch>
            <a:fillRect/>
          </a:stretch>
        </p:blipFill>
        <p:spPr>
          <a:xfrm>
            <a:off x="6299099" y="778177"/>
            <a:ext cx="5054701" cy="4521505"/>
          </a:xfrm>
          <a:prstGeom prst="rect">
            <a:avLst/>
          </a:prstGeom>
        </p:spPr>
      </p:pic>
      <p:sp>
        <p:nvSpPr>
          <p:cNvPr id="4" name="Star: 5 Points 3">
            <a:extLst>
              <a:ext uri="{FF2B5EF4-FFF2-40B4-BE49-F238E27FC236}">
                <a16:creationId xmlns:a16="http://schemas.microsoft.com/office/drawing/2014/main" id="{C0E624AA-33CE-2875-40D8-DA8DF42DB282}"/>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36574643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7771A-2442-4648-B389-8043C245820F}"/>
              </a:ext>
            </a:extLst>
          </p:cNvPr>
          <p:cNvSpPr>
            <a:spLocks noGrp="1"/>
          </p:cNvSpPr>
          <p:nvPr>
            <p:ph type="title"/>
          </p:nvPr>
        </p:nvSpPr>
        <p:spPr/>
        <p:txBody>
          <a:bodyPr/>
          <a:lstStyle/>
          <a:p>
            <a:r>
              <a:rPr lang="en-GB" dirty="0"/>
              <a:t>Palm Push…					Chair Push ups</a:t>
            </a:r>
          </a:p>
        </p:txBody>
      </p:sp>
      <p:pic>
        <p:nvPicPr>
          <p:cNvPr id="4098" name="Picture 2" descr="Palm Push Illustration - Twinkl">
            <a:extLst>
              <a:ext uri="{FF2B5EF4-FFF2-40B4-BE49-F238E27FC236}">
                <a16:creationId xmlns:a16="http://schemas.microsoft.com/office/drawing/2014/main" id="{D0F4A4F8-7BF0-4A7F-BC0E-E22D65E7B130}"/>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l="22634" r="24283"/>
          <a:stretch/>
        </p:blipFill>
        <p:spPr bwMode="auto">
          <a:xfrm>
            <a:off x="1320800" y="2129085"/>
            <a:ext cx="3654214" cy="344198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hair Push Up Illustration - Twinkl">
            <a:extLst>
              <a:ext uri="{FF2B5EF4-FFF2-40B4-BE49-F238E27FC236}">
                <a16:creationId xmlns:a16="http://schemas.microsoft.com/office/drawing/2014/main" id="{B39CA0B5-5542-455F-BF7C-E6EE5BDB15B0}"/>
              </a:ext>
            </a:extLst>
          </p:cNvPr>
          <p:cNvPicPr>
            <a:picLocks noGrp="1" noChangeAspect="1" noChangeArrowheads="1"/>
          </p:cNvPicPr>
          <p:nvPr>
            <p:ph sz="half" idx="2"/>
          </p:nvPr>
        </p:nvPicPr>
        <p:blipFill rotWithShape="1">
          <a:blip r:embed="rId4">
            <a:extLst>
              <a:ext uri="{28A0092B-C50C-407E-A947-70E740481C1C}">
                <a14:useLocalDpi xmlns:a14="http://schemas.microsoft.com/office/drawing/2010/main" val="0"/>
              </a:ext>
            </a:extLst>
          </a:blip>
          <a:srcRect l="32353" r="29477"/>
          <a:stretch/>
        </p:blipFill>
        <p:spPr bwMode="auto">
          <a:xfrm>
            <a:off x="7933267" y="1722577"/>
            <a:ext cx="2937933" cy="3848490"/>
          </a:xfrm>
          <a:prstGeom prst="rect">
            <a:avLst/>
          </a:prstGeom>
          <a:noFill/>
          <a:extLst>
            <a:ext uri="{909E8E84-426E-40DD-AFC4-6F175D3DCCD1}">
              <a14:hiddenFill xmlns:a14="http://schemas.microsoft.com/office/drawing/2010/main">
                <a:solidFill>
                  <a:srgbClr val="FFFFFF"/>
                </a:solidFill>
              </a14:hiddenFill>
            </a:ext>
          </a:extLst>
        </p:spPr>
      </p:pic>
      <p:sp>
        <p:nvSpPr>
          <p:cNvPr id="3" name="Star: 5 Points 2">
            <a:extLst>
              <a:ext uri="{FF2B5EF4-FFF2-40B4-BE49-F238E27FC236}">
                <a16:creationId xmlns:a16="http://schemas.microsoft.com/office/drawing/2014/main" id="{9C0E5C5B-FF58-0022-86C3-DF88964C09D2}"/>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11187917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88E8E-A154-4E83-A8B0-561266863FC8}"/>
              </a:ext>
            </a:extLst>
          </p:cNvPr>
          <p:cNvSpPr>
            <a:spLocks noGrp="1"/>
          </p:cNvSpPr>
          <p:nvPr>
            <p:ph type="title"/>
          </p:nvPr>
        </p:nvSpPr>
        <p:spPr/>
        <p:txBody>
          <a:bodyPr/>
          <a:lstStyle/>
          <a:p>
            <a:r>
              <a:rPr lang="en-GB" dirty="0"/>
              <a:t>Steps to remember</a:t>
            </a:r>
          </a:p>
        </p:txBody>
      </p:sp>
      <p:sp>
        <p:nvSpPr>
          <p:cNvPr id="3" name="Content Placeholder 2">
            <a:extLst>
              <a:ext uri="{FF2B5EF4-FFF2-40B4-BE49-F238E27FC236}">
                <a16:creationId xmlns:a16="http://schemas.microsoft.com/office/drawing/2014/main" id="{F1C3C02C-7939-485C-A535-D1606C325285}"/>
              </a:ext>
            </a:extLst>
          </p:cNvPr>
          <p:cNvSpPr>
            <a:spLocks noGrp="1"/>
          </p:cNvSpPr>
          <p:nvPr>
            <p:ph sz="half" idx="1"/>
          </p:nvPr>
        </p:nvSpPr>
        <p:spPr>
          <a:xfrm>
            <a:off x="838199" y="1825625"/>
            <a:ext cx="10270067" cy="4351338"/>
          </a:xfrm>
        </p:spPr>
        <p:txBody>
          <a:bodyPr/>
          <a:lstStyle/>
          <a:p>
            <a:r>
              <a:rPr lang="en-GB" dirty="0"/>
              <a:t>Calm Yourself </a:t>
            </a:r>
          </a:p>
          <a:p>
            <a:r>
              <a:rPr lang="en-GB" dirty="0"/>
              <a:t>Validate Feelings</a:t>
            </a:r>
          </a:p>
          <a:p>
            <a:r>
              <a:rPr lang="en-GB" dirty="0"/>
              <a:t>Normalise feelings</a:t>
            </a:r>
          </a:p>
          <a:p>
            <a:r>
              <a:rPr lang="en-GB" dirty="0"/>
              <a:t>Set Clear Limits</a:t>
            </a:r>
          </a:p>
          <a:p>
            <a:r>
              <a:rPr lang="en-GB" dirty="0"/>
              <a:t>Use Calming Strategies</a:t>
            </a:r>
          </a:p>
          <a:p>
            <a:r>
              <a:rPr lang="en-GB" dirty="0"/>
              <a:t>Give Specific Praise</a:t>
            </a:r>
          </a:p>
        </p:txBody>
      </p:sp>
      <p:sp>
        <p:nvSpPr>
          <p:cNvPr id="4" name="Star: 5 Points 3">
            <a:extLst>
              <a:ext uri="{FF2B5EF4-FFF2-40B4-BE49-F238E27FC236}">
                <a16:creationId xmlns:a16="http://schemas.microsoft.com/office/drawing/2014/main" id="{E5DA5CC9-C9C6-67D3-0AA5-6A5C184BD732}"/>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23540174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42D4E-58CF-4924-91AD-C484818F09D2}"/>
              </a:ext>
            </a:extLst>
          </p:cNvPr>
          <p:cNvSpPr>
            <a:spLocks noGrp="1"/>
          </p:cNvSpPr>
          <p:nvPr>
            <p:ph type="title"/>
          </p:nvPr>
        </p:nvSpPr>
        <p:spPr/>
        <p:txBody>
          <a:bodyPr/>
          <a:lstStyle/>
          <a:p>
            <a:r>
              <a:rPr lang="en-GB" dirty="0"/>
              <a:t>Interaction and playful opportunities</a:t>
            </a:r>
          </a:p>
        </p:txBody>
      </p:sp>
      <p:sp>
        <p:nvSpPr>
          <p:cNvPr id="3" name="Content Placeholder 2">
            <a:extLst>
              <a:ext uri="{FF2B5EF4-FFF2-40B4-BE49-F238E27FC236}">
                <a16:creationId xmlns:a16="http://schemas.microsoft.com/office/drawing/2014/main" id="{CB9C0658-DEDA-4975-BDE1-744972A0681E}"/>
              </a:ext>
            </a:extLst>
          </p:cNvPr>
          <p:cNvSpPr>
            <a:spLocks noGrp="1"/>
          </p:cNvSpPr>
          <p:nvPr>
            <p:ph sz="half" idx="1"/>
          </p:nvPr>
        </p:nvSpPr>
        <p:spPr>
          <a:xfrm>
            <a:off x="529166" y="1486958"/>
            <a:ext cx="11133668" cy="4351338"/>
          </a:xfrm>
        </p:spPr>
        <p:txBody>
          <a:bodyPr/>
          <a:lstStyle/>
          <a:p>
            <a:pPr marL="285750" indent="-285750">
              <a:buFont typeface="Arial" panose="020B0604020202020204" pitchFamily="34" charset="0"/>
              <a:buChar char="•"/>
            </a:pPr>
            <a:r>
              <a:rPr lang="en-GB" sz="2800" dirty="0"/>
              <a:t>Can help children to feel valued and understood</a:t>
            </a:r>
          </a:p>
          <a:p>
            <a:pPr marL="285750" indent="-285750">
              <a:buFont typeface="Arial" panose="020B0604020202020204" pitchFamily="34" charset="0"/>
              <a:buChar char="•"/>
            </a:pPr>
            <a:r>
              <a:rPr lang="en-GB" sz="2800" dirty="0"/>
              <a:t>Help them understand how other people feel </a:t>
            </a:r>
          </a:p>
          <a:p>
            <a:pPr marL="285750" indent="-285750">
              <a:buFont typeface="Arial" panose="020B0604020202020204" pitchFamily="34" charset="0"/>
              <a:buChar char="•"/>
            </a:pPr>
            <a:r>
              <a:rPr lang="en-GB" sz="2800" dirty="0"/>
              <a:t>Play helps children learn new skills and concepts </a:t>
            </a:r>
          </a:p>
          <a:p>
            <a:pPr marL="285750" indent="-285750">
              <a:buFont typeface="Arial" panose="020B0604020202020204" pitchFamily="34" charset="0"/>
              <a:buChar char="•"/>
            </a:pPr>
            <a:r>
              <a:rPr lang="en-GB" sz="2800" dirty="0"/>
              <a:t>Encourages their creativity and imagination </a:t>
            </a:r>
          </a:p>
          <a:p>
            <a:pPr marL="285750" indent="-285750">
              <a:buFont typeface="Arial" panose="020B0604020202020204" pitchFamily="34" charset="0"/>
              <a:buChar char="•"/>
            </a:pPr>
            <a:r>
              <a:rPr lang="en-GB" sz="2800" dirty="0"/>
              <a:t>Helps children make sense of the world</a:t>
            </a:r>
          </a:p>
          <a:p>
            <a:pPr marL="285750" indent="-285750">
              <a:buFont typeface="Arial" panose="020B0604020202020204" pitchFamily="34" charset="0"/>
              <a:buChar char="•"/>
            </a:pPr>
            <a:r>
              <a:rPr lang="en-GB" sz="2800" dirty="0"/>
              <a:t>Learning skills in problem solving </a:t>
            </a:r>
          </a:p>
          <a:p>
            <a:pPr marL="285750" indent="-285750">
              <a:buFont typeface="Arial" panose="020B0604020202020204" pitchFamily="34" charset="0"/>
              <a:buChar char="•"/>
            </a:pPr>
            <a:r>
              <a:rPr lang="en-GB" sz="2800" dirty="0"/>
              <a:t>Encourages exploration and experimentation through play</a:t>
            </a:r>
          </a:p>
          <a:p>
            <a:r>
              <a:rPr lang="en-GB" sz="2800" dirty="0"/>
              <a:t>Interaction supports the development of a strong relationship, which lays the foundations for dealing with behaviours that are challenging. </a:t>
            </a:r>
          </a:p>
          <a:p>
            <a:endParaRPr lang="en-GB" dirty="0"/>
          </a:p>
        </p:txBody>
      </p:sp>
      <p:pic>
        <p:nvPicPr>
          <p:cNvPr id="5" name="Picture 2" descr="Talk Read Play About Png Activities Png Preschool Apple - Parent Child  Interaction Clipart, Transparent Png - kindpng">
            <a:extLst>
              <a:ext uri="{FF2B5EF4-FFF2-40B4-BE49-F238E27FC236}">
                <a16:creationId xmlns:a16="http://schemas.microsoft.com/office/drawing/2014/main" id="{33A15A61-1783-4D84-98E0-9A513C9E1EA9}"/>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274" b="90385" l="5233" r="91395">
                        <a14:foregroundMark x1="11279" y1="52991" x2="11279" y2="52991"/>
                        <a14:foregroundMark x1="5233" y1="57906" x2="5233" y2="57906"/>
                        <a14:foregroundMark x1="16047" y1="73718" x2="16047" y2="73718"/>
                        <a14:foregroundMark x1="31744" y1="48184" x2="31744" y2="48184"/>
                        <a14:foregroundMark x1="43953" y1="62714" x2="43953" y2="62714"/>
                        <a14:foregroundMark x1="38023" y1="57906" x2="38023" y2="57906"/>
                        <a14:foregroundMark x1="34302" y1="58547" x2="34302" y2="58547"/>
                        <a14:foregroundMark x1="32907" y1="61004" x2="32907" y2="61004"/>
                        <a14:foregroundMark x1="32674" y1="69765" x2="32674" y2="69765"/>
                        <a14:foregroundMark x1="34070" y1="68056" x2="34070" y2="68056"/>
                        <a14:foregroundMark x1="68140" y1="10256" x2="68140" y2="10256"/>
                        <a14:foregroundMark x1="69070" y1="4380" x2="69070" y2="4380"/>
                        <a14:foregroundMark x1="43256" y1="76496" x2="43256" y2="76496"/>
                        <a14:foregroundMark x1="67442" y1="90491" x2="67442" y2="90491"/>
                        <a14:foregroundMark x1="91395" y1="82585" x2="91395" y2="82585"/>
                        <a14:foregroundMark x1="73023" y1="28419" x2="73023" y2="28419"/>
                        <a14:foregroundMark x1="16279" y1="74573" x2="16279" y2="74573"/>
                        <a14:foregroundMark x1="31512" y1="47543" x2="31512" y2="47543"/>
                        <a14:foregroundMark x1="27442" y1="43910" x2="27442" y2="43910"/>
                      </a14:backgroundRemoval>
                    </a14:imgEffect>
                  </a14:imgLayer>
                </a14:imgProps>
              </a:ext>
              <a:ext uri="{28A0092B-C50C-407E-A947-70E740481C1C}">
                <a14:useLocalDpi xmlns:a14="http://schemas.microsoft.com/office/drawing/2010/main" val="0"/>
              </a:ext>
            </a:extLst>
          </a:blip>
          <a:srcRect/>
          <a:stretch>
            <a:fillRect/>
          </a:stretch>
        </p:blipFill>
        <p:spPr bwMode="auto">
          <a:xfrm>
            <a:off x="8950438" y="1419753"/>
            <a:ext cx="2866913" cy="3120449"/>
          </a:xfrm>
          <a:prstGeom prst="rect">
            <a:avLst/>
          </a:prstGeom>
          <a:noFill/>
          <a:extLst>
            <a:ext uri="{909E8E84-426E-40DD-AFC4-6F175D3DCCD1}">
              <a14:hiddenFill xmlns:a14="http://schemas.microsoft.com/office/drawing/2010/main">
                <a:solidFill>
                  <a:srgbClr val="FFFFFF"/>
                </a:solidFill>
              </a14:hiddenFill>
            </a:ext>
          </a:extLst>
        </p:spPr>
      </p:pic>
      <p:sp>
        <p:nvSpPr>
          <p:cNvPr id="4" name="Star: 5 Points 3">
            <a:extLst>
              <a:ext uri="{FF2B5EF4-FFF2-40B4-BE49-F238E27FC236}">
                <a16:creationId xmlns:a16="http://schemas.microsoft.com/office/drawing/2014/main" id="{8A0EA6C3-D599-16E6-4A35-D4639E923D61}"/>
              </a:ext>
            </a:extLst>
          </p:cNvPr>
          <p:cNvSpPr/>
          <p:nvPr/>
        </p:nvSpPr>
        <p:spPr>
          <a:xfrm>
            <a:off x="168797" y="0"/>
            <a:ext cx="618603" cy="6731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t>
            </a:r>
          </a:p>
        </p:txBody>
      </p:sp>
    </p:spTree>
    <p:extLst>
      <p:ext uri="{BB962C8B-B14F-4D97-AF65-F5344CB8AC3E}">
        <p14:creationId xmlns:p14="http://schemas.microsoft.com/office/powerpoint/2010/main" val="23413971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49AD7-BC7F-4DE6-8FA2-B913E468F3C8}"/>
              </a:ext>
            </a:extLst>
          </p:cNvPr>
          <p:cNvSpPr>
            <a:spLocks noGrp="1"/>
          </p:cNvSpPr>
          <p:nvPr>
            <p:ph type="title"/>
          </p:nvPr>
        </p:nvSpPr>
        <p:spPr>
          <a:xfrm>
            <a:off x="762000" y="376237"/>
            <a:ext cx="11040534" cy="1009651"/>
          </a:xfrm>
        </p:spPr>
        <p:txBody>
          <a:bodyPr/>
          <a:lstStyle/>
          <a:p>
            <a:r>
              <a:rPr lang="en-GB" dirty="0"/>
              <a:t>Recommended Websites</a:t>
            </a:r>
          </a:p>
        </p:txBody>
      </p:sp>
      <p:sp>
        <p:nvSpPr>
          <p:cNvPr id="6" name="Rectangle 5">
            <a:extLst>
              <a:ext uri="{FF2B5EF4-FFF2-40B4-BE49-F238E27FC236}">
                <a16:creationId xmlns:a16="http://schemas.microsoft.com/office/drawing/2014/main" id="{3794A7B6-92EB-4AF0-A49C-EE1C40DECEB9}"/>
              </a:ext>
            </a:extLst>
          </p:cNvPr>
          <p:cNvSpPr/>
          <p:nvPr/>
        </p:nvSpPr>
        <p:spPr>
          <a:xfrm>
            <a:off x="609600" y="1166842"/>
            <a:ext cx="11192934" cy="3416320"/>
          </a:xfrm>
          <a:prstGeom prst="rect">
            <a:avLst/>
          </a:prstGeom>
        </p:spPr>
        <p:txBody>
          <a:bodyPr wrap="square">
            <a:spAutoFit/>
          </a:bodyPr>
          <a:lstStyle/>
          <a:p>
            <a:pPr>
              <a:defRPr/>
            </a:pPr>
            <a:r>
              <a:rPr lang="en-GB" sz="2400" b="1" dirty="0"/>
              <a:t>Young Minds (has a parent help line) </a:t>
            </a:r>
            <a:r>
              <a:rPr lang="en-GB" sz="2400" dirty="0">
                <a:hlinkClick r:id="rId3"/>
              </a:rPr>
              <a:t>www.youngminds.org.uk</a:t>
            </a:r>
            <a:endParaRPr lang="en-GB" sz="2400" dirty="0"/>
          </a:p>
          <a:p>
            <a:pPr marL="274320" indent="-274320">
              <a:defRPr/>
            </a:pPr>
            <a:endParaRPr lang="en-GB" sz="2400" dirty="0"/>
          </a:p>
          <a:p>
            <a:pPr marL="274320" indent="-274320">
              <a:defRPr/>
            </a:pPr>
            <a:r>
              <a:rPr lang="en-GB" sz="2400" b="1" dirty="0"/>
              <a:t>Mindworks Surrey </a:t>
            </a:r>
            <a:r>
              <a:rPr lang="en-GB" sz="2400" dirty="0">
                <a:hlinkClick r:id="rId4"/>
              </a:rPr>
              <a:t>https://www.mindworks-surrey.org/</a:t>
            </a:r>
            <a:r>
              <a:rPr lang="en-GB" sz="2400" dirty="0"/>
              <a:t> </a:t>
            </a:r>
          </a:p>
          <a:p>
            <a:pPr marL="274320" indent="-274320" fontAlgn="auto">
              <a:spcAft>
                <a:spcPts val="0"/>
              </a:spcAft>
              <a:buNone/>
              <a:defRPr/>
            </a:pPr>
            <a:endParaRPr lang="en-US" sz="2400" b="1" dirty="0"/>
          </a:p>
          <a:p>
            <a:pPr marL="274320" indent="-274320" fontAlgn="auto">
              <a:spcAft>
                <a:spcPts val="0"/>
              </a:spcAft>
              <a:buNone/>
              <a:defRPr/>
            </a:pPr>
            <a:r>
              <a:rPr lang="en-US" sz="2400" b="1" dirty="0"/>
              <a:t>Childline </a:t>
            </a:r>
            <a:r>
              <a:rPr lang="en-US" sz="2400" dirty="0">
                <a:hlinkClick r:id="rId5"/>
              </a:rPr>
              <a:t>www.childline.org.uk</a:t>
            </a:r>
            <a:r>
              <a:rPr lang="en-US" sz="2400" dirty="0"/>
              <a:t> </a:t>
            </a:r>
          </a:p>
          <a:p>
            <a:pPr marL="274320" indent="-274320" fontAlgn="auto">
              <a:spcAft>
                <a:spcPts val="0"/>
              </a:spcAft>
              <a:buNone/>
              <a:defRPr/>
            </a:pPr>
            <a:endParaRPr lang="en-US" sz="2400" dirty="0"/>
          </a:p>
          <a:p>
            <a:pPr marL="274320" indent="-274320" fontAlgn="auto">
              <a:spcAft>
                <a:spcPts val="0"/>
              </a:spcAft>
              <a:buNone/>
              <a:defRPr/>
            </a:pPr>
            <a:r>
              <a:rPr lang="en-US" sz="2400" b="1" dirty="0"/>
              <a:t>The Mix </a:t>
            </a:r>
            <a:r>
              <a:rPr lang="en-US" sz="2400" dirty="0">
                <a:hlinkClick r:id="rId6"/>
              </a:rPr>
              <a:t>www.themix.org.uk</a:t>
            </a:r>
            <a:endParaRPr lang="en-US" sz="2400" dirty="0"/>
          </a:p>
          <a:p>
            <a:pPr marL="274320" indent="-274320" fontAlgn="auto">
              <a:spcAft>
                <a:spcPts val="0"/>
              </a:spcAft>
              <a:buNone/>
              <a:defRPr/>
            </a:pPr>
            <a:endParaRPr lang="en-US" sz="2400" dirty="0"/>
          </a:p>
          <a:p>
            <a:pPr marL="274320" indent="-274320" fontAlgn="auto">
              <a:spcAft>
                <a:spcPts val="0"/>
              </a:spcAft>
              <a:buNone/>
              <a:defRPr/>
            </a:pPr>
            <a:r>
              <a:rPr lang="en-US" sz="2400" dirty="0">
                <a:hlinkClick r:id="rId7"/>
              </a:rPr>
              <a:t>https://thespark.org.uk/teenage-brain-understanding-introduction-parents/</a:t>
            </a:r>
            <a:r>
              <a:rPr lang="en-US" sz="2400" dirty="0"/>
              <a:t> </a:t>
            </a:r>
          </a:p>
        </p:txBody>
      </p:sp>
    </p:spTree>
    <p:extLst>
      <p:ext uri="{BB962C8B-B14F-4D97-AF65-F5344CB8AC3E}">
        <p14:creationId xmlns:p14="http://schemas.microsoft.com/office/powerpoint/2010/main" val="35744387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29B67-ADF8-48D0-AFC6-94D41C4496EF}"/>
              </a:ext>
            </a:extLst>
          </p:cNvPr>
          <p:cNvSpPr>
            <a:spLocks noGrp="1"/>
          </p:cNvSpPr>
          <p:nvPr>
            <p:ph type="title"/>
          </p:nvPr>
        </p:nvSpPr>
        <p:spPr>
          <a:xfrm>
            <a:off x="612950" y="312767"/>
            <a:ext cx="10515600" cy="1009651"/>
          </a:xfrm>
        </p:spPr>
        <p:txBody>
          <a:bodyPr/>
          <a:lstStyle/>
          <a:p>
            <a:r>
              <a:rPr lang="en-GB" dirty="0"/>
              <a:t>Book Recommendations</a:t>
            </a:r>
          </a:p>
        </p:txBody>
      </p:sp>
      <p:pic>
        <p:nvPicPr>
          <p:cNvPr id="4" name="Picture 3">
            <a:extLst>
              <a:ext uri="{FF2B5EF4-FFF2-40B4-BE49-F238E27FC236}">
                <a16:creationId xmlns:a16="http://schemas.microsoft.com/office/drawing/2014/main" id="{79EA8C42-2CDC-4F6B-90F1-C1D2B7E7A7B5}"/>
              </a:ext>
            </a:extLst>
          </p:cNvPr>
          <p:cNvPicPr>
            <a:picLocks noChangeAspect="1"/>
          </p:cNvPicPr>
          <p:nvPr/>
        </p:nvPicPr>
        <p:blipFill>
          <a:blip r:embed="rId3"/>
          <a:stretch>
            <a:fillRect/>
          </a:stretch>
        </p:blipFill>
        <p:spPr>
          <a:xfrm>
            <a:off x="972608" y="1347818"/>
            <a:ext cx="1543050" cy="2276475"/>
          </a:xfrm>
          <a:prstGeom prst="rect">
            <a:avLst/>
          </a:prstGeom>
        </p:spPr>
      </p:pic>
      <p:sp>
        <p:nvSpPr>
          <p:cNvPr id="18" name="TextBox 17">
            <a:extLst>
              <a:ext uri="{FF2B5EF4-FFF2-40B4-BE49-F238E27FC236}">
                <a16:creationId xmlns:a16="http://schemas.microsoft.com/office/drawing/2014/main" id="{464E4C0B-0410-4581-B4BB-94FCA613D4F8}"/>
              </a:ext>
            </a:extLst>
          </p:cNvPr>
          <p:cNvSpPr txBox="1"/>
          <p:nvPr/>
        </p:nvSpPr>
        <p:spPr>
          <a:xfrm>
            <a:off x="2745846" y="1885890"/>
            <a:ext cx="2506133" cy="1477328"/>
          </a:xfrm>
          <a:prstGeom prst="rect">
            <a:avLst/>
          </a:prstGeom>
          <a:noFill/>
        </p:spPr>
        <p:txBody>
          <a:bodyPr wrap="square" rtlCol="0">
            <a:spAutoFit/>
          </a:bodyPr>
          <a:lstStyle/>
          <a:p>
            <a:r>
              <a:rPr lang="en-GB" dirty="0"/>
              <a:t>The Whole-Brain Child</a:t>
            </a:r>
          </a:p>
          <a:p>
            <a:r>
              <a:rPr lang="en-GB" dirty="0"/>
              <a:t>12 Proven Strategies to Nurture Your Child's Developing Mind</a:t>
            </a:r>
          </a:p>
          <a:p>
            <a:r>
              <a:rPr lang="en-GB" dirty="0"/>
              <a:t>Dan </a:t>
            </a:r>
            <a:r>
              <a:rPr lang="en-GB" dirty="0" err="1"/>
              <a:t>Seigal</a:t>
            </a:r>
            <a:endParaRPr lang="en-GB" dirty="0"/>
          </a:p>
        </p:txBody>
      </p:sp>
      <p:pic>
        <p:nvPicPr>
          <p:cNvPr id="20" name="Picture 19">
            <a:extLst>
              <a:ext uri="{FF2B5EF4-FFF2-40B4-BE49-F238E27FC236}">
                <a16:creationId xmlns:a16="http://schemas.microsoft.com/office/drawing/2014/main" id="{15BE29A7-7565-4C35-901B-E0E96995E694}"/>
              </a:ext>
            </a:extLst>
          </p:cNvPr>
          <p:cNvPicPr>
            <a:picLocks noChangeAspect="1"/>
          </p:cNvPicPr>
          <p:nvPr/>
        </p:nvPicPr>
        <p:blipFill>
          <a:blip r:embed="rId4"/>
          <a:stretch>
            <a:fillRect/>
          </a:stretch>
        </p:blipFill>
        <p:spPr>
          <a:xfrm>
            <a:off x="6569609" y="467750"/>
            <a:ext cx="2225673" cy="2889228"/>
          </a:xfrm>
          <a:prstGeom prst="rect">
            <a:avLst/>
          </a:prstGeom>
        </p:spPr>
      </p:pic>
      <p:sp>
        <p:nvSpPr>
          <p:cNvPr id="22" name="TextBox 21">
            <a:extLst>
              <a:ext uri="{FF2B5EF4-FFF2-40B4-BE49-F238E27FC236}">
                <a16:creationId xmlns:a16="http://schemas.microsoft.com/office/drawing/2014/main" id="{60176225-9C84-41A2-901A-E354D6C4F595}"/>
              </a:ext>
            </a:extLst>
          </p:cNvPr>
          <p:cNvSpPr txBox="1"/>
          <p:nvPr/>
        </p:nvSpPr>
        <p:spPr>
          <a:xfrm>
            <a:off x="8894416" y="817592"/>
            <a:ext cx="2434167" cy="1200329"/>
          </a:xfrm>
          <a:prstGeom prst="rect">
            <a:avLst/>
          </a:prstGeom>
          <a:noFill/>
        </p:spPr>
        <p:txBody>
          <a:bodyPr wrap="square">
            <a:spAutoFit/>
          </a:bodyPr>
          <a:lstStyle/>
          <a:p>
            <a:pPr algn="l"/>
            <a:r>
              <a:rPr lang="en-GB" i="0" dirty="0">
                <a:solidFill>
                  <a:srgbClr val="0F1111"/>
                </a:solidFill>
                <a:effectLst/>
                <a:latin typeface="Amazon Ember"/>
              </a:rPr>
              <a:t>1-2-3 Magic: 3-Step Discipline for Calm, Effective, and Happy Parenting</a:t>
            </a:r>
          </a:p>
        </p:txBody>
      </p:sp>
      <p:pic>
        <p:nvPicPr>
          <p:cNvPr id="24" name="Picture 23">
            <a:extLst>
              <a:ext uri="{FF2B5EF4-FFF2-40B4-BE49-F238E27FC236}">
                <a16:creationId xmlns:a16="http://schemas.microsoft.com/office/drawing/2014/main" id="{15664DA3-8840-4339-A409-7E34738F0C8B}"/>
              </a:ext>
            </a:extLst>
          </p:cNvPr>
          <p:cNvPicPr>
            <a:picLocks noChangeAspect="1"/>
          </p:cNvPicPr>
          <p:nvPr/>
        </p:nvPicPr>
        <p:blipFill>
          <a:blip r:embed="rId5"/>
          <a:stretch>
            <a:fillRect/>
          </a:stretch>
        </p:blipFill>
        <p:spPr>
          <a:xfrm>
            <a:off x="9446154" y="2857811"/>
            <a:ext cx="2132319" cy="2786304"/>
          </a:xfrm>
          <a:prstGeom prst="rect">
            <a:avLst/>
          </a:prstGeom>
        </p:spPr>
      </p:pic>
      <p:sp>
        <p:nvSpPr>
          <p:cNvPr id="26" name="TextBox 25">
            <a:extLst>
              <a:ext uri="{FF2B5EF4-FFF2-40B4-BE49-F238E27FC236}">
                <a16:creationId xmlns:a16="http://schemas.microsoft.com/office/drawing/2014/main" id="{092EF730-9124-4707-B7AA-5DD5C18C07B4}"/>
              </a:ext>
            </a:extLst>
          </p:cNvPr>
          <p:cNvSpPr txBox="1"/>
          <p:nvPr/>
        </p:nvSpPr>
        <p:spPr>
          <a:xfrm>
            <a:off x="6265867" y="3844498"/>
            <a:ext cx="2854851" cy="1477328"/>
          </a:xfrm>
          <a:prstGeom prst="rect">
            <a:avLst/>
          </a:prstGeom>
          <a:noFill/>
        </p:spPr>
        <p:txBody>
          <a:bodyPr wrap="square">
            <a:spAutoFit/>
          </a:bodyPr>
          <a:lstStyle/>
          <a:p>
            <a:pPr algn="l"/>
            <a:r>
              <a:rPr lang="en-GB" i="0" dirty="0">
                <a:solidFill>
                  <a:srgbClr val="0F1111"/>
                </a:solidFill>
                <a:effectLst/>
                <a:latin typeface="Amazon Ember"/>
              </a:rPr>
              <a:t>The Incredible 5-point Scale: Assisting Children with ASDs in Understanding Social Interactions and Controlling Their Emotional Response</a:t>
            </a:r>
          </a:p>
        </p:txBody>
      </p:sp>
    </p:spTree>
    <p:extLst>
      <p:ext uri="{BB962C8B-B14F-4D97-AF65-F5344CB8AC3E}">
        <p14:creationId xmlns:p14="http://schemas.microsoft.com/office/powerpoint/2010/main" val="27681373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DB3E2B9-FFAF-4C69-839B-074B6CF41A6F}"/>
              </a:ext>
            </a:extLst>
          </p:cNvPr>
          <p:cNvSpPr txBox="1"/>
          <p:nvPr/>
        </p:nvSpPr>
        <p:spPr>
          <a:xfrm>
            <a:off x="1140031" y="2612571"/>
            <a:ext cx="4120738" cy="1323439"/>
          </a:xfrm>
          <a:prstGeom prst="rect">
            <a:avLst/>
          </a:prstGeom>
          <a:noFill/>
        </p:spPr>
        <p:txBody>
          <a:bodyPr wrap="square" rtlCol="0">
            <a:spAutoFit/>
          </a:bodyPr>
          <a:lstStyle/>
          <a:p>
            <a:r>
              <a:rPr lang="en-GB" sz="4000" dirty="0">
                <a:solidFill>
                  <a:srgbClr val="8E41A5"/>
                </a:solidFill>
              </a:rPr>
              <a:t>Thank you! </a:t>
            </a:r>
          </a:p>
          <a:p>
            <a:r>
              <a:rPr lang="en-GB" sz="4000" dirty="0">
                <a:solidFill>
                  <a:srgbClr val="8E41A5"/>
                </a:solidFill>
              </a:rPr>
              <a:t>Any questions?</a:t>
            </a:r>
          </a:p>
        </p:txBody>
      </p:sp>
      <p:sp>
        <p:nvSpPr>
          <p:cNvPr id="4" name="TextBox 3">
            <a:extLst>
              <a:ext uri="{FF2B5EF4-FFF2-40B4-BE49-F238E27FC236}">
                <a16:creationId xmlns:a16="http://schemas.microsoft.com/office/drawing/2014/main" id="{8FDCEAED-EA25-455E-B9F2-D742A2820486}"/>
              </a:ext>
            </a:extLst>
          </p:cNvPr>
          <p:cNvSpPr txBox="1"/>
          <p:nvPr/>
        </p:nvSpPr>
        <p:spPr>
          <a:xfrm>
            <a:off x="9516093" y="1935678"/>
            <a:ext cx="1729839" cy="1200329"/>
          </a:xfrm>
          <a:prstGeom prst="rect">
            <a:avLst/>
          </a:prstGeom>
          <a:noFill/>
        </p:spPr>
        <p:txBody>
          <a:bodyPr wrap="square" rtlCol="0">
            <a:spAutoFit/>
          </a:bodyPr>
          <a:lstStyle/>
          <a:p>
            <a:r>
              <a:rPr lang="en-GB" dirty="0"/>
              <a:t>Please scan the QR Code to provide feedback</a:t>
            </a:r>
          </a:p>
        </p:txBody>
      </p:sp>
      <p:pic>
        <p:nvPicPr>
          <p:cNvPr id="5" name="Picture 4">
            <a:extLst>
              <a:ext uri="{FF2B5EF4-FFF2-40B4-BE49-F238E27FC236}">
                <a16:creationId xmlns:a16="http://schemas.microsoft.com/office/drawing/2014/main" id="{BBC09E0C-954E-35DF-493B-4C843FD803CE}"/>
              </a:ext>
            </a:extLst>
          </p:cNvPr>
          <p:cNvPicPr>
            <a:picLocks noChangeAspect="1"/>
          </p:cNvPicPr>
          <p:nvPr/>
        </p:nvPicPr>
        <p:blipFill>
          <a:blip r:embed="rId3"/>
          <a:stretch>
            <a:fillRect/>
          </a:stretch>
        </p:blipFill>
        <p:spPr>
          <a:xfrm>
            <a:off x="5440228" y="850888"/>
            <a:ext cx="3647179" cy="3369907"/>
          </a:xfrm>
          <a:prstGeom prst="rect">
            <a:avLst/>
          </a:prstGeom>
        </p:spPr>
      </p:pic>
    </p:spTree>
    <p:extLst>
      <p:ext uri="{BB962C8B-B14F-4D97-AF65-F5344CB8AC3E}">
        <p14:creationId xmlns:p14="http://schemas.microsoft.com/office/powerpoint/2010/main" val="2348359772"/>
      </p:ext>
    </p:extLst>
  </p:cSld>
  <p:clrMapOvr>
    <a:masterClrMapping/>
  </p:clrMapOvr>
</p:sld>
</file>

<file path=ppt/theme/theme1.xml><?xml version="1.0" encoding="utf-8"?>
<a:theme xmlns:a="http://schemas.openxmlformats.org/drawingml/2006/main" name="6155 Wellbeing MINDWORKS PP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6155 Wellbeing MINDWORKS PPT" id="{CBA391BD-555D-B94C-BE0F-4DE0C71838E0}" vid="{6031B588-2AEB-5F4A-A326-7445B54B740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6155 Wellbeing MINDWORKS PPT</Template>
  <TotalTime>2478</TotalTime>
  <Words>3254</Words>
  <Application>Microsoft Office PowerPoint</Application>
  <PresentationFormat>Widescreen</PresentationFormat>
  <Paragraphs>309</Paragraphs>
  <Slides>29</Slides>
  <Notes>26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ＭＳ Ｐゴシック</vt:lpstr>
      <vt:lpstr>Amazon Ember</vt:lpstr>
      <vt:lpstr>Arial</vt:lpstr>
      <vt:lpstr>BrandonTextRegular</vt:lpstr>
      <vt:lpstr>Calibri</vt:lpstr>
      <vt:lpstr>Lilita One</vt:lpstr>
      <vt:lpstr>Wingdings</vt:lpstr>
      <vt:lpstr>6155 Wellbeing MINDWORKS PPT</vt:lpstr>
      <vt:lpstr>PowerPoint Presentation</vt:lpstr>
      <vt:lpstr>PowerPoint Presentation</vt:lpstr>
      <vt:lpstr>“Emotional” and “Thinking” parts of the Brain</vt:lpstr>
      <vt:lpstr>Thinking and Emotional parts of the brain</vt:lpstr>
      <vt:lpstr>“Flipping your lid”</vt:lpstr>
      <vt:lpstr>How might we see big emotions?</vt:lpstr>
      <vt:lpstr>PowerPoint Presentation</vt:lpstr>
      <vt:lpstr>PowerPoint Presentation</vt:lpstr>
      <vt:lpstr>PowerPoint Presentation</vt:lpstr>
      <vt:lpstr>PowerPoint Presentation</vt:lpstr>
      <vt:lpstr>Ignoring</vt:lpstr>
      <vt:lpstr>Rewards</vt:lpstr>
      <vt:lpstr>PowerPoint Presentation</vt:lpstr>
      <vt:lpstr>Praise is important..</vt:lpstr>
      <vt:lpstr>Making Praise Effective  </vt:lpstr>
      <vt:lpstr>Is this Effective Praise?  </vt:lpstr>
      <vt:lpstr>Routines and Boundaries</vt:lpstr>
      <vt:lpstr>PowerPoint Presentation</vt:lpstr>
      <vt:lpstr>Commands</vt:lpstr>
      <vt:lpstr>PowerPoint Presentation</vt:lpstr>
      <vt:lpstr>PowerPoint Presentation</vt:lpstr>
      <vt:lpstr>Being a Positive Role Model </vt:lpstr>
      <vt:lpstr>Relaxation</vt:lpstr>
      <vt:lpstr>Palm Push…     Chair Push ups</vt:lpstr>
      <vt:lpstr>Steps to remember</vt:lpstr>
      <vt:lpstr>Interaction and playful opportunities</vt:lpstr>
      <vt:lpstr>Recommended Websites</vt:lpstr>
      <vt:lpstr>Book Recommendations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Charlotte Gillis</dc:creator>
  <cp:lastModifiedBy>Marie Wheeler</cp:lastModifiedBy>
  <cp:revision>50</cp:revision>
  <dcterms:created xsi:type="dcterms:W3CDTF">2021-10-12T16:08:17Z</dcterms:created>
  <dcterms:modified xsi:type="dcterms:W3CDTF">2025-09-22T15:41:09Z</dcterms:modified>
</cp:coreProperties>
</file>