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30"/>
  </p:notesMasterIdLst>
  <p:sldIdLst>
    <p:sldId id="256" r:id="rId5"/>
    <p:sldId id="271" r:id="rId6"/>
    <p:sldId id="286" r:id="rId7"/>
    <p:sldId id="290" r:id="rId8"/>
    <p:sldId id="285" r:id="rId9"/>
    <p:sldId id="272" r:id="rId10"/>
    <p:sldId id="281" r:id="rId11"/>
    <p:sldId id="263" r:id="rId12"/>
    <p:sldId id="264" r:id="rId13"/>
    <p:sldId id="266" r:id="rId14"/>
    <p:sldId id="279" r:id="rId15"/>
    <p:sldId id="268" r:id="rId16"/>
    <p:sldId id="273" r:id="rId17"/>
    <p:sldId id="276" r:id="rId18"/>
    <p:sldId id="274" r:id="rId19"/>
    <p:sldId id="277" r:id="rId20"/>
    <p:sldId id="278" r:id="rId21"/>
    <p:sldId id="280" r:id="rId22"/>
    <p:sldId id="287" r:id="rId23"/>
    <p:sldId id="283" r:id="rId24"/>
    <p:sldId id="284" r:id="rId25"/>
    <p:sldId id="288" r:id="rId26"/>
    <p:sldId id="289" r:id="rId27"/>
    <p:sldId id="291" r:id="rId28"/>
    <p:sldId id="269" r:id="rId2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FE3BAF-6DFC-ECB4-3006-A72F04266953}" v="21" dt="2025-06-15T18:26:08.025"/>
  </p1510:revLst>
</p1510:revInfo>
</file>

<file path=ppt/tableStyles.xml><?xml version="1.0" encoding="utf-8"?>
<a:tblStyleLst xmlns:a="http://schemas.openxmlformats.org/drawingml/2006/main" def="{5368770B-43E5-414F-899D-ABC8C519BCA7}">
  <a:tblStyle styleId="{5368770B-43E5-414F-899D-ABC8C519BCA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52e939dc7b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52e939dc7b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67971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8948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a:extLst>
            <a:ext uri="{FF2B5EF4-FFF2-40B4-BE49-F238E27FC236}">
              <a16:creationId xmlns:a16="http://schemas.microsoft.com/office/drawing/2014/main" id="{538367AB-D24E-D108-BEDE-E816D866E87A}"/>
            </a:ext>
          </a:extLst>
        </p:cNvPr>
        <p:cNvGrpSpPr/>
        <p:nvPr/>
      </p:nvGrpSpPr>
      <p:grpSpPr>
        <a:xfrm>
          <a:off x="0" y="0"/>
          <a:ext cx="0" cy="0"/>
          <a:chOff x="0" y="0"/>
          <a:chExt cx="0" cy="0"/>
        </a:xfrm>
      </p:grpSpPr>
      <p:sp>
        <p:nvSpPr>
          <p:cNvPr id="58" name="Google Shape;58;g52e939dc7b_0_7:notes">
            <a:extLst>
              <a:ext uri="{FF2B5EF4-FFF2-40B4-BE49-F238E27FC236}">
                <a16:creationId xmlns:a16="http://schemas.microsoft.com/office/drawing/2014/main" id="{C3BF61E6-C4A1-C064-B566-C4621C0558B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a:extLst>
              <a:ext uri="{FF2B5EF4-FFF2-40B4-BE49-F238E27FC236}">
                <a16:creationId xmlns:a16="http://schemas.microsoft.com/office/drawing/2014/main" id="{BC4FA2BE-069C-4D2D-38AE-7719DD285A9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098862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9822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4364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3157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50603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94424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270979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4921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3881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6678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98451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2323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0065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542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9279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69106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89461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06857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417195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52e939dc7b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14214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a:extLst>
            <a:ext uri="{FF2B5EF4-FFF2-40B4-BE49-F238E27FC236}">
              <a16:creationId xmlns:a16="http://schemas.microsoft.com/office/drawing/2014/main" id="{AD412428-924B-63CF-315A-F41EA1B76DC9}"/>
            </a:ext>
          </a:extLst>
        </p:cNvPr>
        <p:cNvGrpSpPr/>
        <p:nvPr/>
      </p:nvGrpSpPr>
      <p:grpSpPr>
        <a:xfrm>
          <a:off x="0" y="0"/>
          <a:ext cx="0" cy="0"/>
          <a:chOff x="0" y="0"/>
          <a:chExt cx="0" cy="0"/>
        </a:xfrm>
      </p:grpSpPr>
      <p:sp>
        <p:nvSpPr>
          <p:cNvPr id="58" name="Google Shape;58;g52e939dc7b_0_7:notes">
            <a:extLst>
              <a:ext uri="{FF2B5EF4-FFF2-40B4-BE49-F238E27FC236}">
                <a16:creationId xmlns:a16="http://schemas.microsoft.com/office/drawing/2014/main" id="{86DA8FB3-AC76-404D-4118-9AECF64C7F0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52e939dc7b_0_7:notes">
            <a:extLst>
              <a:ext uri="{FF2B5EF4-FFF2-40B4-BE49-F238E27FC236}">
                <a16:creationId xmlns:a16="http://schemas.microsoft.com/office/drawing/2014/main" id="{6D297132-6A83-CEAE-43D5-6234188FA5A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318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52e939dc7b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52e939dc7b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170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15.jpe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9.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9.xml"/><Relationship Id="rId5" Type="http://schemas.openxmlformats.org/officeDocument/2006/relationships/image" Target="../media/image30.jpe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9.xml"/><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9.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2.png"/><Relationship Id="rId7"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9.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jpe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9.xml"/><Relationship Id="rId6" Type="http://schemas.openxmlformats.org/officeDocument/2006/relationships/image" Target="../media/image49.jpeg"/><Relationship Id="rId5" Type="http://schemas.openxmlformats.org/officeDocument/2006/relationships/image" Target="../media/image48.png"/><Relationship Id="rId4" Type="http://schemas.openxmlformats.org/officeDocument/2006/relationships/image" Target="../media/image47.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252132" y="-983316"/>
            <a:ext cx="9144001" cy="5143500"/>
          </a:xfrm>
          <a:prstGeom prst="rect">
            <a:avLst/>
          </a:prstGeom>
          <a:noFill/>
          <a:ln>
            <a:noFill/>
          </a:ln>
        </p:spPr>
      </p:pic>
      <p:sp>
        <p:nvSpPr>
          <p:cNvPr id="55" name="Google Shape;55;p13"/>
          <p:cNvSpPr txBox="1">
            <a:spLocks noGrp="1"/>
          </p:cNvSpPr>
          <p:nvPr>
            <p:ph type="ctrTitle"/>
          </p:nvPr>
        </p:nvSpPr>
        <p:spPr>
          <a:xfrm>
            <a:off x="252065" y="1471225"/>
            <a:ext cx="8520600" cy="1655433"/>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600">
                <a:solidFill>
                  <a:schemeClr val="dk2"/>
                </a:solidFill>
                <a:latin typeface="ISHALinkpen Join" panose="03050602040000000000" pitchFamily="66" charset="0"/>
                <a:ea typeface="ISHALinkpen Join" panose="03050602040000000000" pitchFamily="66" charset="0"/>
              </a:rPr>
              <a:t>Welcome to South Camberley Primary and Nursery School</a:t>
            </a:r>
            <a:endParaRPr sz="3600">
              <a:solidFill>
                <a:schemeClr val="dk2"/>
              </a:solidFill>
              <a:latin typeface="ISHALinkpen Join" panose="03050602040000000000" pitchFamily="66" charset="0"/>
              <a:ea typeface="ISHALinkpen Join" panose="03050602040000000000"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p:nvPr>
        </p:nvSpPr>
        <p:spPr>
          <a:xfrm>
            <a:off x="355759" y="103237"/>
            <a:ext cx="8499100" cy="4954341"/>
          </a:xfrm>
        </p:spPr>
        <p:txBody>
          <a:bodyPr/>
          <a:lstStyle/>
          <a:p>
            <a:br>
              <a:rPr lang="en-US" sz="1800">
                <a:latin typeface="ISHALinkpen Join" panose="03050602040000000000" pitchFamily="66" charset="0"/>
                <a:ea typeface="ISHALinkpen Join" panose="03050602040000000000" pitchFamily="66" charset="0"/>
              </a:rPr>
            </a:br>
            <a:br>
              <a:rPr lang="en-US" sz="1800">
                <a:latin typeface="ISHALinkpen Join" panose="03050602040000000000" pitchFamily="66" charset="0"/>
                <a:ea typeface="ISHALinkpen Join" panose="03050602040000000000" pitchFamily="66" charset="0"/>
              </a:rPr>
            </a:br>
            <a:br>
              <a:rPr lang="en-US" sz="1800" i="1">
                <a:latin typeface="ISHALinkpen Join" panose="03050602040000000000" pitchFamily="66" charset="0"/>
                <a:ea typeface="ISHALinkpen Join" panose="03050602040000000000" pitchFamily="66" charset="0"/>
              </a:rPr>
            </a:br>
            <a:endParaRPr lang="en-US" sz="1800">
              <a:latin typeface="ISHALinkpen Join"/>
              <a:ea typeface="ISHALinkpen Join" panose="03050602040000000000" pitchFamily="66" charset="0"/>
            </a:endParaRPr>
          </a:p>
        </p:txBody>
      </p:sp>
      <p:sp>
        <p:nvSpPr>
          <p:cNvPr id="3" name="TextBox 2">
            <a:extLst>
              <a:ext uri="{FF2B5EF4-FFF2-40B4-BE49-F238E27FC236}">
                <a16:creationId xmlns:a16="http://schemas.microsoft.com/office/drawing/2014/main" id="{FAB223D3-5194-76E7-5F47-12CE0B40FD20}"/>
              </a:ext>
            </a:extLst>
          </p:cNvPr>
          <p:cNvSpPr txBox="1"/>
          <p:nvPr/>
        </p:nvSpPr>
        <p:spPr>
          <a:xfrm>
            <a:off x="406066" y="917408"/>
            <a:ext cx="8059652"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latin typeface="ISHALinkpen Join"/>
              </a:rPr>
              <a:t>                 Welcome</a:t>
            </a:r>
            <a:endParaRPr lang="en-US" sz="2800" b="1"/>
          </a:p>
          <a:p>
            <a:r>
              <a:rPr lang="en-US" sz="1800">
                <a:latin typeface="ISHALinkpen Join"/>
              </a:rPr>
              <a:t>Thank you for choosing South Camberley Primary and Nursery School.</a:t>
            </a:r>
            <a:endParaRPr lang="en-US"/>
          </a:p>
          <a:p>
            <a:r>
              <a:rPr lang="en-US" sz="1800">
                <a:latin typeface="ISHALinkpen Join"/>
              </a:rPr>
              <a:t>We are very pleased to welcome you to our school community.</a:t>
            </a:r>
          </a:p>
          <a:p>
            <a:r>
              <a:rPr lang="en-US" sz="1800">
                <a:latin typeface="ISHALinkpen Join"/>
              </a:rPr>
              <a:t>We have an open-door policy and are happy to answer any questions you may have.</a:t>
            </a:r>
          </a:p>
          <a:p>
            <a:endParaRPr lang="en-US" sz="1800">
              <a:latin typeface="ISHALinkpen Join"/>
            </a:endParaRPr>
          </a:p>
          <a:p>
            <a:r>
              <a:rPr lang="en-US" sz="1800">
                <a:latin typeface="ISHALinkpen Join"/>
              </a:rPr>
              <a:t>We have 3 reception classes, 1 at our France Hill Drive Site and 2 here at James Road. Each class has a Teacher and a Learning support assistant and additional staff as needed and 30 pupils.</a:t>
            </a:r>
          </a:p>
        </p:txBody>
      </p:sp>
    </p:spTree>
    <p:extLst>
      <p:ext uri="{BB962C8B-B14F-4D97-AF65-F5344CB8AC3E}">
        <p14:creationId xmlns:p14="http://schemas.microsoft.com/office/powerpoint/2010/main" val="26148148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p:nvPr>
        </p:nvSpPr>
        <p:spPr>
          <a:xfrm>
            <a:off x="355759" y="103237"/>
            <a:ext cx="8499100" cy="4954341"/>
          </a:xfrm>
        </p:spPr>
        <p:txBody>
          <a:bodyPr/>
          <a:lstStyle/>
          <a:p>
            <a:br>
              <a:rPr lang="en-US" sz="1800">
                <a:latin typeface="ISHALinkpen Join" panose="03050602040000000000" pitchFamily="66" charset="0"/>
                <a:ea typeface="ISHALinkpen Join" panose="03050602040000000000" pitchFamily="66" charset="0"/>
              </a:rPr>
            </a:br>
            <a:br>
              <a:rPr lang="en-US" sz="1800">
                <a:latin typeface="ISHALinkpen Join" panose="03050602040000000000" pitchFamily="66" charset="0"/>
                <a:ea typeface="ISHALinkpen Join" panose="03050602040000000000" pitchFamily="66" charset="0"/>
              </a:rPr>
            </a:br>
            <a:br>
              <a:rPr lang="en-US" sz="1800" i="1">
                <a:latin typeface="ISHALinkpen Join" panose="03050602040000000000" pitchFamily="66" charset="0"/>
                <a:ea typeface="ISHALinkpen Join" panose="03050602040000000000" pitchFamily="66" charset="0"/>
              </a:rPr>
            </a:br>
            <a:endParaRPr lang="en-US" sz="1800">
              <a:latin typeface="ISHALinkpen Join"/>
              <a:ea typeface="ISHALinkpen Join" panose="03050602040000000000" pitchFamily="66" charset="0"/>
            </a:endParaRPr>
          </a:p>
        </p:txBody>
      </p:sp>
      <p:sp>
        <p:nvSpPr>
          <p:cNvPr id="3" name="TextBox 2">
            <a:extLst>
              <a:ext uri="{FF2B5EF4-FFF2-40B4-BE49-F238E27FC236}">
                <a16:creationId xmlns:a16="http://schemas.microsoft.com/office/drawing/2014/main" id="{FAB223D3-5194-76E7-5F47-12CE0B40FD20}"/>
              </a:ext>
            </a:extLst>
          </p:cNvPr>
          <p:cNvSpPr txBox="1"/>
          <p:nvPr/>
        </p:nvSpPr>
        <p:spPr>
          <a:xfrm>
            <a:off x="353428" y="300790"/>
            <a:ext cx="8435638" cy="34394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300"/>
              </a:spcAft>
            </a:pPr>
            <a:r>
              <a:rPr lang="en-US" sz="2800" b="1">
                <a:latin typeface="ISHALinkpen Join"/>
              </a:rPr>
              <a:t>  Dates for your Diary</a:t>
            </a:r>
          </a:p>
          <a:p>
            <a:pPr marL="285750" indent="-285750">
              <a:spcAft>
                <a:spcPts val="600"/>
              </a:spcAft>
              <a:buFont typeface="Arial" panose="020B0604020202020204" pitchFamily="34" charset="0"/>
              <a:buChar char="•"/>
            </a:pPr>
            <a:r>
              <a:rPr lang="en-US" sz="1800" b="1">
                <a:latin typeface="ISHALinkpen Join"/>
              </a:rPr>
              <a:t>Stay and Play sessions are on the 7th, 8th and 9th July- </a:t>
            </a:r>
            <a:r>
              <a:rPr lang="en-US" sz="1800">
                <a:latin typeface="ISHALinkpen Join"/>
              </a:rPr>
              <a:t>this will be small groups of children and parents are invited to visit the reception classroom. </a:t>
            </a:r>
          </a:p>
          <a:p>
            <a:pPr marL="285750" indent="-285750">
              <a:spcAft>
                <a:spcPts val="600"/>
              </a:spcAft>
              <a:buFont typeface="Arial" panose="020B0604020202020204" pitchFamily="34" charset="0"/>
              <a:buChar char="•"/>
            </a:pPr>
            <a:r>
              <a:rPr lang="en-US" sz="1800">
                <a:latin typeface="ISHALinkpen Join"/>
              </a:rPr>
              <a:t>During this time a staff member will</a:t>
            </a:r>
            <a:r>
              <a:rPr lang="en-US" sz="2800">
                <a:latin typeface="ISHALinkpen Join"/>
              </a:rPr>
              <a:t> </a:t>
            </a:r>
            <a:r>
              <a:rPr lang="en-US" sz="1800">
                <a:latin typeface="ISHALinkpen Join"/>
              </a:rPr>
              <a:t>interact with the children and also spend some time talking to parents gaining relevant information about each child to support the transition process. </a:t>
            </a:r>
          </a:p>
          <a:p>
            <a:pPr marL="285750" indent="-285750">
              <a:spcAft>
                <a:spcPts val="600"/>
              </a:spcAft>
              <a:buFont typeface="Arial" panose="020B0604020202020204" pitchFamily="34" charset="0"/>
              <a:buChar char="•"/>
            </a:pPr>
            <a:r>
              <a:rPr lang="en-US" sz="1800">
                <a:latin typeface="ISHALinkpen Join"/>
              </a:rPr>
              <a:t>Please bring the </a:t>
            </a:r>
            <a:r>
              <a:rPr lang="en-US" sz="1800" b="1">
                <a:latin typeface="ISHALinkpen Join"/>
              </a:rPr>
              <a:t>All About Me </a:t>
            </a:r>
            <a:r>
              <a:rPr lang="en-US" sz="1800">
                <a:latin typeface="ISHALinkpen Join"/>
              </a:rPr>
              <a:t>sheet with you.</a:t>
            </a:r>
          </a:p>
          <a:p>
            <a:pPr marL="285750" indent="-285750">
              <a:spcAft>
                <a:spcPts val="600"/>
              </a:spcAft>
              <a:buFont typeface="Arial" panose="020B0604020202020204" pitchFamily="34" charset="0"/>
              <a:buChar char="•"/>
            </a:pPr>
            <a:r>
              <a:rPr lang="en-US" sz="1800" b="1" dirty="0">
                <a:latin typeface="ISHALinkpen Join"/>
              </a:rPr>
              <a:t>17</a:t>
            </a:r>
            <a:r>
              <a:rPr lang="en-US" sz="1800" b="1" baseline="30000" dirty="0">
                <a:latin typeface="ISHALinkpen Join"/>
              </a:rPr>
              <a:t>th</a:t>
            </a:r>
            <a:r>
              <a:rPr lang="en-US" sz="1800" b="1">
                <a:latin typeface="ISHALinkpen Join"/>
              </a:rPr>
              <a:t> July is our Teddy Bear's Picnic 3.30- 4.00. </a:t>
            </a:r>
            <a:r>
              <a:rPr lang="en-US" sz="1800" dirty="0">
                <a:latin typeface="ISHALinkpen Join"/>
              </a:rPr>
              <a:t>A time for children to meet on their teachers and LSAs on the field at their site and share a picnic, games and a story with their new class.</a:t>
            </a:r>
            <a:endParaRPr lang="en-US" sz="1800" b="1" dirty="0">
              <a:highlight>
                <a:srgbClr val="FFFF00"/>
              </a:highlight>
              <a:latin typeface="ISHALinkpen Join"/>
            </a:endParaRPr>
          </a:p>
        </p:txBody>
      </p:sp>
    </p:spTree>
    <p:extLst>
      <p:ext uri="{BB962C8B-B14F-4D97-AF65-F5344CB8AC3E}">
        <p14:creationId xmlns:p14="http://schemas.microsoft.com/office/powerpoint/2010/main" val="16753003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a:extLst>
            <a:ext uri="{FF2B5EF4-FFF2-40B4-BE49-F238E27FC236}">
              <a16:creationId xmlns:a16="http://schemas.microsoft.com/office/drawing/2014/main" id="{60A881CA-F50F-D034-E64B-4C4F5B68F60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DB5FC04-86AB-9488-5464-85704BE21F51}"/>
              </a:ext>
            </a:extLst>
          </p:cNvPr>
          <p:cNvSpPr>
            <a:spLocks noGrp="1"/>
          </p:cNvSpPr>
          <p:nvPr>
            <p:ph type="title"/>
          </p:nvPr>
        </p:nvSpPr>
        <p:spPr>
          <a:xfrm>
            <a:off x="355759" y="103237"/>
            <a:ext cx="8499100" cy="4954341"/>
          </a:xfrm>
        </p:spPr>
        <p:txBody>
          <a:bodyPr/>
          <a:lstStyle/>
          <a:p>
            <a:br>
              <a:rPr lang="en-US" sz="1800">
                <a:latin typeface="ISHALinkpen Join" panose="03050602040000000000" pitchFamily="66" charset="0"/>
                <a:ea typeface="ISHALinkpen Join" panose="03050602040000000000" pitchFamily="66" charset="0"/>
              </a:rPr>
            </a:br>
            <a:br>
              <a:rPr lang="en-US" sz="1800">
                <a:latin typeface="ISHALinkpen Join" panose="03050602040000000000" pitchFamily="66" charset="0"/>
                <a:ea typeface="ISHALinkpen Join" panose="03050602040000000000" pitchFamily="66" charset="0"/>
              </a:rPr>
            </a:br>
            <a:br>
              <a:rPr lang="en-US" sz="1800" i="1">
                <a:latin typeface="ISHALinkpen Join" panose="03050602040000000000" pitchFamily="66" charset="0"/>
                <a:ea typeface="ISHALinkpen Join" panose="03050602040000000000" pitchFamily="66" charset="0"/>
              </a:rPr>
            </a:br>
            <a:endParaRPr lang="en-US" sz="1800">
              <a:latin typeface="ISHALinkpen Join"/>
              <a:ea typeface="ISHALinkpen Join" panose="03050602040000000000" pitchFamily="66" charset="0"/>
            </a:endParaRPr>
          </a:p>
        </p:txBody>
      </p:sp>
      <p:sp>
        <p:nvSpPr>
          <p:cNvPr id="3" name="TextBox 2">
            <a:extLst>
              <a:ext uri="{FF2B5EF4-FFF2-40B4-BE49-F238E27FC236}">
                <a16:creationId xmlns:a16="http://schemas.microsoft.com/office/drawing/2014/main" id="{E33628C3-8043-7376-530E-A8CB7B5073AC}"/>
              </a:ext>
            </a:extLst>
          </p:cNvPr>
          <p:cNvSpPr txBox="1"/>
          <p:nvPr/>
        </p:nvSpPr>
        <p:spPr>
          <a:xfrm>
            <a:off x="353428" y="300790"/>
            <a:ext cx="4976158" cy="41626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Aft>
                <a:spcPts val="300"/>
              </a:spcAft>
            </a:pPr>
            <a:r>
              <a:rPr lang="en-US" sz="2800" b="1">
                <a:solidFill>
                  <a:srgbClr val="C00000"/>
                </a:solidFill>
                <a:latin typeface="ISHALinkpen Join"/>
              </a:rPr>
              <a:t> </a:t>
            </a:r>
            <a:r>
              <a:rPr lang="en-US" sz="2800" b="1">
                <a:solidFill>
                  <a:schemeClr val="tx1"/>
                </a:solidFill>
                <a:latin typeface="ISHALinkpen Join"/>
              </a:rPr>
              <a:t>Transition Boxes</a:t>
            </a:r>
            <a:endParaRPr lang="en-US">
              <a:solidFill>
                <a:schemeClr val="tx1"/>
              </a:solidFill>
            </a:endParaRPr>
          </a:p>
          <a:p>
            <a:pPr>
              <a:spcAft>
                <a:spcPts val="600"/>
              </a:spcAft>
            </a:pPr>
            <a:r>
              <a:rPr lang="en-US">
                <a:solidFill>
                  <a:schemeClr val="tx1"/>
                </a:solidFill>
                <a:latin typeface="ISHALinkpen Join"/>
              </a:rPr>
              <a:t>We will be using transition boxes to support your child in finding the confidence to introduce themselves and develop a sense of belonging in their new class.</a:t>
            </a:r>
            <a:endParaRPr lang="en-US">
              <a:solidFill>
                <a:schemeClr val="tx1"/>
              </a:solidFill>
            </a:endParaRPr>
          </a:p>
          <a:p>
            <a:pPr>
              <a:spcAft>
                <a:spcPts val="600"/>
              </a:spcAft>
            </a:pPr>
            <a:r>
              <a:rPr lang="en-US">
                <a:solidFill>
                  <a:schemeClr val="tx1"/>
                </a:solidFill>
                <a:latin typeface="ISHALinkpen Join"/>
              </a:rPr>
              <a:t>Inside their special box, your child should place 5 objects that are special to them and tell us something about them. For example, they may wish to put a photo of people who are important to them, a souvenir from a family trip or holiday, a </a:t>
            </a:r>
            <a:r>
              <a:rPr lang="en-US" err="1">
                <a:solidFill>
                  <a:schemeClr val="tx1"/>
                </a:solidFill>
                <a:latin typeface="ISHALinkpen Join"/>
              </a:rPr>
              <a:t>favourite</a:t>
            </a:r>
            <a:r>
              <a:rPr lang="en-US">
                <a:solidFill>
                  <a:schemeClr val="tx1"/>
                </a:solidFill>
                <a:latin typeface="ISHALinkpen Join"/>
              </a:rPr>
              <a:t> toy or story book or a special award or badge. </a:t>
            </a:r>
            <a:endParaRPr lang="en-US">
              <a:solidFill>
                <a:schemeClr val="tx1"/>
              </a:solidFill>
            </a:endParaRPr>
          </a:p>
          <a:p>
            <a:pPr>
              <a:spcAft>
                <a:spcPts val="600"/>
              </a:spcAft>
            </a:pPr>
            <a:r>
              <a:rPr lang="en-US">
                <a:solidFill>
                  <a:schemeClr val="tx1"/>
                </a:solidFill>
                <a:latin typeface="ISHALinkpen Join"/>
              </a:rPr>
              <a:t>These should be returned to school on their first day in September. We will then share the boxes together. Children will be encouraged to talk about their special box and what they choose to put inside.</a:t>
            </a:r>
            <a:endParaRPr lang="en-US">
              <a:solidFill>
                <a:schemeClr val="tx1"/>
              </a:solidFill>
            </a:endParaRPr>
          </a:p>
          <a:p>
            <a:pPr>
              <a:spcAft>
                <a:spcPts val="600"/>
              </a:spcAft>
            </a:pPr>
            <a:r>
              <a:rPr lang="en-US">
                <a:solidFill>
                  <a:schemeClr val="tx1"/>
                </a:solidFill>
                <a:latin typeface="ISHALinkpen Join"/>
              </a:rPr>
              <a:t>We hope you enjoy creating a ‘special box’ with your child. We look forward to seeing them and learning more about your child.</a:t>
            </a:r>
            <a:endParaRPr lang="en-US">
              <a:solidFill>
                <a:schemeClr val="tx1"/>
              </a:solidFill>
            </a:endParaRPr>
          </a:p>
          <a:p>
            <a:pPr>
              <a:spcAft>
                <a:spcPts val="600"/>
              </a:spcAft>
            </a:pPr>
            <a:endParaRPr lang="en-US" sz="1800">
              <a:latin typeface="ISHALinkpen Join"/>
            </a:endParaRPr>
          </a:p>
        </p:txBody>
      </p:sp>
      <p:pic>
        <p:nvPicPr>
          <p:cNvPr id="4" name="Picture 3" descr="EYFS All About Me Workshop - Kobi Nazrul Primary School">
            <a:extLst>
              <a:ext uri="{FF2B5EF4-FFF2-40B4-BE49-F238E27FC236}">
                <a16:creationId xmlns:a16="http://schemas.microsoft.com/office/drawing/2014/main" id="{160B2EA8-48CC-285A-5F7B-A88BBB0F8C17}"/>
              </a:ext>
            </a:extLst>
          </p:cNvPr>
          <p:cNvPicPr>
            <a:picLocks noChangeAspect="1"/>
          </p:cNvPicPr>
          <p:nvPr/>
        </p:nvPicPr>
        <p:blipFill>
          <a:blip r:embed="rId4"/>
          <a:srcRect l="6866" t="7157" r="13433" b="24652"/>
          <a:stretch>
            <a:fillRect/>
          </a:stretch>
        </p:blipFill>
        <p:spPr>
          <a:xfrm>
            <a:off x="5769987" y="636814"/>
            <a:ext cx="2609516" cy="3369259"/>
          </a:xfrm>
          <a:prstGeom prst="rect">
            <a:avLst/>
          </a:prstGeom>
        </p:spPr>
      </p:pic>
    </p:spTree>
    <p:extLst>
      <p:ext uri="{BB962C8B-B14F-4D97-AF65-F5344CB8AC3E}">
        <p14:creationId xmlns:p14="http://schemas.microsoft.com/office/powerpoint/2010/main" val="25959560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pic>
        <p:nvPicPr>
          <p:cNvPr id="8" name="Picture 7"/>
          <p:cNvPicPr/>
          <p:nvPr/>
        </p:nvPicPr>
        <p:blipFill rotWithShape="1">
          <a:blip r:embed="rId4"/>
          <a:srcRect l="27255" t="11818" r="39840" b="3683"/>
          <a:stretch/>
        </p:blipFill>
        <p:spPr bwMode="auto">
          <a:xfrm>
            <a:off x="591011" y="103238"/>
            <a:ext cx="3509040" cy="4907527"/>
          </a:xfrm>
          <a:prstGeom prst="rect">
            <a:avLst/>
          </a:prstGeom>
          <a:ln>
            <a:noFill/>
          </a:ln>
          <a:extLst>
            <a:ext uri="{53640926-AAD7-44D8-BBD7-CCE9431645EC}">
              <a14:shadowObscured xmlns:a14="http://schemas.microsoft.com/office/drawing/2010/main"/>
            </a:ext>
          </a:extLst>
        </p:spPr>
      </p:pic>
      <p:sp>
        <p:nvSpPr>
          <p:cNvPr id="2" name="Rounded Rectangle 1"/>
          <p:cNvSpPr/>
          <p:nvPr/>
        </p:nvSpPr>
        <p:spPr>
          <a:xfrm>
            <a:off x="4381950" y="945932"/>
            <a:ext cx="4481881" cy="1551327"/>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p:cNvSpPr>
            <a:spLocks noGrp="1"/>
          </p:cNvSpPr>
          <p:nvPr>
            <p:ph type="title"/>
          </p:nvPr>
        </p:nvSpPr>
        <p:spPr>
          <a:xfrm>
            <a:off x="4454014" y="103237"/>
            <a:ext cx="4378286" cy="4954341"/>
          </a:xfrm>
        </p:spPr>
        <p:txBody>
          <a:bodyPr/>
          <a:lstStyle/>
          <a:p>
            <a:r>
              <a:rPr lang="en-US" sz="1800">
                <a:latin typeface="ISHALinkpen Join"/>
                <a:ea typeface="ISHALinkpen Join" panose="03050602040000000000" pitchFamily="66" charset="0"/>
              </a:rPr>
              <a:t>2 Infant sites, 1 Junior site - One School</a:t>
            </a:r>
            <a:br>
              <a:rPr lang="en-US" sz="1800">
                <a:latin typeface="ISHALinkpen Join" panose="03050602040000000000" pitchFamily="66" charset="0"/>
                <a:ea typeface="ISHALinkpen Join" panose="03050602040000000000" pitchFamily="66" charset="0"/>
              </a:rPr>
            </a:br>
            <a:br>
              <a:rPr lang="en-US" sz="1800">
                <a:latin typeface="ISHALinkpen Join" panose="03050602040000000000" pitchFamily="66" charset="0"/>
                <a:ea typeface="ISHALinkpen Join" panose="03050602040000000000" pitchFamily="66" charset="0"/>
              </a:rPr>
            </a:br>
            <a:r>
              <a:rPr lang="en-US" sz="1200" b="1">
                <a:latin typeface="ISHALinkpen Join"/>
                <a:ea typeface="ISHALinkpen Join" panose="03050602040000000000" pitchFamily="66" charset="0"/>
              </a:rPr>
              <a:t>Our aim is to provide opportunities for every child to succeed through high quality teaching and the development of an engaging and relevant curriculum. We nurture each individual to become confident, ambitious lifelong learners who are responsible, kind and prepared for the future.</a:t>
            </a:r>
            <a:r>
              <a:rPr lang="en-US" sz="1800" b="1">
                <a:latin typeface="ISHALinkpen Join"/>
                <a:ea typeface="ISHALinkpen Join" panose="03050602040000000000" pitchFamily="66" charset="0"/>
              </a:rPr>
              <a:t> </a:t>
            </a:r>
            <a:br>
              <a:rPr lang="en-US" sz="1800" b="1">
                <a:latin typeface="ISHALinkpen Join"/>
                <a:ea typeface="ISHALinkpen Join" panose="03050602040000000000" pitchFamily="66" charset="0"/>
              </a:rPr>
            </a:br>
            <a:br>
              <a:rPr lang="en-US" sz="1800" i="1">
                <a:latin typeface="ISHALinkpen Join" panose="03050602040000000000" pitchFamily="66" charset="0"/>
                <a:ea typeface="ISHALinkpen Join" panose="03050602040000000000" pitchFamily="66" charset="0"/>
              </a:rPr>
            </a:br>
            <a:r>
              <a:rPr lang="en-US" sz="1800">
                <a:latin typeface="ISHALinkpen Join"/>
                <a:ea typeface="ISHALinkpen Join" panose="03050602040000000000" pitchFamily="66" charset="0"/>
              </a:rPr>
              <a:t>Pupils joining Reception remain with South Camberley until they go to secondary school.  This consistency in their education allows us to know them well and enables us to stretch and challenge them to achieve their potential.</a:t>
            </a:r>
            <a:endParaRPr lang="en-GB" sz="1800">
              <a:latin typeface="ISHALinkpen Join"/>
              <a:ea typeface="ISHALinkpen Join" panose="03050602040000000000" pitchFamily="66" charset="0"/>
            </a:endParaRPr>
          </a:p>
        </p:txBody>
      </p:sp>
    </p:spTree>
    <p:extLst>
      <p:ext uri="{BB962C8B-B14F-4D97-AF65-F5344CB8AC3E}">
        <p14:creationId xmlns:p14="http://schemas.microsoft.com/office/powerpoint/2010/main" val="22825108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p:nvPr>
        </p:nvSpPr>
        <p:spPr>
          <a:xfrm>
            <a:off x="4454014" y="103238"/>
            <a:ext cx="4378286" cy="4704736"/>
          </a:xfrm>
        </p:spPr>
        <p:txBody>
          <a:bodyPr/>
          <a:lstStyle/>
          <a:p>
            <a:br>
              <a:rPr lang="en-US" sz="1800" i="1">
                <a:latin typeface="ISHALinkpen Join" panose="03050602040000000000" pitchFamily="66" charset="0"/>
                <a:ea typeface="ISHALinkpen Join" panose="03050602040000000000" pitchFamily="66" charset="0"/>
              </a:rPr>
            </a:br>
            <a:br>
              <a:rPr lang="en-US" sz="1800" i="1">
                <a:latin typeface="ISHALinkpen Join" panose="03050602040000000000" pitchFamily="66" charset="0"/>
                <a:ea typeface="ISHALinkpen Join" panose="03050602040000000000" pitchFamily="66" charset="0"/>
              </a:rPr>
            </a:br>
            <a:endParaRPr lang="en-GB" sz="1800" i="1">
              <a:latin typeface="ISHALinkpen Join" panose="03050602040000000000" pitchFamily="66" charset="0"/>
              <a:ea typeface="ISHALinkpen Join" panose="03050602040000000000" pitchFamily="66" charset="0"/>
            </a:endParaRPr>
          </a:p>
        </p:txBody>
      </p:sp>
      <p:pic>
        <p:nvPicPr>
          <p:cNvPr id="6" name="Picture 5"/>
          <p:cNvPicPr/>
          <p:nvPr/>
        </p:nvPicPr>
        <p:blipFill rotWithShape="1">
          <a:blip r:embed="rId4"/>
          <a:srcRect l="27296" t="12228" r="40357" b="5426"/>
          <a:stretch/>
        </p:blipFill>
        <p:spPr bwMode="auto">
          <a:xfrm>
            <a:off x="4925961" y="194647"/>
            <a:ext cx="3321305" cy="4738689"/>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486698" y="501888"/>
            <a:ext cx="4203290" cy="3293209"/>
          </a:xfrm>
          <a:prstGeom prst="rect">
            <a:avLst/>
          </a:prstGeom>
          <a:noFill/>
        </p:spPr>
        <p:txBody>
          <a:bodyPr wrap="square" rtlCol="0">
            <a:spAutoFit/>
          </a:bodyPr>
          <a:lstStyle/>
          <a:p>
            <a:r>
              <a:rPr lang="en-US" sz="1600">
                <a:latin typeface="ISHALinkpen Join" panose="03050602040000000000" pitchFamily="66" charset="0"/>
                <a:ea typeface="ISHALinkpen Join" panose="03050602040000000000" pitchFamily="66" charset="0"/>
              </a:rPr>
              <a:t>PURE Principles underpin everything that we do.</a:t>
            </a:r>
          </a:p>
          <a:p>
            <a:endParaRPr lang="en-US" sz="1600">
              <a:latin typeface="ISHALinkpen Join" panose="03050602040000000000" pitchFamily="66" charset="0"/>
              <a:ea typeface="ISHALinkpen Join" panose="03050602040000000000" pitchFamily="66" charset="0"/>
            </a:endParaRPr>
          </a:p>
          <a:p>
            <a:r>
              <a:rPr lang="en-US" sz="1600">
                <a:latin typeface="ISHALinkpen Join" panose="03050602040000000000" pitchFamily="66" charset="0"/>
                <a:ea typeface="ISHALinkpen Join" panose="03050602040000000000" pitchFamily="66" charset="0"/>
              </a:rPr>
              <a:t>We use these in all aspects of school life – from praising good choices to ensuring that our curriculum helps every child to achieve their best. </a:t>
            </a:r>
          </a:p>
          <a:p>
            <a:endParaRPr lang="en-US" sz="1600">
              <a:latin typeface="ISHALinkpen Join" panose="03050602040000000000" pitchFamily="66" charset="0"/>
              <a:ea typeface="ISHALinkpen Join" panose="03050602040000000000" pitchFamily="66" charset="0"/>
            </a:endParaRPr>
          </a:p>
          <a:p>
            <a:r>
              <a:rPr lang="en-US" sz="1600">
                <a:latin typeface="ISHALinkpen Join" panose="03050602040000000000" pitchFamily="66" charset="0"/>
                <a:ea typeface="ISHALinkpen Join" panose="03050602040000000000" pitchFamily="66" charset="0"/>
              </a:rPr>
              <a:t>As pupils move through our school, these principles remain the same and are easily applied to life beyond school. </a:t>
            </a:r>
            <a:endParaRPr lang="en-GB" sz="160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21874830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8000"/>
            <a:lum/>
          </a:blip>
          <a:srcRect/>
          <a:stretch>
            <a:fillRect t="-13000" b="-13000"/>
          </a:stretch>
        </a:blipFill>
        <a:effectLst/>
      </p:bgPr>
    </p:bg>
    <p:spTree>
      <p:nvGrpSpPr>
        <p:cNvPr id="1" name="Shape 60"/>
        <p:cNvGrpSpPr/>
        <p:nvPr/>
      </p:nvGrpSpPr>
      <p:grpSpPr>
        <a:xfrm>
          <a:off x="0" y="0"/>
          <a:ext cx="0" cy="0"/>
          <a:chOff x="0" y="0"/>
          <a:chExt cx="0" cy="0"/>
        </a:xfrm>
      </p:grpSpPr>
      <p:sp>
        <p:nvSpPr>
          <p:cNvPr id="62" name="Google Shape;62;p14"/>
          <p:cNvSpPr txBox="1">
            <a:spLocks noGrp="1"/>
          </p:cNvSpPr>
          <p:nvPr>
            <p:ph type="title"/>
          </p:nvPr>
        </p:nvSpPr>
        <p:spPr>
          <a:xfrm>
            <a:off x="311700" y="1402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u="sng">
                <a:solidFill>
                  <a:schemeClr val="dk2"/>
                </a:solidFill>
                <a:latin typeface="ISHALinkpen Join" panose="03050602040000000000" pitchFamily="66" charset="0"/>
                <a:ea typeface="ISHALinkpen Join" panose="03050602040000000000" pitchFamily="66" charset="0"/>
              </a:rPr>
              <a:t>How We Behave</a:t>
            </a:r>
            <a:endParaRPr b="1" u="sng">
              <a:solidFill>
                <a:schemeClr val="dk2"/>
              </a:solidFill>
              <a:latin typeface="ISHALinkpen Join" panose="03050602040000000000" pitchFamily="66" charset="0"/>
              <a:ea typeface="ISHALinkpen Join" panose="03050602040000000000" pitchFamily="66" charset="0"/>
            </a:endParaRPr>
          </a:p>
        </p:txBody>
      </p:sp>
      <p:sp>
        <p:nvSpPr>
          <p:cNvPr id="63" name="Google Shape;63;p14"/>
          <p:cNvSpPr txBox="1">
            <a:spLocks noGrp="1"/>
          </p:cNvSpPr>
          <p:nvPr>
            <p:ph type="body" idx="1"/>
          </p:nvPr>
        </p:nvSpPr>
        <p:spPr>
          <a:xfrm>
            <a:off x="311700" y="1320823"/>
            <a:ext cx="4393035" cy="3822677"/>
          </a:xfrm>
          <a:prstGeom prst="rect">
            <a:avLst/>
          </a:prstGeom>
        </p:spPr>
        <p:txBody>
          <a:bodyPr spcFirstLastPara="1" wrap="square" lIns="91425" tIns="91425" rIns="91425" bIns="91425" anchor="t" anchorCtr="0">
            <a:noAutofit/>
          </a:bodyPr>
          <a:lstStyle/>
          <a:p>
            <a:pPr marL="0" indent="0" algn="ctr">
              <a:spcBef>
                <a:spcPts val="1600"/>
              </a:spcBef>
              <a:spcAft>
                <a:spcPts val="1600"/>
              </a:spcAft>
              <a:buNone/>
            </a:pPr>
            <a:r>
              <a:rPr lang="en-US" sz="1600">
                <a:latin typeface="ISHALinkpen Join"/>
                <a:ea typeface="ISHALinkpen Join" panose="03050602040000000000" pitchFamily="66" charset="0"/>
              </a:rPr>
              <a:t>We are proud of our high standards of </a:t>
            </a:r>
            <a:r>
              <a:rPr lang="en-US" sz="1600" err="1">
                <a:latin typeface="ISHALinkpen Join"/>
                <a:ea typeface="ISHALinkpen Join" panose="03050602040000000000" pitchFamily="66" charset="0"/>
              </a:rPr>
              <a:t>behaviour</a:t>
            </a:r>
            <a:r>
              <a:rPr lang="en-US" sz="1600">
                <a:latin typeface="ISHALinkpen Join"/>
                <a:ea typeface="ISHALinkpen Join" panose="03050602040000000000" pitchFamily="66" charset="0"/>
              </a:rPr>
              <a:t>.  We have a positive approach to </a:t>
            </a:r>
            <a:r>
              <a:rPr lang="en-US" sz="1600" err="1">
                <a:latin typeface="ISHALinkpen Join"/>
                <a:ea typeface="ISHALinkpen Join" panose="03050602040000000000" pitchFamily="66" charset="0"/>
              </a:rPr>
              <a:t>behaviour</a:t>
            </a:r>
            <a:r>
              <a:rPr lang="en-US" sz="1600">
                <a:latin typeface="ISHALinkpen Join"/>
                <a:ea typeface="ISHALinkpen Join" panose="03050602040000000000" pitchFamily="66" charset="0"/>
              </a:rPr>
              <a:t> management which is based on mutual respect and common sense.  </a:t>
            </a:r>
            <a:br>
              <a:rPr lang="en-US" sz="1600">
                <a:latin typeface="ISHALinkpen Join"/>
                <a:ea typeface="ISHALinkpen Join" panose="03050602040000000000" pitchFamily="66" charset="0"/>
              </a:rPr>
            </a:br>
            <a:r>
              <a:rPr lang="en-US" sz="1600">
                <a:latin typeface="ISHALinkpen Join"/>
                <a:ea typeface="ISHALinkpen Join" panose="03050602040000000000" pitchFamily="66" charset="0"/>
              </a:rPr>
              <a:t>We promote good </a:t>
            </a:r>
            <a:r>
              <a:rPr lang="en-US" sz="1600" err="1">
                <a:latin typeface="ISHALinkpen Join"/>
                <a:ea typeface="ISHALinkpen Join" panose="03050602040000000000" pitchFamily="66" charset="0"/>
              </a:rPr>
              <a:t>behaviour</a:t>
            </a:r>
            <a:r>
              <a:rPr lang="en-US" sz="1600">
                <a:latin typeface="ISHALinkpen Join"/>
                <a:ea typeface="ISHALinkpen Join" panose="03050602040000000000" pitchFamily="66" charset="0"/>
              </a:rPr>
              <a:t> and learning through the use of praise, stickers, certificates, postcards, phone calls home and our outstanding achievement award.</a:t>
            </a:r>
            <a:endParaRPr lang="en-GB" sz="1600">
              <a:latin typeface="ISHALinkpen Join"/>
              <a:ea typeface="ISHALinkpen Join" panose="03050602040000000000" pitchFamily="66" charset="0"/>
            </a:endParaRPr>
          </a:p>
          <a:p>
            <a:pPr marL="0" lvl="0" indent="0" algn="l" rtl="0">
              <a:spcBef>
                <a:spcPts val="1600"/>
              </a:spcBef>
              <a:spcAft>
                <a:spcPts val="1600"/>
              </a:spcAft>
              <a:buNone/>
            </a:pPr>
            <a:endParaRPr lang="en-GB">
              <a:latin typeface="ISHALinkpen Join" panose="03050602040000000000" pitchFamily="66" charset="0"/>
              <a:ea typeface="ISHALinkpen Join" panose="03050602040000000000" pitchFamily="66" charset="0"/>
            </a:endParaRPr>
          </a:p>
        </p:txBody>
      </p:sp>
      <p:sp>
        <p:nvSpPr>
          <p:cNvPr id="2" name="Rectangle 1"/>
          <p:cNvSpPr/>
          <p:nvPr/>
        </p:nvSpPr>
        <p:spPr>
          <a:xfrm>
            <a:off x="1735801" y="777791"/>
            <a:ext cx="5421677" cy="584775"/>
          </a:xfrm>
          <a:prstGeom prst="rect">
            <a:avLst/>
          </a:prstGeom>
        </p:spPr>
        <p:txBody>
          <a:bodyPr wrap="none">
            <a:spAutoFit/>
          </a:bodyPr>
          <a:lstStyle/>
          <a:p>
            <a:pPr marL="0" indent="0" algn="ctr">
              <a:spcBef>
                <a:spcPts val="1600"/>
              </a:spcBef>
              <a:spcAft>
                <a:spcPts val="1600"/>
              </a:spcAft>
              <a:buNone/>
            </a:pPr>
            <a:r>
              <a:rPr lang="en-GB" sz="3200" b="1">
                <a:solidFill>
                  <a:srgbClr val="7030A0"/>
                </a:solidFill>
                <a:latin typeface="ISHALinkpen Join" panose="03050602040000000000" pitchFamily="66" charset="0"/>
                <a:ea typeface="ISHALinkpen Join" panose="03050602040000000000" pitchFamily="66" charset="0"/>
              </a:rPr>
              <a:t>Ready, Respectful, Safe</a:t>
            </a:r>
          </a:p>
        </p:txBody>
      </p:sp>
      <p:pic>
        <p:nvPicPr>
          <p:cNvPr id="3" name="Picture 2" descr="A group of children sitting around a fire&#10;&#10;Description automatically generated">
            <a:extLst>
              <a:ext uri="{FF2B5EF4-FFF2-40B4-BE49-F238E27FC236}">
                <a16:creationId xmlns:a16="http://schemas.microsoft.com/office/drawing/2014/main" id="{C5B81D51-021E-4305-CB07-ECE516E388A9}"/>
              </a:ext>
            </a:extLst>
          </p:cNvPr>
          <p:cNvPicPr>
            <a:picLocks noChangeAspect="1"/>
          </p:cNvPicPr>
          <p:nvPr/>
        </p:nvPicPr>
        <p:blipFill>
          <a:blip r:embed="rId4"/>
          <a:stretch>
            <a:fillRect/>
          </a:stretch>
        </p:blipFill>
        <p:spPr>
          <a:xfrm>
            <a:off x="5482727" y="1456522"/>
            <a:ext cx="2784972" cy="2457679"/>
          </a:xfrm>
          <a:prstGeom prst="rect">
            <a:avLst/>
          </a:prstGeom>
        </p:spPr>
      </p:pic>
    </p:spTree>
    <p:extLst>
      <p:ext uri="{BB962C8B-B14F-4D97-AF65-F5344CB8AC3E}">
        <p14:creationId xmlns:p14="http://schemas.microsoft.com/office/powerpoint/2010/main" val="5890214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a:off x="0" y="0"/>
            <a:ext cx="9144001" cy="5143500"/>
          </a:xfrm>
          <a:prstGeom prst="rect">
            <a:avLst/>
          </a:prstGeom>
          <a:noFill/>
          <a:ln>
            <a:noFill/>
          </a:ln>
        </p:spPr>
      </p:pic>
      <p:sp>
        <p:nvSpPr>
          <p:cNvPr id="63" name="Google Shape;63;p14"/>
          <p:cNvSpPr txBox="1">
            <a:spLocks noGrp="1"/>
          </p:cNvSpPr>
          <p:nvPr>
            <p:ph type="body" idx="1"/>
          </p:nvPr>
        </p:nvSpPr>
        <p:spPr>
          <a:xfrm>
            <a:off x="3131502" y="725122"/>
            <a:ext cx="2590804" cy="3647767"/>
          </a:xfrm>
          <a:prstGeom prst="rect">
            <a:avLst/>
          </a:prstGeom>
        </p:spPr>
        <p:txBody>
          <a:bodyPr spcFirstLastPara="1" wrap="square" lIns="91425" tIns="91425" rIns="91425" bIns="91425" anchor="t" anchorCtr="0">
            <a:noAutofit/>
          </a:bodyPr>
          <a:lstStyle/>
          <a:p>
            <a:pPr marL="0" lvl="0" indent="0" algn="ctr" rtl="0">
              <a:spcBef>
                <a:spcPts val="1600"/>
              </a:spcBef>
              <a:spcAft>
                <a:spcPts val="1600"/>
              </a:spcAft>
              <a:buNone/>
            </a:pPr>
            <a:r>
              <a:rPr lang="en-GB" sz="4000" b="1">
                <a:latin typeface="ISHALinkpen Join" panose="03050602040000000000" pitchFamily="66" charset="0"/>
                <a:ea typeface="ISHALinkpen Join" panose="03050602040000000000" pitchFamily="66" charset="0"/>
              </a:rPr>
              <a:t>I</a:t>
            </a:r>
            <a:r>
              <a:rPr lang="en-GB" sz="2000">
                <a:latin typeface="ISHALinkpen Join" panose="03050602040000000000" pitchFamily="66" charset="0"/>
                <a:ea typeface="ISHALinkpen Join" panose="03050602040000000000" pitchFamily="66" charset="0"/>
              </a:rPr>
              <a:t>ndependence</a:t>
            </a:r>
          </a:p>
          <a:p>
            <a:pPr marL="0" lvl="0" indent="0" algn="ctr" rtl="0">
              <a:spcBef>
                <a:spcPts val="1600"/>
              </a:spcBef>
              <a:spcAft>
                <a:spcPts val="1600"/>
              </a:spcAft>
              <a:buNone/>
            </a:pPr>
            <a:r>
              <a:rPr lang="en-GB" sz="4000" b="1">
                <a:latin typeface="ISHALinkpen Join"/>
                <a:ea typeface="ISHALinkpen Join" panose="03050602040000000000" pitchFamily="66" charset="0"/>
              </a:rPr>
              <a:t>C</a:t>
            </a:r>
            <a:r>
              <a:rPr lang="en-GB" sz="2800">
                <a:latin typeface="ISHALinkpen Join"/>
                <a:ea typeface="ISHALinkpen Join" panose="03050602040000000000" pitchFamily="66" charset="0"/>
              </a:rPr>
              <a:t>uriosity</a:t>
            </a:r>
          </a:p>
          <a:p>
            <a:pPr marL="0" lvl="0" indent="0" algn="ctr" rtl="0">
              <a:spcBef>
                <a:spcPts val="1600"/>
              </a:spcBef>
              <a:spcAft>
                <a:spcPts val="1600"/>
              </a:spcAft>
              <a:buNone/>
            </a:pPr>
            <a:r>
              <a:rPr lang="en-GB" sz="4000" b="1">
                <a:latin typeface="ISHALinkpen Join" panose="03050602040000000000" pitchFamily="66" charset="0"/>
                <a:ea typeface="ISHALinkpen Join" panose="03050602040000000000" pitchFamily="66" charset="0"/>
              </a:rPr>
              <a:t>E</a:t>
            </a:r>
            <a:r>
              <a:rPr lang="en-GB" sz="2000">
                <a:latin typeface="ISHALinkpen Join" panose="03050602040000000000" pitchFamily="66" charset="0"/>
                <a:ea typeface="ISHALinkpen Join" panose="03050602040000000000" pitchFamily="66" charset="0"/>
              </a:rPr>
              <a:t>nthusiasm</a:t>
            </a:r>
          </a:p>
          <a:p>
            <a:pPr marL="0" lvl="0" indent="0" algn="ctr" rtl="0">
              <a:spcBef>
                <a:spcPts val="1600"/>
              </a:spcBef>
              <a:spcAft>
                <a:spcPts val="1600"/>
              </a:spcAft>
              <a:buNone/>
            </a:pPr>
            <a:endParaRPr lang="en-GB" sz="2000">
              <a:latin typeface="ISHALinkpen Join" panose="03050602040000000000" pitchFamily="66" charset="0"/>
              <a:ea typeface="ISHALinkpen Join" panose="03050602040000000000" pitchFamily="66" charset="0"/>
            </a:endParaRPr>
          </a:p>
          <a:p>
            <a:pPr marL="0" lvl="0" indent="0" algn="l" rtl="0">
              <a:spcBef>
                <a:spcPts val="1600"/>
              </a:spcBef>
              <a:spcAft>
                <a:spcPts val="1600"/>
              </a:spcAft>
              <a:buNone/>
            </a:pPr>
            <a:endParaRPr lang="en-GB">
              <a:latin typeface="ISHALinkpen Join" panose="03050602040000000000" pitchFamily="66" charset="0"/>
              <a:ea typeface="ISHALinkpen Join" panose="03050602040000000000" pitchFamily="66" charset="0"/>
            </a:endParaRPr>
          </a:p>
        </p:txBody>
      </p:sp>
      <p:sp>
        <p:nvSpPr>
          <p:cNvPr id="4" name="Google Shape;62;p14">
            <a:extLst>
              <a:ext uri="{FF2B5EF4-FFF2-40B4-BE49-F238E27FC236}">
                <a16:creationId xmlns:a16="http://schemas.microsoft.com/office/drawing/2014/main" id="{11C6AC8C-9AB4-1D4D-8386-14535F82B394}"/>
              </a:ext>
            </a:extLst>
          </p:cNvPr>
          <p:cNvSpPr txBox="1">
            <a:spLocks noGrp="1"/>
          </p:cNvSpPr>
          <p:nvPr>
            <p:ph type="title"/>
          </p:nvPr>
        </p:nvSpPr>
        <p:spPr>
          <a:xfrm>
            <a:off x="1986117" y="112804"/>
            <a:ext cx="5043948" cy="61231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b="1" u="sng">
                <a:solidFill>
                  <a:schemeClr val="dk2"/>
                </a:solidFill>
                <a:latin typeface="ISHALinkpen Join" panose="03050602040000000000" pitchFamily="66" charset="0"/>
                <a:ea typeface="ISHALinkpen Join" panose="03050602040000000000" pitchFamily="66" charset="0"/>
              </a:rPr>
              <a:t>Our Early Years Vision</a:t>
            </a:r>
            <a:br>
              <a:rPr lang="en-GB" b="1" u="sng">
                <a:solidFill>
                  <a:schemeClr val="dk2"/>
                </a:solidFill>
                <a:latin typeface="ISHALinkpen Join" panose="03050602040000000000" pitchFamily="66" charset="0"/>
                <a:ea typeface="ISHALinkpen Join" panose="03050602040000000000" pitchFamily="66" charset="0"/>
              </a:rPr>
            </a:br>
            <a:endParaRPr b="1" u="sng">
              <a:solidFill>
                <a:schemeClr val="dk2"/>
              </a:solidFill>
              <a:latin typeface="ISHALinkpen Join" panose="03050602040000000000" pitchFamily="66" charset="0"/>
              <a:ea typeface="ISHALinkpen Join" panose="03050602040000000000" pitchFamily="66" charset="0"/>
            </a:endParaRPr>
          </a:p>
        </p:txBody>
      </p:sp>
      <p:pic>
        <p:nvPicPr>
          <p:cNvPr id="10" name="Picture 9" descr="Two girls sitting on the floor reading a book&#10;&#10;Description automatically generated">
            <a:extLst>
              <a:ext uri="{FF2B5EF4-FFF2-40B4-BE49-F238E27FC236}">
                <a16:creationId xmlns:a16="http://schemas.microsoft.com/office/drawing/2014/main" id="{41820568-ABA8-45F1-1639-B95460357563}"/>
              </a:ext>
            </a:extLst>
          </p:cNvPr>
          <p:cNvPicPr>
            <a:picLocks noChangeAspect="1"/>
          </p:cNvPicPr>
          <p:nvPr/>
        </p:nvPicPr>
        <p:blipFill>
          <a:blip r:embed="rId4"/>
          <a:stretch>
            <a:fillRect/>
          </a:stretch>
        </p:blipFill>
        <p:spPr>
          <a:xfrm>
            <a:off x="118595" y="1163332"/>
            <a:ext cx="3153578" cy="2704132"/>
          </a:xfrm>
          <a:prstGeom prst="rect">
            <a:avLst/>
          </a:prstGeom>
        </p:spPr>
      </p:pic>
      <p:pic>
        <p:nvPicPr>
          <p:cNvPr id="11" name="Picture 10" descr="A group of children looking at a plant&#10;&#10;Description automatically generated">
            <a:extLst>
              <a:ext uri="{FF2B5EF4-FFF2-40B4-BE49-F238E27FC236}">
                <a16:creationId xmlns:a16="http://schemas.microsoft.com/office/drawing/2014/main" id="{705203A8-BB41-44B5-B445-BC355E3EFA77}"/>
              </a:ext>
            </a:extLst>
          </p:cNvPr>
          <p:cNvPicPr>
            <a:picLocks noChangeAspect="1"/>
          </p:cNvPicPr>
          <p:nvPr/>
        </p:nvPicPr>
        <p:blipFill>
          <a:blip r:embed="rId5"/>
          <a:stretch>
            <a:fillRect/>
          </a:stretch>
        </p:blipFill>
        <p:spPr>
          <a:xfrm>
            <a:off x="5718443" y="1165436"/>
            <a:ext cx="3029638" cy="2764430"/>
          </a:xfrm>
          <a:prstGeom prst="rect">
            <a:avLst/>
          </a:prstGeom>
        </p:spPr>
      </p:pic>
    </p:spTree>
    <p:extLst>
      <p:ext uri="{BB962C8B-B14F-4D97-AF65-F5344CB8AC3E}">
        <p14:creationId xmlns:p14="http://schemas.microsoft.com/office/powerpoint/2010/main" val="27233826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a:off x="0" y="0"/>
            <a:ext cx="9144001" cy="5143500"/>
          </a:xfrm>
          <a:prstGeom prst="rect">
            <a:avLst/>
          </a:prstGeom>
          <a:noFill/>
          <a:ln>
            <a:noFill/>
          </a:ln>
        </p:spPr>
      </p:pic>
      <p:sp>
        <p:nvSpPr>
          <p:cNvPr id="62" name="Google Shape;62;p14"/>
          <p:cNvSpPr txBox="1">
            <a:spLocks noGrp="1"/>
          </p:cNvSpPr>
          <p:nvPr>
            <p:ph type="title"/>
          </p:nvPr>
        </p:nvSpPr>
        <p:spPr>
          <a:xfrm>
            <a:off x="311700" y="1402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b="1" u="sng">
                <a:solidFill>
                  <a:schemeClr val="dk2"/>
                </a:solidFill>
                <a:latin typeface="ISHALinkpen Join" panose="03050602040000000000" pitchFamily="66" charset="0"/>
                <a:ea typeface="ISHALinkpen Join" panose="03050602040000000000" pitchFamily="66" charset="0"/>
              </a:rPr>
              <a:t>EYFS at South Camberley</a:t>
            </a:r>
            <a:endParaRPr b="1" u="sng">
              <a:solidFill>
                <a:schemeClr val="dk2"/>
              </a:solidFill>
              <a:latin typeface="ISHALinkpen Join" panose="03050602040000000000" pitchFamily="66" charset="0"/>
              <a:ea typeface="ISHALinkpen Join" panose="03050602040000000000" pitchFamily="66" charset="0"/>
            </a:endParaRPr>
          </a:p>
        </p:txBody>
      </p:sp>
      <p:sp>
        <p:nvSpPr>
          <p:cNvPr id="2" name="Rounded Rectangle 1"/>
          <p:cNvSpPr/>
          <p:nvPr/>
        </p:nvSpPr>
        <p:spPr>
          <a:xfrm>
            <a:off x="205053" y="1469526"/>
            <a:ext cx="8520601" cy="10397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Google Shape;63;p14"/>
          <p:cNvSpPr txBox="1">
            <a:spLocks noGrp="1"/>
          </p:cNvSpPr>
          <p:nvPr>
            <p:ph type="body" idx="1"/>
          </p:nvPr>
        </p:nvSpPr>
        <p:spPr>
          <a:xfrm>
            <a:off x="311699" y="486697"/>
            <a:ext cx="8780681" cy="3008671"/>
          </a:xfrm>
          <a:prstGeom prst="rect">
            <a:avLst/>
          </a:prstGeom>
        </p:spPr>
        <p:txBody>
          <a:bodyPr spcFirstLastPara="1" wrap="square" lIns="91425" tIns="91425" rIns="91425" bIns="91425" anchor="t" anchorCtr="0">
            <a:noAutofit/>
          </a:bodyPr>
          <a:lstStyle/>
          <a:p>
            <a:pPr marL="0" lvl="0" indent="0" rtl="0">
              <a:spcBef>
                <a:spcPts val="1600"/>
              </a:spcBef>
              <a:spcAft>
                <a:spcPts val="1600"/>
              </a:spcAft>
              <a:buNone/>
            </a:pPr>
            <a:r>
              <a:rPr lang="en-GB" sz="1700">
                <a:latin typeface="ISHALinkpen Join" panose="03050602040000000000" pitchFamily="66" charset="0"/>
                <a:ea typeface="ISHALinkpen Join" panose="03050602040000000000" pitchFamily="66" charset="0"/>
              </a:rPr>
              <a:t>The curriculum is based around the seven areas of learning that the Birth to 5 Framework sets out: </a:t>
            </a:r>
            <a:br>
              <a:rPr lang="en-GB" sz="1700">
                <a:latin typeface="ISHALinkpen Join" panose="03050602040000000000" pitchFamily="66" charset="0"/>
                <a:ea typeface="ISHALinkpen Join" panose="03050602040000000000" pitchFamily="66" charset="0"/>
              </a:rPr>
            </a:br>
            <a:br>
              <a:rPr lang="en-GB" sz="1700">
                <a:latin typeface="ISHALinkpen Join" panose="03050602040000000000" pitchFamily="66" charset="0"/>
                <a:ea typeface="ISHALinkpen Join" panose="03050602040000000000" pitchFamily="66" charset="0"/>
              </a:rPr>
            </a:br>
            <a:r>
              <a:rPr lang="en-GB" sz="1700">
                <a:latin typeface="ISHALinkpen Join" panose="03050602040000000000" pitchFamily="66" charset="0"/>
                <a:ea typeface="ISHALinkpen Join" panose="03050602040000000000" pitchFamily="66" charset="0"/>
              </a:rPr>
              <a:t>Personal, Social and Emotional Development, Communication and Language, Physical Development, Literacy, Mathematics, Understanding the World and Expressive Arts and Design. </a:t>
            </a:r>
            <a:br>
              <a:rPr lang="en-GB" sz="1700">
                <a:latin typeface="ISHALinkpen Join" panose="03050602040000000000" pitchFamily="66" charset="0"/>
                <a:ea typeface="ISHALinkpen Join" panose="03050602040000000000" pitchFamily="66" charset="0"/>
              </a:rPr>
            </a:br>
            <a:br>
              <a:rPr lang="en-GB" sz="1700">
                <a:latin typeface="ISHALinkpen Join" panose="03050602040000000000" pitchFamily="66" charset="0"/>
                <a:ea typeface="ISHALinkpen Join" panose="03050602040000000000" pitchFamily="66" charset="0"/>
              </a:rPr>
            </a:br>
            <a:endParaRPr lang="en-GB">
              <a:latin typeface="ISHALinkpen Join" panose="03050602040000000000" pitchFamily="66" charset="0"/>
              <a:ea typeface="ISHALinkpen Join" panose="03050602040000000000" pitchFamily="66" charset="0"/>
            </a:endParaRPr>
          </a:p>
        </p:txBody>
      </p:sp>
      <p:pic>
        <p:nvPicPr>
          <p:cNvPr id="9" name="Picture 8" descr="Slika"/>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451" y="2804975"/>
            <a:ext cx="3179173" cy="2196083"/>
          </a:xfrm>
          <a:prstGeom prst="rect">
            <a:avLst/>
          </a:prstGeom>
          <a:noFill/>
          <a:ln>
            <a:noFill/>
          </a:ln>
        </p:spPr>
      </p:pic>
      <p:pic>
        <p:nvPicPr>
          <p:cNvPr id="3" name="Picture 2" descr="A child sitting at a table with a game&#10;&#10;Description automatically generated">
            <a:extLst>
              <a:ext uri="{FF2B5EF4-FFF2-40B4-BE49-F238E27FC236}">
                <a16:creationId xmlns:a16="http://schemas.microsoft.com/office/drawing/2014/main" id="{AAD9C4FE-D0B6-9617-CFE1-07DCABCFC126}"/>
              </a:ext>
            </a:extLst>
          </p:cNvPr>
          <p:cNvPicPr>
            <a:picLocks noChangeAspect="1"/>
          </p:cNvPicPr>
          <p:nvPr/>
        </p:nvPicPr>
        <p:blipFill>
          <a:blip r:embed="rId5"/>
          <a:stretch>
            <a:fillRect/>
          </a:stretch>
        </p:blipFill>
        <p:spPr>
          <a:xfrm>
            <a:off x="5182186" y="2806648"/>
            <a:ext cx="3221285" cy="2198210"/>
          </a:xfrm>
          <a:prstGeom prst="rect">
            <a:avLst/>
          </a:prstGeom>
        </p:spPr>
      </p:pic>
    </p:spTree>
    <p:extLst>
      <p:ext uri="{BB962C8B-B14F-4D97-AF65-F5344CB8AC3E}">
        <p14:creationId xmlns:p14="http://schemas.microsoft.com/office/powerpoint/2010/main" val="40841762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a:off x="0" y="0"/>
            <a:ext cx="9144001" cy="5143500"/>
          </a:xfrm>
          <a:prstGeom prst="rect">
            <a:avLst/>
          </a:prstGeom>
          <a:noFill/>
          <a:ln>
            <a:noFill/>
          </a:ln>
        </p:spPr>
      </p:pic>
      <p:sp>
        <p:nvSpPr>
          <p:cNvPr id="62" name="Google Shape;62;p14"/>
          <p:cNvSpPr txBox="1">
            <a:spLocks noGrp="1"/>
          </p:cNvSpPr>
          <p:nvPr>
            <p:ph type="title"/>
          </p:nvPr>
        </p:nvSpPr>
        <p:spPr>
          <a:xfrm>
            <a:off x="311700" y="1402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u="sng">
                <a:solidFill>
                  <a:schemeClr val="dk2"/>
                </a:solidFill>
                <a:latin typeface="ISHALinkpen Join" panose="03050602040000000000" pitchFamily="66" charset="0"/>
                <a:ea typeface="ISHALinkpen Join" panose="03050602040000000000" pitchFamily="66" charset="0"/>
              </a:rPr>
              <a:t>Learning is Fun</a:t>
            </a:r>
            <a:endParaRPr b="1" u="sng">
              <a:solidFill>
                <a:schemeClr val="dk2"/>
              </a:solidFill>
              <a:latin typeface="ISHALinkpen Join" panose="03050602040000000000" pitchFamily="66" charset="0"/>
              <a:ea typeface="ISHALinkpen Join" panose="03050602040000000000" pitchFamily="66" charset="0"/>
            </a:endParaRPr>
          </a:p>
        </p:txBody>
      </p:sp>
      <p:sp>
        <p:nvSpPr>
          <p:cNvPr id="63" name="Google Shape;63;p14"/>
          <p:cNvSpPr txBox="1">
            <a:spLocks noGrp="1"/>
          </p:cNvSpPr>
          <p:nvPr>
            <p:ph type="body" idx="1"/>
          </p:nvPr>
        </p:nvSpPr>
        <p:spPr>
          <a:xfrm>
            <a:off x="311700" y="712924"/>
            <a:ext cx="8520600" cy="4282249"/>
          </a:xfrm>
          <a:prstGeom prst="rect">
            <a:avLst/>
          </a:prstGeom>
        </p:spPr>
        <p:txBody>
          <a:bodyPr spcFirstLastPara="1" wrap="square" lIns="91425" tIns="91425" rIns="91425" bIns="91425" anchor="t" anchorCtr="0">
            <a:noAutofit/>
          </a:bodyPr>
          <a:lstStyle/>
          <a:p>
            <a:pPr marL="0" indent="0" algn="ctr">
              <a:spcBef>
                <a:spcPts val="1600"/>
              </a:spcBef>
              <a:spcAft>
                <a:spcPts val="1600"/>
              </a:spcAft>
              <a:buNone/>
            </a:pPr>
            <a:r>
              <a:rPr lang="en-GB">
                <a:latin typeface="ISHALinkpen Join"/>
                <a:ea typeface="ISHALinkpen Join" panose="03050602040000000000" pitchFamily="66" charset="0"/>
              </a:rPr>
              <a:t>In Early Years – Nursery and Reception - we teach through short focus whole class, small group and 1-1 sessions and first-hand experiences. Our curriculum is based around rich texts which are linked with a half termly theme. Our curriculum is ever-evolving, enriching and diverse.</a:t>
            </a:r>
            <a:endParaRPr lang="en-GB" sz="2000">
              <a:latin typeface="ISHALinkpen Join"/>
              <a:ea typeface="ISHALinkpen Join" panose="03050602040000000000" pitchFamily="66" charset="0"/>
            </a:endParaRPr>
          </a:p>
          <a:p>
            <a:pPr marL="0" lvl="0" indent="0" algn="l" rtl="0">
              <a:spcBef>
                <a:spcPts val="1600"/>
              </a:spcBef>
              <a:spcAft>
                <a:spcPts val="1600"/>
              </a:spcAft>
              <a:buNone/>
            </a:pPr>
            <a:endParaRPr lang="en-GB">
              <a:latin typeface="ISHALinkpen Join" panose="03050602040000000000" pitchFamily="66" charset="0"/>
              <a:ea typeface="ISHALinkpen Join" panose="03050602040000000000" pitchFamily="66" charset="0"/>
            </a:endParaRPr>
          </a:p>
        </p:txBody>
      </p:sp>
      <p:pic>
        <p:nvPicPr>
          <p:cNvPr id="9" name="Picture 8" descr="Slika"/>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0439" y="2922662"/>
            <a:ext cx="3190272" cy="2072511"/>
          </a:xfrm>
          <a:prstGeom prst="rect">
            <a:avLst/>
          </a:prstGeom>
          <a:noFill/>
          <a:ln>
            <a:noFill/>
          </a:ln>
        </p:spPr>
      </p:pic>
      <p:pic>
        <p:nvPicPr>
          <p:cNvPr id="2" name="Picture 1" descr="A group of kids watching a fire truck&#10;&#10;Description automatically generated">
            <a:extLst>
              <a:ext uri="{FF2B5EF4-FFF2-40B4-BE49-F238E27FC236}">
                <a16:creationId xmlns:a16="http://schemas.microsoft.com/office/drawing/2014/main" id="{3328A44E-2B5A-28F7-696B-9AA1D5751FF0}"/>
              </a:ext>
            </a:extLst>
          </p:cNvPr>
          <p:cNvPicPr>
            <a:picLocks noChangeAspect="1"/>
          </p:cNvPicPr>
          <p:nvPr/>
        </p:nvPicPr>
        <p:blipFill>
          <a:blip r:embed="rId5"/>
          <a:stretch>
            <a:fillRect/>
          </a:stretch>
        </p:blipFill>
        <p:spPr>
          <a:xfrm>
            <a:off x="5665862" y="2885423"/>
            <a:ext cx="2530113" cy="2122431"/>
          </a:xfrm>
          <a:prstGeom prst="rect">
            <a:avLst/>
          </a:prstGeom>
        </p:spPr>
      </p:pic>
    </p:spTree>
    <p:extLst>
      <p:ext uri="{BB962C8B-B14F-4D97-AF65-F5344CB8AC3E}">
        <p14:creationId xmlns:p14="http://schemas.microsoft.com/office/powerpoint/2010/main" val="33027381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a:off x="0" y="0"/>
            <a:ext cx="9144001" cy="5143500"/>
          </a:xfrm>
          <a:prstGeom prst="rect">
            <a:avLst/>
          </a:prstGeom>
          <a:noFill/>
          <a:ln>
            <a:noFill/>
          </a:ln>
        </p:spPr>
      </p:pic>
      <p:sp>
        <p:nvSpPr>
          <p:cNvPr id="62" name="Google Shape;62;p14"/>
          <p:cNvSpPr txBox="1">
            <a:spLocks noGrp="1"/>
          </p:cNvSpPr>
          <p:nvPr>
            <p:ph type="title"/>
          </p:nvPr>
        </p:nvSpPr>
        <p:spPr>
          <a:xfrm>
            <a:off x="311700" y="1402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u="sng">
                <a:solidFill>
                  <a:schemeClr val="dk2"/>
                </a:solidFill>
                <a:latin typeface="ISHALinkpen Join" panose="03050602040000000000" pitchFamily="66" charset="0"/>
                <a:ea typeface="ISHALinkpen Join" panose="03050602040000000000" pitchFamily="66" charset="0"/>
              </a:rPr>
              <a:t>Memorable Experiences</a:t>
            </a:r>
            <a:endParaRPr b="1" u="sng">
              <a:solidFill>
                <a:schemeClr val="dk2"/>
              </a:solidFill>
              <a:latin typeface="ISHALinkpen Join" panose="03050602040000000000" pitchFamily="66" charset="0"/>
              <a:ea typeface="ISHALinkpen Join" panose="03050602040000000000" pitchFamily="66" charset="0"/>
            </a:endParaRPr>
          </a:p>
        </p:txBody>
      </p:sp>
      <p:sp>
        <p:nvSpPr>
          <p:cNvPr id="63" name="Google Shape;63;p14"/>
          <p:cNvSpPr txBox="1">
            <a:spLocks noGrp="1"/>
          </p:cNvSpPr>
          <p:nvPr>
            <p:ph type="body" idx="1"/>
          </p:nvPr>
        </p:nvSpPr>
        <p:spPr>
          <a:xfrm>
            <a:off x="311700" y="712924"/>
            <a:ext cx="8520600" cy="4282249"/>
          </a:xfrm>
          <a:prstGeom prst="rect">
            <a:avLst/>
          </a:prstGeom>
        </p:spPr>
        <p:txBody>
          <a:bodyPr spcFirstLastPara="1" wrap="square" lIns="91425" tIns="91425" rIns="91425" bIns="91425" anchor="t" anchorCtr="0">
            <a:noAutofit/>
          </a:bodyPr>
          <a:lstStyle/>
          <a:p>
            <a:pPr marL="0" indent="0" algn="ctr">
              <a:spcBef>
                <a:spcPts val="1600"/>
              </a:spcBef>
              <a:spcAft>
                <a:spcPts val="1600"/>
              </a:spcAft>
              <a:buNone/>
            </a:pPr>
            <a:r>
              <a:rPr lang="en-GB">
                <a:latin typeface="ISHALinkpen Join" panose="03050602040000000000" pitchFamily="66" charset="0"/>
                <a:ea typeface="ISHALinkpen Join" panose="03050602040000000000" pitchFamily="66" charset="0"/>
              </a:rPr>
              <a:t>We plan in exciting opportunities to enrich children’s experiences with us.  Visits and visitors inspire children’s interests and we tailor learning to these.</a:t>
            </a:r>
            <a:endParaRPr lang="en-GB" sz="2000">
              <a:latin typeface="ISHALinkpen Join" panose="03050602040000000000" pitchFamily="66" charset="0"/>
              <a:ea typeface="ISHALinkpen Join" panose="03050602040000000000" pitchFamily="66" charset="0"/>
            </a:endParaRPr>
          </a:p>
          <a:p>
            <a:pPr marL="0" lvl="0" indent="0" algn="l" rtl="0">
              <a:spcBef>
                <a:spcPts val="1600"/>
              </a:spcBef>
              <a:spcAft>
                <a:spcPts val="1600"/>
              </a:spcAft>
              <a:buNone/>
            </a:pPr>
            <a:endParaRPr lang="en-GB">
              <a:latin typeface="ISHALinkpen Join" panose="03050602040000000000" pitchFamily="66" charset="0"/>
              <a:ea typeface="ISHALinkpen Join" panose="03050602040000000000" pitchFamily="66" charset="0"/>
            </a:endParaRPr>
          </a:p>
        </p:txBody>
      </p:sp>
      <p:pic>
        <p:nvPicPr>
          <p:cNvPr id="2" name="Picture 1" descr="A group of children on a stage&#10;&#10;Description automatically generated">
            <a:extLst>
              <a:ext uri="{FF2B5EF4-FFF2-40B4-BE49-F238E27FC236}">
                <a16:creationId xmlns:a16="http://schemas.microsoft.com/office/drawing/2014/main" id="{AA39A139-443C-174A-8E0D-2E3043846075}"/>
              </a:ext>
            </a:extLst>
          </p:cNvPr>
          <p:cNvPicPr>
            <a:picLocks noChangeAspect="1"/>
          </p:cNvPicPr>
          <p:nvPr/>
        </p:nvPicPr>
        <p:blipFill>
          <a:blip r:embed="rId4"/>
          <a:stretch>
            <a:fillRect/>
          </a:stretch>
        </p:blipFill>
        <p:spPr>
          <a:xfrm>
            <a:off x="621374" y="2176665"/>
            <a:ext cx="3284864" cy="2478910"/>
          </a:xfrm>
          <a:prstGeom prst="rect">
            <a:avLst/>
          </a:prstGeom>
        </p:spPr>
      </p:pic>
      <p:pic>
        <p:nvPicPr>
          <p:cNvPr id="3" name="Picture 2" descr="A group of children standing next to a van&#10;&#10;Description automatically generated">
            <a:extLst>
              <a:ext uri="{FF2B5EF4-FFF2-40B4-BE49-F238E27FC236}">
                <a16:creationId xmlns:a16="http://schemas.microsoft.com/office/drawing/2014/main" id="{9023D75D-77F3-5B81-4826-DB088D3B9F9B}"/>
              </a:ext>
            </a:extLst>
          </p:cNvPr>
          <p:cNvPicPr>
            <a:picLocks noChangeAspect="1"/>
          </p:cNvPicPr>
          <p:nvPr/>
        </p:nvPicPr>
        <p:blipFill>
          <a:blip r:embed="rId5"/>
          <a:stretch>
            <a:fillRect/>
          </a:stretch>
        </p:blipFill>
        <p:spPr>
          <a:xfrm>
            <a:off x="5098646" y="2215985"/>
            <a:ext cx="3240107" cy="2478565"/>
          </a:xfrm>
          <a:prstGeom prst="rect">
            <a:avLst/>
          </a:prstGeom>
        </p:spPr>
      </p:pic>
    </p:spTree>
    <p:extLst>
      <p:ext uri="{BB962C8B-B14F-4D97-AF65-F5344CB8AC3E}">
        <p14:creationId xmlns:p14="http://schemas.microsoft.com/office/powerpoint/2010/main" val="4685347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a:off x="0" y="0"/>
            <a:ext cx="9144001" cy="5143500"/>
          </a:xfrm>
          <a:prstGeom prst="rect">
            <a:avLst/>
          </a:prstGeom>
          <a:noFill/>
          <a:ln>
            <a:noFill/>
          </a:ln>
        </p:spPr>
      </p:pic>
      <p:sp>
        <p:nvSpPr>
          <p:cNvPr id="62" name="Google Shape;62;p14"/>
          <p:cNvSpPr txBox="1">
            <a:spLocks noGrp="1"/>
          </p:cNvSpPr>
          <p:nvPr>
            <p:ph type="title"/>
          </p:nvPr>
        </p:nvSpPr>
        <p:spPr>
          <a:xfrm>
            <a:off x="311700" y="273463"/>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b="1" u="sng">
                <a:solidFill>
                  <a:schemeClr val="dk2"/>
                </a:solidFill>
                <a:latin typeface="ISHALinkpen Join" panose="03050602040000000000" pitchFamily="66" charset="0"/>
                <a:ea typeface="ISHALinkpen Join" panose="03050602040000000000" pitchFamily="66" charset="0"/>
              </a:rPr>
              <a:t>Learning Everywhere!</a:t>
            </a:r>
            <a:endParaRPr b="1" u="sng">
              <a:solidFill>
                <a:schemeClr val="dk2"/>
              </a:solidFill>
              <a:latin typeface="ISHALinkpen Join" panose="03050602040000000000" pitchFamily="66" charset="0"/>
              <a:ea typeface="ISHALinkpen Join" panose="03050602040000000000" pitchFamily="66" charset="0"/>
            </a:endParaRPr>
          </a:p>
        </p:txBody>
      </p:sp>
      <p:sp>
        <p:nvSpPr>
          <p:cNvPr id="63" name="Google Shape;63;p14"/>
          <p:cNvSpPr txBox="1">
            <a:spLocks noGrp="1"/>
          </p:cNvSpPr>
          <p:nvPr>
            <p:ph type="body" idx="1"/>
          </p:nvPr>
        </p:nvSpPr>
        <p:spPr>
          <a:xfrm>
            <a:off x="449090" y="645517"/>
            <a:ext cx="8383210" cy="3361417"/>
          </a:xfrm>
          <a:prstGeom prst="rect">
            <a:avLst/>
          </a:prstGeom>
        </p:spPr>
        <p:txBody>
          <a:bodyPr spcFirstLastPara="1" wrap="square" lIns="91425" tIns="91425" rIns="91425" bIns="91425" anchor="t" anchorCtr="0">
            <a:noAutofit/>
          </a:bodyPr>
          <a:lstStyle/>
          <a:p>
            <a:pPr marL="0" indent="0" algn="ctr">
              <a:spcBef>
                <a:spcPts val="1600"/>
              </a:spcBef>
              <a:spcAft>
                <a:spcPts val="1600"/>
              </a:spcAft>
              <a:buNone/>
            </a:pPr>
            <a:r>
              <a:rPr lang="en-GB" sz="2000">
                <a:latin typeface="ISHALinkpen Join"/>
                <a:ea typeface="ISHALinkpen Join" panose="03050602040000000000" pitchFamily="66" charset="0"/>
              </a:rPr>
              <a:t>We have excellent indoor and outdoor learning areas with high levels of vocabulary and engaging activities for all children to learn and deepen their understanding in all areas of the curriculum.  </a:t>
            </a:r>
            <a:endParaRPr lang="en-GB">
              <a:latin typeface="ISHALinkpen Join" panose="03050602040000000000" pitchFamily="66" charset="0"/>
              <a:ea typeface="ISHALinkpen Join" panose="03050602040000000000" pitchFamily="66" charset="0"/>
            </a:endParaRPr>
          </a:p>
        </p:txBody>
      </p:sp>
      <p:pic>
        <p:nvPicPr>
          <p:cNvPr id="8" name="Picture 7"/>
          <p:cNvPicPr>
            <a:picLocks noChangeAspect="1"/>
          </p:cNvPicPr>
          <p:nvPr/>
        </p:nvPicPr>
        <p:blipFill>
          <a:blip r:embed="rId4"/>
          <a:stretch>
            <a:fillRect/>
          </a:stretch>
        </p:blipFill>
        <p:spPr>
          <a:xfrm>
            <a:off x="6169480" y="2688277"/>
            <a:ext cx="2800210" cy="2015671"/>
          </a:xfrm>
          <a:prstGeom prst="rect">
            <a:avLst/>
          </a:prstGeom>
        </p:spPr>
      </p:pic>
      <p:pic>
        <p:nvPicPr>
          <p:cNvPr id="3" name="Picture 2" descr="Two girls singing into microphones&#10;&#10;Description automatically generated">
            <a:extLst>
              <a:ext uri="{FF2B5EF4-FFF2-40B4-BE49-F238E27FC236}">
                <a16:creationId xmlns:a16="http://schemas.microsoft.com/office/drawing/2014/main" id="{4B505ABA-6A8D-A69E-76F5-91766DFA264B}"/>
              </a:ext>
            </a:extLst>
          </p:cNvPr>
          <p:cNvPicPr>
            <a:picLocks noChangeAspect="1"/>
          </p:cNvPicPr>
          <p:nvPr/>
        </p:nvPicPr>
        <p:blipFill>
          <a:blip r:embed="rId5"/>
          <a:stretch>
            <a:fillRect/>
          </a:stretch>
        </p:blipFill>
        <p:spPr>
          <a:xfrm>
            <a:off x="3769157" y="2411638"/>
            <a:ext cx="1743075" cy="2292310"/>
          </a:xfrm>
          <a:prstGeom prst="rect">
            <a:avLst/>
          </a:prstGeom>
        </p:spPr>
      </p:pic>
      <p:pic>
        <p:nvPicPr>
          <p:cNvPr id="4" name="Picture 3" descr="A child playing with dirt&#10;&#10;Description automatically generated">
            <a:extLst>
              <a:ext uri="{FF2B5EF4-FFF2-40B4-BE49-F238E27FC236}">
                <a16:creationId xmlns:a16="http://schemas.microsoft.com/office/drawing/2014/main" id="{6748B45F-9E0F-8E1E-593B-F1CF208F52EF}"/>
              </a:ext>
            </a:extLst>
          </p:cNvPr>
          <p:cNvPicPr>
            <a:picLocks noChangeAspect="1"/>
          </p:cNvPicPr>
          <p:nvPr/>
        </p:nvPicPr>
        <p:blipFill>
          <a:blip r:embed="rId6"/>
          <a:stretch>
            <a:fillRect/>
          </a:stretch>
        </p:blipFill>
        <p:spPr>
          <a:xfrm>
            <a:off x="311700" y="2610606"/>
            <a:ext cx="2980178" cy="2171011"/>
          </a:xfrm>
          <a:prstGeom prst="rect">
            <a:avLst/>
          </a:prstGeom>
        </p:spPr>
      </p:pic>
    </p:spTree>
    <p:extLst>
      <p:ext uri="{BB962C8B-B14F-4D97-AF65-F5344CB8AC3E}">
        <p14:creationId xmlns:p14="http://schemas.microsoft.com/office/powerpoint/2010/main" val="9704484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p:nvPr>
        </p:nvSpPr>
        <p:spPr>
          <a:xfrm>
            <a:off x="4454014" y="103238"/>
            <a:ext cx="4378286" cy="4704736"/>
          </a:xfrm>
        </p:spPr>
        <p:txBody>
          <a:bodyPr/>
          <a:lstStyle/>
          <a:p>
            <a:br>
              <a:rPr lang="en-US" sz="1800" i="1">
                <a:latin typeface="ISHALinkpen Join" panose="03050602040000000000" pitchFamily="66" charset="0"/>
                <a:ea typeface="ISHALinkpen Join" panose="03050602040000000000" pitchFamily="66" charset="0"/>
              </a:rPr>
            </a:br>
            <a:br>
              <a:rPr lang="en-US" sz="1800" i="1">
                <a:latin typeface="ISHALinkpen Join" panose="03050602040000000000" pitchFamily="66" charset="0"/>
                <a:ea typeface="ISHALinkpen Join" panose="03050602040000000000" pitchFamily="66" charset="0"/>
              </a:rPr>
            </a:br>
            <a:endParaRPr lang="en-GB" sz="1800" i="1">
              <a:latin typeface="ISHALinkpen Join" panose="03050602040000000000" pitchFamily="66" charset="0"/>
              <a:ea typeface="ISHALinkpen Join" panose="03050602040000000000" pitchFamily="66" charset="0"/>
            </a:endParaRPr>
          </a:p>
        </p:txBody>
      </p:sp>
      <p:sp>
        <p:nvSpPr>
          <p:cNvPr id="3" name="TextBox 2"/>
          <p:cNvSpPr txBox="1"/>
          <p:nvPr/>
        </p:nvSpPr>
        <p:spPr>
          <a:xfrm>
            <a:off x="221227" y="1000346"/>
            <a:ext cx="8738418" cy="1323439"/>
          </a:xfrm>
          <a:prstGeom prst="rect">
            <a:avLst/>
          </a:prstGeom>
          <a:noFill/>
        </p:spPr>
        <p:txBody>
          <a:bodyPr wrap="square" rtlCol="0">
            <a:spAutoFit/>
          </a:bodyPr>
          <a:lstStyle/>
          <a:p>
            <a:pPr marL="0" indent="0" algn="ctr">
              <a:spcBef>
                <a:spcPts val="1600"/>
              </a:spcBef>
              <a:spcAft>
                <a:spcPts val="1600"/>
              </a:spcAft>
              <a:buNone/>
            </a:pPr>
            <a:r>
              <a:rPr lang="en-GB" sz="2000">
                <a:latin typeface="ISHALinkpen Join" panose="03050602040000000000" pitchFamily="66" charset="0"/>
                <a:ea typeface="ISHALinkpen Join" panose="03050602040000000000" pitchFamily="66" charset="0"/>
              </a:rPr>
              <a:t>Our school is lucky to have a wide range of technology for children to use, including: iPads, Chromebooks, </a:t>
            </a:r>
            <a:r>
              <a:rPr lang="en-GB" sz="2000" err="1">
                <a:latin typeface="ISHALinkpen Join" panose="03050602040000000000" pitchFamily="66" charset="0"/>
                <a:ea typeface="ISHALinkpen Join" panose="03050602040000000000" pitchFamily="66" charset="0"/>
              </a:rPr>
              <a:t>Beebots</a:t>
            </a:r>
            <a:r>
              <a:rPr lang="en-GB" sz="2000">
                <a:latin typeface="ISHALinkpen Join" panose="03050602040000000000" pitchFamily="66" charset="0"/>
                <a:ea typeface="ISHALinkpen Join" panose="03050602040000000000" pitchFamily="66" charset="0"/>
              </a:rPr>
              <a:t> and Virtual Reality headsets to enrich their learning experiences.</a:t>
            </a:r>
          </a:p>
        </p:txBody>
      </p:sp>
      <p:sp>
        <p:nvSpPr>
          <p:cNvPr id="7" name="Google Shape;62;p14"/>
          <p:cNvSpPr txBox="1">
            <a:spLocks/>
          </p:cNvSpPr>
          <p:nvPr/>
        </p:nvSpPr>
        <p:spPr>
          <a:xfrm>
            <a:off x="348570" y="265413"/>
            <a:ext cx="8520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r>
              <a:rPr lang="en-US" sz="2800" b="1" u="sng">
                <a:solidFill>
                  <a:schemeClr val="dk2"/>
                </a:solidFill>
                <a:latin typeface="ISHALinkpen Join" panose="03050602040000000000" pitchFamily="66" charset="0"/>
                <a:ea typeface="ISHALinkpen Join" panose="03050602040000000000" pitchFamily="66" charset="0"/>
              </a:rPr>
              <a:t>Technology Enhances Learning</a:t>
            </a:r>
            <a:endParaRPr lang="en-GB" sz="2800" b="1" u="sng">
              <a:solidFill>
                <a:schemeClr val="dk2"/>
              </a:solidFill>
              <a:latin typeface="ISHALinkpen Join" panose="03050602040000000000" pitchFamily="66" charset="0"/>
              <a:ea typeface="ISHALinkpen Join" panose="03050602040000000000" pitchFamily="66" charset="0"/>
            </a:endParaRPr>
          </a:p>
        </p:txBody>
      </p:sp>
      <p:pic>
        <p:nvPicPr>
          <p:cNvPr id="8" name="Picture 7"/>
          <p:cNvPicPr>
            <a:picLocks noChangeAspect="1"/>
          </p:cNvPicPr>
          <p:nvPr/>
        </p:nvPicPr>
        <p:blipFill rotWithShape="1">
          <a:blip r:embed="rId4"/>
          <a:srcRect r="9514"/>
          <a:stretch/>
        </p:blipFill>
        <p:spPr>
          <a:xfrm>
            <a:off x="6963954" y="2268419"/>
            <a:ext cx="1878168" cy="1610962"/>
          </a:xfrm>
          <a:prstGeom prst="rect">
            <a:avLst/>
          </a:prstGeom>
        </p:spPr>
      </p:pic>
      <p:pic>
        <p:nvPicPr>
          <p:cNvPr id="9" name="Picture 8"/>
          <p:cNvPicPr>
            <a:picLocks noChangeAspect="1"/>
          </p:cNvPicPr>
          <p:nvPr/>
        </p:nvPicPr>
        <p:blipFill>
          <a:blip r:embed="rId5"/>
          <a:stretch>
            <a:fillRect/>
          </a:stretch>
        </p:blipFill>
        <p:spPr>
          <a:xfrm>
            <a:off x="221227" y="2323785"/>
            <a:ext cx="1919736" cy="2553718"/>
          </a:xfrm>
          <a:prstGeom prst="rect">
            <a:avLst/>
          </a:prstGeom>
        </p:spPr>
      </p:pic>
      <p:pic>
        <p:nvPicPr>
          <p:cNvPr id="10" name="Picture 9" descr="Slika"/>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08703" y="2455606"/>
            <a:ext cx="3337704" cy="2557878"/>
          </a:xfrm>
          <a:prstGeom prst="rect">
            <a:avLst/>
          </a:prstGeom>
          <a:noFill/>
          <a:ln>
            <a:noFill/>
          </a:ln>
        </p:spPr>
      </p:pic>
    </p:spTree>
    <p:extLst>
      <p:ext uri="{BB962C8B-B14F-4D97-AF65-F5344CB8AC3E}">
        <p14:creationId xmlns:p14="http://schemas.microsoft.com/office/powerpoint/2010/main" val="32025413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idx="4294967295"/>
          </p:nvPr>
        </p:nvSpPr>
        <p:spPr>
          <a:xfrm>
            <a:off x="189186" y="252248"/>
            <a:ext cx="4666593" cy="4635062"/>
          </a:xfrm>
        </p:spPr>
        <p:txBody>
          <a:bodyPr/>
          <a:lstStyle/>
          <a:p>
            <a:br>
              <a:rPr lang="en-US" sz="1800" i="1" dirty="0">
                <a:latin typeface="ISHALinkpen Join" panose="03050602040000000000" pitchFamily="66" charset="0"/>
                <a:ea typeface="ISHALinkpen Join" panose="03050602040000000000" pitchFamily="66" charset="0"/>
              </a:rPr>
            </a:br>
            <a:r>
              <a:rPr lang="en-US" sz="1600" dirty="0">
                <a:latin typeface="ISHALinkpen+ Join Connect"/>
                <a:ea typeface="ISHALinkpen Join" panose="03050602040000000000" pitchFamily="66" charset="0"/>
              </a:rPr>
              <a:t>Th school day starts at 8.30 or if you want to come to </a:t>
            </a:r>
            <a:r>
              <a:rPr lang="en-US" sz="1600">
                <a:latin typeface="ISHALinkpen+ Join Connect"/>
                <a:ea typeface="ISHALinkpen Join" panose="03050602040000000000" pitchFamily="66" charset="0"/>
              </a:rPr>
              <a:t>breakfast club 8.15.</a:t>
            </a:r>
            <a:br>
              <a:rPr lang="en-US" sz="1600" dirty="0">
                <a:latin typeface="ISHALinkpen+ Join Connect" panose="03050602040000000000" pitchFamily="66" charset="0"/>
                <a:ea typeface="ISHALinkpen+ Join Connect" panose="03050602040000000000" pitchFamily="66" charset="0"/>
              </a:rPr>
            </a:br>
            <a:r>
              <a:rPr lang="en-US" sz="1600" dirty="0">
                <a:latin typeface="ISHALinkpen+ Join Connect"/>
                <a:ea typeface="ISHALinkpen+ Join Connect" panose="03050602040000000000" pitchFamily="66" charset="0"/>
              </a:rPr>
              <a:t>During the school day the children will take part in a range of teacher led sessions such as phonics, literacy, handwriting, learning for life and Mathematics. </a:t>
            </a:r>
            <a:br>
              <a:rPr lang="en-US" sz="1600" dirty="0">
                <a:latin typeface="ISHALinkpen+ Join Connect" panose="03050602040000000000" pitchFamily="66" charset="0"/>
                <a:ea typeface="ISHALinkpen+ Join Connect" panose="03050602040000000000" pitchFamily="66" charset="0"/>
              </a:rPr>
            </a:br>
            <a:br>
              <a:rPr lang="en-US" sz="1600" dirty="0">
                <a:latin typeface="ISHALinkpen+ Join Connect" panose="03050602040000000000" pitchFamily="66" charset="0"/>
                <a:ea typeface="ISHALinkpen+ Join Connect" panose="03050602040000000000" pitchFamily="66" charset="0"/>
              </a:rPr>
            </a:br>
            <a:r>
              <a:rPr lang="en-US" sz="1600" dirty="0">
                <a:latin typeface="ISHALinkpen Join"/>
                <a:ea typeface="ISHALinkpen Join" panose="03050602040000000000" pitchFamily="66" charset="0"/>
              </a:rPr>
              <a:t>Between these sessions the children engage in Excellent learning using a wide range of carefully planned activities which foster their imaginations and are linked with themes.  </a:t>
            </a:r>
            <a:br>
              <a:rPr lang="en-US" sz="1600" dirty="0">
                <a:latin typeface="ISHALinkpen Join"/>
                <a:ea typeface="ISHALinkpen Join" panose="03050602040000000000" pitchFamily="66" charset="0"/>
              </a:rPr>
            </a:br>
            <a:br>
              <a:rPr lang="en-US" sz="1600" dirty="0">
                <a:latin typeface="ISHALinkpen Join"/>
                <a:ea typeface="ISHALinkpen Join" panose="03050602040000000000" pitchFamily="66" charset="0"/>
              </a:rPr>
            </a:br>
            <a:r>
              <a:rPr lang="en-US" sz="1600" dirty="0">
                <a:latin typeface="ISHALinkpen Join"/>
                <a:ea typeface="ISHALinkpen Join" panose="03050602040000000000" pitchFamily="66" charset="0"/>
              </a:rPr>
              <a:t>Here is an example of this in action!</a:t>
            </a:r>
            <a:br>
              <a:rPr lang="en-US" sz="1800" dirty="0">
                <a:latin typeface="ISHALinkpen Join" panose="03050602040000000000" pitchFamily="66" charset="0"/>
                <a:ea typeface="ISHALinkpen Join" panose="03050602040000000000" pitchFamily="66" charset="0"/>
              </a:rPr>
            </a:br>
            <a:r>
              <a:rPr lang="en-US" sz="1800" dirty="0">
                <a:latin typeface="ISHALinkpen Join"/>
                <a:ea typeface="ISHALinkpen Join" panose="03050602040000000000" pitchFamily="66" charset="0"/>
              </a:rPr>
              <a:t> </a:t>
            </a:r>
            <a:br>
              <a:rPr lang="en-US" sz="1800" dirty="0">
                <a:latin typeface="ISHALinkpen Join" panose="03050602040000000000" pitchFamily="66" charset="0"/>
                <a:ea typeface="ISHALinkpen Join" panose="03050602040000000000" pitchFamily="66" charset="0"/>
              </a:rPr>
            </a:br>
            <a:r>
              <a:rPr lang="en-US" sz="1800" dirty="0">
                <a:latin typeface="ISHALinkpen Join"/>
                <a:ea typeface="ISHALinkpen Join" panose="03050602040000000000" pitchFamily="66" charset="0"/>
              </a:rPr>
              <a:t> </a:t>
            </a:r>
            <a:br>
              <a:rPr lang="en-US" sz="1800" dirty="0">
                <a:latin typeface="ISHALinkpen Join" panose="03050602040000000000" pitchFamily="66" charset="0"/>
                <a:ea typeface="ISHALinkpen Join" panose="03050602040000000000" pitchFamily="66" charset="0"/>
              </a:rPr>
            </a:br>
            <a:br>
              <a:rPr lang="en-US" sz="1800" dirty="0">
                <a:latin typeface="ISHALinkpen Join" panose="03050602040000000000" pitchFamily="66" charset="0"/>
                <a:ea typeface="ISHALinkpen Join" panose="03050602040000000000" pitchFamily="66" charset="0"/>
              </a:rPr>
            </a:br>
            <a:r>
              <a:rPr lang="en-US" sz="1800" dirty="0">
                <a:latin typeface="ISHALinkpen Join"/>
                <a:ea typeface="ISHALinkpen Join" panose="03050602040000000000" pitchFamily="66" charset="0"/>
              </a:rPr>
              <a:t> </a:t>
            </a:r>
            <a:endParaRPr lang="en-GB" sz="1800" dirty="0">
              <a:latin typeface="ISHALinkpen Join"/>
              <a:ea typeface="ISHALinkpen Join" panose="03050602040000000000" pitchFamily="66" charset="0"/>
            </a:endParaRPr>
          </a:p>
        </p:txBody>
      </p:sp>
      <p:sp>
        <p:nvSpPr>
          <p:cNvPr id="7" name="Google Shape;62;p14"/>
          <p:cNvSpPr txBox="1">
            <a:spLocks/>
          </p:cNvSpPr>
          <p:nvPr/>
        </p:nvSpPr>
        <p:spPr>
          <a:xfrm>
            <a:off x="124601" y="45854"/>
            <a:ext cx="8520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r>
              <a:rPr lang="en-US" sz="2800" b="1" u="sng">
                <a:solidFill>
                  <a:schemeClr val="dk2"/>
                </a:solidFill>
                <a:latin typeface="ISHALinkpen Join" panose="03050602040000000000" pitchFamily="66" charset="0"/>
                <a:ea typeface="ISHALinkpen Join" panose="03050602040000000000" pitchFamily="66" charset="0"/>
              </a:rPr>
              <a:t>The School Day</a:t>
            </a:r>
            <a:endParaRPr lang="en-GB" sz="2800" b="1" u="sng">
              <a:solidFill>
                <a:schemeClr val="dk2"/>
              </a:solidFill>
              <a:latin typeface="ISHALinkpen Join" panose="03050602040000000000" pitchFamily="66" charset="0"/>
              <a:ea typeface="ISHALinkpen Join" panose="03050602040000000000" pitchFamily="66" charset="0"/>
            </a:endParaRPr>
          </a:p>
        </p:txBody>
      </p:sp>
      <p:pic>
        <p:nvPicPr>
          <p:cNvPr id="6" name="Picture 5" descr="Slika"/>
          <p:cNvPicPr/>
          <p:nvPr/>
        </p:nvPicPr>
        <p:blipFill>
          <a:blip r:embed="rId4">
            <a:extLst>
              <a:ext uri="{28A0092B-C50C-407E-A947-70E740481C1C}">
                <a14:useLocalDpi xmlns:a14="http://schemas.microsoft.com/office/drawing/2010/main" val="0"/>
              </a:ext>
            </a:extLst>
          </a:blip>
          <a:srcRect/>
          <a:stretch>
            <a:fillRect/>
          </a:stretch>
        </p:blipFill>
        <p:spPr bwMode="auto">
          <a:xfrm>
            <a:off x="6653048" y="134141"/>
            <a:ext cx="2364828" cy="2577528"/>
          </a:xfrm>
          <a:prstGeom prst="rect">
            <a:avLst/>
          </a:prstGeom>
          <a:noFill/>
          <a:ln>
            <a:noFill/>
          </a:ln>
        </p:spPr>
      </p:pic>
      <p:pic>
        <p:nvPicPr>
          <p:cNvPr id="8" name="Picture 7" descr="Slika"/>
          <p:cNvPicPr/>
          <p:nvPr/>
        </p:nvPicPr>
        <p:blipFill>
          <a:blip r:embed="rId5">
            <a:extLst>
              <a:ext uri="{28A0092B-C50C-407E-A947-70E740481C1C}">
                <a14:useLocalDpi xmlns:a14="http://schemas.microsoft.com/office/drawing/2010/main" val="0"/>
              </a:ext>
            </a:extLst>
          </a:blip>
          <a:srcRect/>
          <a:stretch>
            <a:fillRect/>
          </a:stretch>
        </p:blipFill>
        <p:spPr bwMode="auto">
          <a:xfrm>
            <a:off x="6999357" y="2658752"/>
            <a:ext cx="2018520" cy="2455345"/>
          </a:xfrm>
          <a:prstGeom prst="rect">
            <a:avLst/>
          </a:prstGeom>
          <a:noFill/>
          <a:ln>
            <a:noFill/>
          </a:ln>
        </p:spPr>
      </p:pic>
      <p:pic>
        <p:nvPicPr>
          <p:cNvPr id="9" name="Picture 8" descr="Slika"/>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59819" y="2649785"/>
            <a:ext cx="1939537" cy="2473280"/>
          </a:xfrm>
          <a:prstGeom prst="rect">
            <a:avLst/>
          </a:prstGeom>
          <a:noFill/>
          <a:ln>
            <a:noFill/>
          </a:ln>
        </p:spPr>
      </p:pic>
      <p:pic>
        <p:nvPicPr>
          <p:cNvPr id="1026" name="Picture 2" descr="https://images-eu.ssl-images-amazon.com/images/I/51yl4U2WcjL._SX218_BO1,204,203,200_QL40_ML2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59819" y="766821"/>
            <a:ext cx="1876884" cy="1876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56896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idx="4294967295"/>
          </p:nvPr>
        </p:nvSpPr>
        <p:spPr>
          <a:xfrm>
            <a:off x="245942" y="80836"/>
            <a:ext cx="8799736" cy="4095693"/>
          </a:xfrm>
        </p:spPr>
        <p:txBody>
          <a:bodyPr/>
          <a:lstStyle/>
          <a:p>
            <a:br>
              <a:rPr lang="en-US" sz="1600" i="1">
                <a:latin typeface="ISHALinkpen Join" panose="03050602040000000000" pitchFamily="66" charset="0"/>
                <a:ea typeface="ISHALinkpen Join" panose="03050602040000000000" pitchFamily="66" charset="0"/>
              </a:rPr>
            </a:br>
            <a:br>
              <a:rPr lang="en-US" sz="1600">
                <a:latin typeface="ISHALinkpen Join" panose="03050602040000000000" pitchFamily="66" charset="0"/>
                <a:ea typeface="ISHALinkpen Join" panose="03050602040000000000" pitchFamily="66" charset="0"/>
              </a:rPr>
            </a:br>
            <a:r>
              <a:rPr lang="en-US" sz="1600">
                <a:latin typeface="ISHALinkpen Join"/>
                <a:ea typeface="ISHALinkpen Join" panose="03050602040000000000" pitchFamily="66" charset="0"/>
              </a:rPr>
              <a:t>Child initiated learning allows children to engage in a range of learning experiences set up within the classrooms and outdoor learning areas.  These are carefully designed to foster curiosity, develop language, promote independence, encourage teamwork and to extend pupils’ knowledge and understanding of skills being explicitly taught by a teacher.  For example, pupils being taught how to carefully cut using scissors could access a learning area filled with cutting opportunities.</a:t>
            </a:r>
            <a:br>
              <a:rPr lang="en-US" sz="1600">
                <a:latin typeface="ISHALinkpen Join" panose="03050602040000000000" pitchFamily="66" charset="0"/>
                <a:ea typeface="ISHALinkpen Join" panose="03050602040000000000" pitchFamily="66" charset="0"/>
              </a:rPr>
            </a:br>
            <a:br>
              <a:rPr lang="en-US" sz="1600">
                <a:latin typeface="ISHALinkpen Join" panose="03050602040000000000" pitchFamily="66" charset="0"/>
                <a:ea typeface="ISHALinkpen Join" panose="03050602040000000000" pitchFamily="66" charset="0"/>
              </a:rPr>
            </a:br>
            <a:endParaRPr lang="en-GB" sz="1600">
              <a:latin typeface="ISHALinkpen Join" panose="03050602040000000000" pitchFamily="66" charset="0"/>
              <a:ea typeface="ISHALinkpen Join" panose="03050602040000000000" pitchFamily="66" charset="0"/>
            </a:endParaRPr>
          </a:p>
        </p:txBody>
      </p:sp>
      <p:sp>
        <p:nvSpPr>
          <p:cNvPr id="7" name="Google Shape;62;p14"/>
          <p:cNvSpPr txBox="1">
            <a:spLocks/>
          </p:cNvSpPr>
          <p:nvPr/>
        </p:nvSpPr>
        <p:spPr>
          <a:xfrm>
            <a:off x="61538" y="80836"/>
            <a:ext cx="8520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r>
              <a:rPr lang="en-US" sz="2800" b="1" u="sng">
                <a:solidFill>
                  <a:schemeClr val="dk2"/>
                </a:solidFill>
                <a:latin typeface="ISHALinkpen Join" panose="03050602040000000000" pitchFamily="66" charset="0"/>
                <a:ea typeface="ISHALinkpen Join" panose="03050602040000000000" pitchFamily="66" charset="0"/>
              </a:rPr>
              <a:t>The School Day</a:t>
            </a:r>
            <a:endParaRPr lang="en-GB" sz="2800" b="1" u="sng">
              <a:solidFill>
                <a:schemeClr val="dk2"/>
              </a:solidFill>
              <a:latin typeface="ISHALinkpen Join" panose="03050602040000000000" pitchFamily="66" charset="0"/>
              <a:ea typeface="ISHALinkpen Join" panose="03050602040000000000" pitchFamily="66" charset="0"/>
            </a:endParaRPr>
          </a:p>
        </p:txBody>
      </p:sp>
      <p:pic>
        <p:nvPicPr>
          <p:cNvPr id="4" name="Picture 3" descr="Slika"/>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8449" y="2673829"/>
            <a:ext cx="3174760" cy="2356157"/>
          </a:xfrm>
          <a:prstGeom prst="rect">
            <a:avLst/>
          </a:prstGeom>
          <a:noFill/>
          <a:ln>
            <a:noFill/>
          </a:ln>
        </p:spPr>
      </p:pic>
      <p:pic>
        <p:nvPicPr>
          <p:cNvPr id="6" name="Picture 5" descr="Slika"/>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5942" y="2727433"/>
            <a:ext cx="3012320" cy="2248950"/>
          </a:xfrm>
          <a:prstGeom prst="rect">
            <a:avLst/>
          </a:prstGeom>
          <a:noFill/>
          <a:ln>
            <a:noFill/>
          </a:ln>
        </p:spPr>
      </p:pic>
      <p:pic>
        <p:nvPicPr>
          <p:cNvPr id="8" name="Picture 7" descr="Slika"/>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16100" y="2770999"/>
            <a:ext cx="1847718" cy="2161816"/>
          </a:xfrm>
          <a:prstGeom prst="rect">
            <a:avLst/>
          </a:prstGeom>
          <a:noFill/>
          <a:ln>
            <a:noFill/>
          </a:ln>
        </p:spPr>
      </p:pic>
    </p:spTree>
    <p:extLst>
      <p:ext uri="{BB962C8B-B14F-4D97-AF65-F5344CB8AC3E}">
        <p14:creationId xmlns:p14="http://schemas.microsoft.com/office/powerpoint/2010/main" val="24986819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idx="4294967295"/>
          </p:nvPr>
        </p:nvSpPr>
        <p:spPr>
          <a:xfrm>
            <a:off x="245942" y="523415"/>
            <a:ext cx="8799736" cy="3653114"/>
          </a:xfrm>
        </p:spPr>
        <p:txBody>
          <a:bodyPr/>
          <a:lstStyle/>
          <a:p>
            <a:br>
              <a:rPr lang="en-US" sz="1600" i="1">
                <a:latin typeface="ISHALinkpen Join" panose="03050602040000000000" pitchFamily="66" charset="0"/>
                <a:ea typeface="ISHALinkpen Join" panose="03050602040000000000" pitchFamily="66" charset="0"/>
              </a:rPr>
            </a:br>
            <a:r>
              <a:rPr lang="en-US" sz="1600">
                <a:latin typeface="ISHALinkpen Join"/>
                <a:ea typeface="ISHALinkpen Join" panose="03050602040000000000" pitchFamily="66" charset="0"/>
              </a:rPr>
              <a:t>During excellent learning time, the staff run focus teaching sessions for small groups and individuals.  These small group set ups support individual learners in making rapid progress in reading, writing and </a:t>
            </a:r>
            <a:r>
              <a:rPr lang="en-US" sz="1600" err="1">
                <a:latin typeface="ISHALinkpen Join"/>
                <a:ea typeface="ISHALinkpen Join" panose="03050602040000000000" pitchFamily="66" charset="0"/>
              </a:rPr>
              <a:t>maths</a:t>
            </a:r>
            <a:r>
              <a:rPr lang="en-US" sz="1600">
                <a:latin typeface="ISHALinkpen Join"/>
                <a:ea typeface="ISHALinkpen Join" panose="03050602040000000000" pitchFamily="66" charset="0"/>
              </a:rPr>
              <a:t>.</a:t>
            </a:r>
            <a:br>
              <a:rPr lang="en-US" sz="1600">
                <a:latin typeface="ISHALinkpen Join" panose="03050602040000000000" pitchFamily="66" charset="0"/>
                <a:ea typeface="ISHALinkpen Join" panose="03050602040000000000" pitchFamily="66" charset="0"/>
              </a:rPr>
            </a:br>
            <a:endParaRPr lang="en-GB" sz="1600">
              <a:latin typeface="ISHALinkpen Join" panose="03050602040000000000" pitchFamily="66" charset="0"/>
              <a:ea typeface="ISHALinkpen Join" panose="03050602040000000000" pitchFamily="66" charset="0"/>
            </a:endParaRPr>
          </a:p>
        </p:txBody>
      </p:sp>
      <p:sp>
        <p:nvSpPr>
          <p:cNvPr id="7" name="Google Shape;62;p14"/>
          <p:cNvSpPr txBox="1">
            <a:spLocks/>
          </p:cNvSpPr>
          <p:nvPr/>
        </p:nvSpPr>
        <p:spPr>
          <a:xfrm>
            <a:off x="61538" y="188042"/>
            <a:ext cx="85206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r>
              <a:rPr lang="en-US" sz="2800" b="1" u="sng">
                <a:solidFill>
                  <a:schemeClr val="dk2"/>
                </a:solidFill>
                <a:latin typeface="ISHALinkpen Join" panose="03050602040000000000" pitchFamily="66" charset="0"/>
                <a:ea typeface="ISHALinkpen Join" panose="03050602040000000000" pitchFamily="66" charset="0"/>
              </a:rPr>
              <a:t>The School Day</a:t>
            </a:r>
            <a:endParaRPr lang="en-GB" sz="2800" b="1" u="sng">
              <a:solidFill>
                <a:schemeClr val="dk2"/>
              </a:solidFill>
              <a:latin typeface="ISHALinkpen Join" panose="03050602040000000000" pitchFamily="66" charset="0"/>
              <a:ea typeface="ISHALinkpen Join" panose="03050602040000000000" pitchFamily="66" charset="0"/>
            </a:endParaRPr>
          </a:p>
        </p:txBody>
      </p:sp>
      <p:pic>
        <p:nvPicPr>
          <p:cNvPr id="4" name="Picture 3" descr="A white paper with writing on it&#10;&#10;Description automatically generated">
            <a:extLst>
              <a:ext uri="{FF2B5EF4-FFF2-40B4-BE49-F238E27FC236}">
                <a16:creationId xmlns:a16="http://schemas.microsoft.com/office/drawing/2014/main" id="{376E6A71-7557-7AC9-4F0A-2610E4258D9E}"/>
              </a:ext>
            </a:extLst>
          </p:cNvPr>
          <p:cNvPicPr>
            <a:picLocks noChangeAspect="1"/>
          </p:cNvPicPr>
          <p:nvPr/>
        </p:nvPicPr>
        <p:blipFill>
          <a:blip r:embed="rId4"/>
          <a:stretch>
            <a:fillRect/>
          </a:stretch>
        </p:blipFill>
        <p:spPr>
          <a:xfrm>
            <a:off x="1054532" y="1811707"/>
            <a:ext cx="2268107" cy="3024143"/>
          </a:xfrm>
          <a:prstGeom prst="rect">
            <a:avLst/>
          </a:prstGeom>
        </p:spPr>
      </p:pic>
      <p:pic>
        <p:nvPicPr>
          <p:cNvPr id="9" name="Picture 8" descr="A child and child writing on a chalkboard&#10;&#10;Description automatically generated">
            <a:extLst>
              <a:ext uri="{FF2B5EF4-FFF2-40B4-BE49-F238E27FC236}">
                <a16:creationId xmlns:a16="http://schemas.microsoft.com/office/drawing/2014/main" id="{3E903549-9AF3-F329-36F6-E4AD3B914311}"/>
              </a:ext>
            </a:extLst>
          </p:cNvPr>
          <p:cNvPicPr>
            <a:picLocks noChangeAspect="1"/>
          </p:cNvPicPr>
          <p:nvPr/>
        </p:nvPicPr>
        <p:blipFill>
          <a:blip r:embed="rId5"/>
          <a:stretch>
            <a:fillRect/>
          </a:stretch>
        </p:blipFill>
        <p:spPr>
          <a:xfrm>
            <a:off x="5249654" y="1811706"/>
            <a:ext cx="2268107" cy="3024143"/>
          </a:xfrm>
          <a:prstGeom prst="rect">
            <a:avLst/>
          </a:prstGeom>
        </p:spPr>
      </p:pic>
    </p:spTree>
    <p:extLst>
      <p:ext uri="{BB962C8B-B14F-4D97-AF65-F5344CB8AC3E}">
        <p14:creationId xmlns:p14="http://schemas.microsoft.com/office/powerpoint/2010/main" val="11507482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idx="4294967295"/>
          </p:nvPr>
        </p:nvSpPr>
        <p:spPr>
          <a:xfrm>
            <a:off x="119198" y="264860"/>
            <a:ext cx="5953059" cy="3556701"/>
          </a:xfrm>
        </p:spPr>
        <p:txBody>
          <a:bodyPr/>
          <a:lstStyle/>
          <a:p>
            <a:br>
              <a:rPr lang="en-US" sz="1600" i="1">
                <a:latin typeface="ISHALinkpen Join" panose="03050602040000000000" pitchFamily="66" charset="0"/>
                <a:ea typeface="ISHALinkpen Join" panose="03050602040000000000" pitchFamily="66" charset="0"/>
              </a:rPr>
            </a:br>
            <a:r>
              <a:rPr lang="en-US" sz="1300">
                <a:latin typeface="ISHALinkpen Join"/>
                <a:ea typeface="ISHALinkpen Join" panose="03050602040000000000" pitchFamily="66" charset="0"/>
              </a:rPr>
              <a:t>At South Camberley, we are using a  high-quality phonics program – Sounds Write which effectively teaches pupils to read.  It begins with teaching children about the sounds the letters make and teaches pupils to use them to build words and read them.</a:t>
            </a:r>
            <a:br>
              <a:rPr lang="en-US" sz="1300">
                <a:latin typeface="ISHALinkpen Join" panose="03050602040000000000" pitchFamily="66" charset="0"/>
                <a:ea typeface="ISHALinkpen Join" panose="03050602040000000000" pitchFamily="66" charset="0"/>
              </a:rPr>
            </a:br>
            <a:r>
              <a:rPr lang="en-US" sz="1300">
                <a:latin typeface="ISHALinkpen Join"/>
                <a:ea typeface="ISHALinkpen Join" panose="03050602040000000000" pitchFamily="66" charset="0"/>
              </a:rPr>
              <a:t>Reading is a priority for us and we dedicate time to reading every single day – both teaching children to read and promoting the love of reading by sharing stories with them across the school every single day.</a:t>
            </a:r>
            <a:br>
              <a:rPr lang="en-US" sz="1300">
                <a:latin typeface="ISHALinkpen Join" panose="03050602040000000000" pitchFamily="66" charset="0"/>
                <a:ea typeface="ISHALinkpen Join" panose="03050602040000000000" pitchFamily="66" charset="0"/>
              </a:rPr>
            </a:br>
            <a:br>
              <a:rPr lang="en-US" sz="1300">
                <a:latin typeface="ISHALinkpen Join" panose="03050602040000000000" pitchFamily="66" charset="0"/>
                <a:ea typeface="ISHALinkpen Join" panose="03050602040000000000" pitchFamily="66" charset="0"/>
              </a:rPr>
            </a:br>
            <a:r>
              <a:rPr lang="en-US" sz="1300">
                <a:latin typeface="ISHALinkpen Join"/>
                <a:ea typeface="ISHALinkpen Join" panose="03050602040000000000" pitchFamily="66" charset="0"/>
              </a:rPr>
              <a:t>We read books by a diverse range of authors who represent many walks of life so that pupils learn about the world around them.</a:t>
            </a:r>
            <a:br>
              <a:rPr lang="en-US" sz="1600">
                <a:latin typeface="ISHALinkpen Join" panose="03050602040000000000" pitchFamily="66" charset="0"/>
                <a:ea typeface="ISHALinkpen Join" panose="03050602040000000000" pitchFamily="66" charset="0"/>
              </a:rPr>
            </a:br>
            <a:r>
              <a:rPr lang="en-US" sz="1300">
                <a:latin typeface="ISHALinkpen Join"/>
                <a:ea typeface="ISHALinkpen Join" panose="03050602040000000000" pitchFamily="66" charset="0"/>
              </a:rPr>
              <a:t> </a:t>
            </a:r>
            <a:endParaRPr lang="en-GB" sz="1600">
              <a:latin typeface="ISHALinkpen Join"/>
              <a:ea typeface="ISHALinkpen Join" panose="03050602040000000000" pitchFamily="66" charset="0"/>
            </a:endParaRPr>
          </a:p>
        </p:txBody>
      </p:sp>
      <p:sp>
        <p:nvSpPr>
          <p:cNvPr id="7" name="Google Shape;62;p14"/>
          <p:cNvSpPr txBox="1">
            <a:spLocks/>
          </p:cNvSpPr>
          <p:nvPr/>
        </p:nvSpPr>
        <p:spPr>
          <a:xfrm>
            <a:off x="-165685" y="11673"/>
            <a:ext cx="8520600" cy="72993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r>
              <a:rPr lang="en-US" sz="2800" b="1" u="sng">
                <a:solidFill>
                  <a:schemeClr val="dk2"/>
                </a:solidFill>
                <a:latin typeface="ISHALinkpen Join" panose="03050602040000000000" pitchFamily="66" charset="0"/>
                <a:ea typeface="ISHALinkpen Join" panose="03050602040000000000" pitchFamily="66" charset="0"/>
              </a:rPr>
              <a:t>Learning to Read</a:t>
            </a:r>
            <a:endParaRPr lang="en-GB" sz="2800" b="1" u="sng">
              <a:solidFill>
                <a:schemeClr val="dk2"/>
              </a:solidFill>
              <a:latin typeface="ISHALinkpen Join" panose="03050602040000000000" pitchFamily="66" charset="0"/>
              <a:ea typeface="ISHALinkpen Join" panose="03050602040000000000" pitchFamily="66" charset="0"/>
            </a:endParaRPr>
          </a:p>
        </p:txBody>
      </p:sp>
      <p:pic>
        <p:nvPicPr>
          <p:cNvPr id="6" name="Picture 5" descr="Slika"/>
          <p:cNvPicPr/>
          <p:nvPr/>
        </p:nvPicPr>
        <p:blipFill rotWithShape="1">
          <a:blip r:embed="rId4" cstate="print">
            <a:extLst>
              <a:ext uri="{28A0092B-C50C-407E-A947-70E740481C1C}">
                <a14:useLocalDpi xmlns:a14="http://schemas.microsoft.com/office/drawing/2010/main" val="0"/>
              </a:ext>
            </a:extLst>
          </a:blip>
          <a:srcRect l="-245" t="23020" r="245" b="-422"/>
          <a:stretch/>
        </p:blipFill>
        <p:spPr bwMode="auto">
          <a:xfrm>
            <a:off x="6314608" y="314630"/>
            <a:ext cx="2578629" cy="2315058"/>
          </a:xfrm>
          <a:prstGeom prst="rect">
            <a:avLst/>
          </a:prstGeom>
          <a:noFill/>
          <a:ln>
            <a:noFill/>
          </a:ln>
        </p:spPr>
      </p:pic>
      <p:pic>
        <p:nvPicPr>
          <p:cNvPr id="8" name="Picture 7" descr="Slika"/>
          <p:cNvPicPr/>
          <p:nvPr/>
        </p:nvPicPr>
        <p:blipFill rotWithShape="1">
          <a:blip r:embed="rId5" cstate="print">
            <a:extLst>
              <a:ext uri="{28A0092B-C50C-407E-A947-70E740481C1C}">
                <a14:useLocalDpi xmlns:a14="http://schemas.microsoft.com/office/drawing/2010/main" val="0"/>
              </a:ext>
            </a:extLst>
          </a:blip>
          <a:srcRect t="8311"/>
          <a:stretch/>
        </p:blipFill>
        <p:spPr bwMode="auto">
          <a:xfrm>
            <a:off x="6314608" y="2465726"/>
            <a:ext cx="2607529" cy="2598877"/>
          </a:xfrm>
          <a:prstGeom prst="rect">
            <a:avLst/>
          </a:prstGeom>
          <a:noFill/>
          <a:ln>
            <a:noFill/>
          </a:ln>
        </p:spPr>
      </p:pic>
      <p:pic>
        <p:nvPicPr>
          <p:cNvPr id="9" name="Picture 8"/>
          <p:cNvPicPr>
            <a:picLocks noChangeAspect="1"/>
          </p:cNvPicPr>
          <p:nvPr/>
        </p:nvPicPr>
        <p:blipFill>
          <a:blip r:embed="rId6"/>
          <a:stretch>
            <a:fillRect/>
          </a:stretch>
        </p:blipFill>
        <p:spPr>
          <a:xfrm>
            <a:off x="1885556" y="3441462"/>
            <a:ext cx="3109700" cy="1623141"/>
          </a:xfrm>
          <a:prstGeom prst="rect">
            <a:avLst/>
          </a:prstGeom>
        </p:spPr>
      </p:pic>
    </p:spTree>
    <p:extLst>
      <p:ext uri="{BB962C8B-B14F-4D97-AF65-F5344CB8AC3E}">
        <p14:creationId xmlns:p14="http://schemas.microsoft.com/office/powerpoint/2010/main" val="10950120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idx="4294967295"/>
          </p:nvPr>
        </p:nvSpPr>
        <p:spPr>
          <a:xfrm>
            <a:off x="112805" y="629341"/>
            <a:ext cx="5619538" cy="3556701"/>
          </a:xfrm>
        </p:spPr>
        <p:txBody>
          <a:bodyPr/>
          <a:lstStyle/>
          <a:p>
            <a:br>
              <a:rPr lang="en-US" sz="1600" i="1">
                <a:latin typeface="ISHALinkpen Join" panose="03050602040000000000" pitchFamily="66" charset="0"/>
                <a:ea typeface="ISHALinkpen Join" panose="03050602040000000000" pitchFamily="66" charset="0"/>
              </a:rPr>
            </a:br>
            <a:r>
              <a:rPr lang="en-US" sz="1300">
                <a:latin typeface="ISHALinkpen Join" panose="03050602040000000000" pitchFamily="66" charset="0"/>
                <a:ea typeface="ISHALinkpen Join" panose="03050602040000000000" pitchFamily="66" charset="0"/>
              </a:rPr>
              <a:t>At South Camberley, we have daily lessons which are teacher led and involve practical learning experiences. We believe in teaching </a:t>
            </a:r>
            <a:r>
              <a:rPr lang="en-US" sz="1300" err="1">
                <a:latin typeface="ISHALinkpen Join" panose="03050602040000000000" pitchFamily="66" charset="0"/>
                <a:ea typeface="ISHALinkpen Join" panose="03050602040000000000" pitchFamily="66" charset="0"/>
              </a:rPr>
              <a:t>maths</a:t>
            </a:r>
            <a:r>
              <a:rPr lang="en-US" sz="1300">
                <a:latin typeface="ISHALinkpen Join" panose="03050602040000000000" pitchFamily="66" charset="0"/>
                <a:ea typeface="ISHALinkpen Join" panose="03050602040000000000" pitchFamily="66" charset="0"/>
              </a:rPr>
              <a:t> through first hand experiences so that children begin to understand the importance of </a:t>
            </a:r>
            <a:r>
              <a:rPr lang="en-US" sz="1300" err="1">
                <a:latin typeface="ISHALinkpen Join" panose="03050602040000000000" pitchFamily="66" charset="0"/>
                <a:ea typeface="ISHALinkpen Join" panose="03050602040000000000" pitchFamily="66" charset="0"/>
              </a:rPr>
              <a:t>maths</a:t>
            </a:r>
            <a:r>
              <a:rPr lang="en-US" sz="1300">
                <a:latin typeface="ISHALinkpen Join" panose="03050602040000000000" pitchFamily="66" charset="0"/>
                <a:ea typeface="ISHALinkpen Join" panose="03050602040000000000" pitchFamily="66" charset="0"/>
              </a:rPr>
              <a:t> in the world around them. </a:t>
            </a:r>
            <a:br>
              <a:rPr lang="en-US" sz="1300">
                <a:latin typeface="ISHALinkpen Join" panose="03050602040000000000" pitchFamily="66" charset="0"/>
                <a:ea typeface="ISHALinkpen Join" panose="03050602040000000000" pitchFamily="66" charset="0"/>
              </a:rPr>
            </a:br>
            <a:br>
              <a:rPr lang="en-US" sz="1300">
                <a:latin typeface="ISHALinkpen Join" panose="03050602040000000000" pitchFamily="66" charset="0"/>
                <a:ea typeface="ISHALinkpen Join" panose="03050602040000000000" pitchFamily="66" charset="0"/>
              </a:rPr>
            </a:br>
            <a:r>
              <a:rPr lang="en-US" sz="1300">
                <a:latin typeface="ISHALinkpen Join" panose="03050602040000000000" pitchFamily="66" charset="0"/>
                <a:ea typeface="ISHALinkpen Join" panose="03050602040000000000" pitchFamily="66" charset="0"/>
              </a:rPr>
              <a:t>We use songs and rhymes to help children commit learning to their long term memory so that they can draw upon it as they progress. </a:t>
            </a:r>
            <a:br>
              <a:rPr lang="en-US" sz="1300">
                <a:latin typeface="ISHALinkpen Join" panose="03050602040000000000" pitchFamily="66" charset="0"/>
                <a:ea typeface="ISHALinkpen Join" panose="03050602040000000000" pitchFamily="66" charset="0"/>
              </a:rPr>
            </a:br>
            <a:br>
              <a:rPr lang="en-US" sz="1300">
                <a:latin typeface="ISHALinkpen Join" panose="03050602040000000000" pitchFamily="66" charset="0"/>
                <a:ea typeface="ISHALinkpen Join" panose="03050602040000000000" pitchFamily="66" charset="0"/>
              </a:rPr>
            </a:br>
            <a:r>
              <a:rPr lang="en-US" sz="1300">
                <a:latin typeface="ISHALinkpen Join" panose="03050602040000000000" pitchFamily="66" charset="0"/>
                <a:ea typeface="ISHALinkpen Join" panose="03050602040000000000" pitchFamily="66" charset="0"/>
              </a:rPr>
              <a:t>Immersing our pupils in a wide range of mathematical vocabulary is central to our teaching.  Our classroom environments and outdoor areas are rich in mathematical opportunities and language to reinforce learning. </a:t>
            </a:r>
            <a:endParaRPr lang="en-GB" sz="1600">
              <a:latin typeface="ISHALinkpen Join" panose="03050602040000000000" pitchFamily="66" charset="0"/>
              <a:ea typeface="ISHALinkpen Join" panose="03050602040000000000" pitchFamily="66" charset="0"/>
            </a:endParaRPr>
          </a:p>
        </p:txBody>
      </p:sp>
      <p:sp>
        <p:nvSpPr>
          <p:cNvPr id="7" name="Google Shape;62;p14"/>
          <p:cNvSpPr txBox="1">
            <a:spLocks/>
          </p:cNvSpPr>
          <p:nvPr/>
        </p:nvSpPr>
        <p:spPr>
          <a:xfrm>
            <a:off x="64780" y="91359"/>
            <a:ext cx="8520600" cy="72993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r>
              <a:rPr lang="en-US" sz="2800" b="1" u="sng" err="1">
                <a:solidFill>
                  <a:schemeClr val="dk2"/>
                </a:solidFill>
                <a:latin typeface="ISHALinkpen Join" panose="03050602040000000000" pitchFamily="66" charset="0"/>
                <a:ea typeface="ISHALinkpen Join" panose="03050602040000000000" pitchFamily="66" charset="0"/>
              </a:rPr>
              <a:t>Maths</a:t>
            </a:r>
            <a:r>
              <a:rPr lang="en-US" sz="2800" b="1" u="sng">
                <a:solidFill>
                  <a:schemeClr val="dk2"/>
                </a:solidFill>
                <a:latin typeface="ISHALinkpen Join" panose="03050602040000000000" pitchFamily="66" charset="0"/>
                <a:ea typeface="ISHALinkpen Join" panose="03050602040000000000" pitchFamily="66" charset="0"/>
              </a:rPr>
              <a:t> in Early Years</a:t>
            </a:r>
            <a:endParaRPr lang="en-GB" sz="2800" b="1" u="sng">
              <a:solidFill>
                <a:schemeClr val="dk2"/>
              </a:solidFill>
              <a:latin typeface="ISHALinkpen Join" panose="03050602040000000000" pitchFamily="66" charset="0"/>
              <a:ea typeface="ISHALinkpen Join" panose="03050602040000000000" pitchFamily="66" charset="0"/>
            </a:endParaRPr>
          </a:p>
        </p:txBody>
      </p:sp>
      <p:pic>
        <p:nvPicPr>
          <p:cNvPr id="10" name="Picture 9"/>
          <p:cNvPicPr>
            <a:picLocks noChangeAspect="1"/>
          </p:cNvPicPr>
          <p:nvPr/>
        </p:nvPicPr>
        <p:blipFill>
          <a:blip r:embed="rId4"/>
          <a:stretch>
            <a:fillRect/>
          </a:stretch>
        </p:blipFill>
        <p:spPr>
          <a:xfrm>
            <a:off x="5929687" y="821290"/>
            <a:ext cx="2931368" cy="3332447"/>
          </a:xfrm>
          <a:prstGeom prst="rect">
            <a:avLst/>
          </a:prstGeom>
        </p:spPr>
      </p:pic>
    </p:spTree>
    <p:extLst>
      <p:ext uri="{BB962C8B-B14F-4D97-AF65-F5344CB8AC3E}">
        <p14:creationId xmlns:p14="http://schemas.microsoft.com/office/powerpoint/2010/main" val="2791106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5" name="Title 4"/>
          <p:cNvSpPr>
            <a:spLocks noGrp="1"/>
          </p:cNvSpPr>
          <p:nvPr>
            <p:ph type="title" idx="4294967295"/>
          </p:nvPr>
        </p:nvSpPr>
        <p:spPr>
          <a:xfrm>
            <a:off x="112805" y="629341"/>
            <a:ext cx="5619538" cy="3556701"/>
          </a:xfrm>
        </p:spPr>
        <p:txBody>
          <a:bodyPr/>
          <a:lstStyle/>
          <a:p>
            <a:br>
              <a:rPr lang="en-US" sz="1600" i="1">
                <a:latin typeface="ISHALinkpen Join" panose="03050602040000000000" pitchFamily="66" charset="0"/>
                <a:ea typeface="ISHALinkpen Join" panose="03050602040000000000" pitchFamily="66" charset="0"/>
              </a:rPr>
            </a:br>
            <a:r>
              <a:rPr lang="en-US" sz="1300">
                <a:latin typeface="ISHALinkpen Join"/>
                <a:ea typeface="ISHALinkpen Join" panose="03050602040000000000" pitchFamily="66" charset="0"/>
              </a:rPr>
              <a:t> </a:t>
            </a:r>
            <a:endParaRPr lang="en-GB" sz="1600">
              <a:latin typeface="ISHALinkpen Join"/>
              <a:ea typeface="ISHALinkpen Join" panose="03050602040000000000" pitchFamily="66" charset="0"/>
            </a:endParaRPr>
          </a:p>
        </p:txBody>
      </p:sp>
      <p:sp>
        <p:nvSpPr>
          <p:cNvPr id="2" name="TextBox 1">
            <a:extLst>
              <a:ext uri="{FF2B5EF4-FFF2-40B4-BE49-F238E27FC236}">
                <a16:creationId xmlns:a16="http://schemas.microsoft.com/office/drawing/2014/main" id="{85BA919A-6588-9147-7D9D-BC8DD26F0079}"/>
              </a:ext>
            </a:extLst>
          </p:cNvPr>
          <p:cNvSpPr txBox="1"/>
          <p:nvPr/>
        </p:nvSpPr>
        <p:spPr>
          <a:xfrm>
            <a:off x="998395" y="511650"/>
            <a:ext cx="6846644"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latin typeface="ISHALinkpen Join"/>
              </a:rPr>
              <a:t>        Attendance</a:t>
            </a:r>
            <a:r>
              <a:rPr lang="en-US" sz="1800">
                <a:latin typeface="ISHALinkpen Join"/>
              </a:rPr>
              <a:t> </a:t>
            </a:r>
          </a:p>
          <a:p>
            <a:r>
              <a:rPr lang="en-US" sz="1800">
                <a:latin typeface="ISHALinkpen Join"/>
              </a:rPr>
              <a:t>Good Attendance is being in school at least 97% of the time – that's at least 184 days a year.</a:t>
            </a:r>
          </a:p>
          <a:p>
            <a:r>
              <a:rPr lang="en-US" sz="1800">
                <a:latin typeface="ISHALinkpen Join"/>
              </a:rPr>
              <a:t>Punctuality also matters and both can have a really positive impact on progress.</a:t>
            </a:r>
          </a:p>
        </p:txBody>
      </p:sp>
      <p:pic>
        <p:nvPicPr>
          <p:cNvPr id="4" name="Picture 3">
            <a:extLst>
              <a:ext uri="{FF2B5EF4-FFF2-40B4-BE49-F238E27FC236}">
                <a16:creationId xmlns:a16="http://schemas.microsoft.com/office/drawing/2014/main" id="{482B8247-49B2-78E3-E0D6-4824FE835359}"/>
              </a:ext>
            </a:extLst>
          </p:cNvPr>
          <p:cNvPicPr>
            <a:picLocks noChangeAspect="1"/>
          </p:cNvPicPr>
          <p:nvPr/>
        </p:nvPicPr>
        <p:blipFill rotWithShape="1">
          <a:blip r:embed="rId4"/>
          <a:srcRect t="1782"/>
          <a:stretch/>
        </p:blipFill>
        <p:spPr>
          <a:xfrm>
            <a:off x="2922574" y="2537556"/>
            <a:ext cx="2809875" cy="1805573"/>
          </a:xfrm>
          <a:prstGeom prst="rect">
            <a:avLst/>
          </a:prstGeom>
        </p:spPr>
      </p:pic>
      <p:pic>
        <p:nvPicPr>
          <p:cNvPr id="7" name="Picture 6" descr="A stuffed bear wearing a sweater&#10;&#10;Description automatically generated">
            <a:extLst>
              <a:ext uri="{FF2B5EF4-FFF2-40B4-BE49-F238E27FC236}">
                <a16:creationId xmlns:a16="http://schemas.microsoft.com/office/drawing/2014/main" id="{69803025-BEE7-137A-8C08-37E6CC365D57}"/>
              </a:ext>
            </a:extLst>
          </p:cNvPr>
          <p:cNvPicPr>
            <a:picLocks noChangeAspect="1"/>
          </p:cNvPicPr>
          <p:nvPr/>
        </p:nvPicPr>
        <p:blipFill>
          <a:blip r:embed="rId5"/>
          <a:stretch>
            <a:fillRect/>
          </a:stretch>
        </p:blipFill>
        <p:spPr>
          <a:xfrm>
            <a:off x="695821" y="2723636"/>
            <a:ext cx="1550261" cy="2067014"/>
          </a:xfrm>
          <a:prstGeom prst="rect">
            <a:avLst/>
          </a:prstGeom>
        </p:spPr>
      </p:pic>
      <p:pic>
        <p:nvPicPr>
          <p:cNvPr id="9" name="Picture 8" descr="A gold sign with a number on it&#10;&#10;Description automatically generated">
            <a:extLst>
              <a:ext uri="{FF2B5EF4-FFF2-40B4-BE49-F238E27FC236}">
                <a16:creationId xmlns:a16="http://schemas.microsoft.com/office/drawing/2014/main" id="{B0DB5F00-C0F6-2F2F-7230-2762C74B9976}"/>
              </a:ext>
            </a:extLst>
          </p:cNvPr>
          <p:cNvPicPr>
            <a:picLocks noChangeAspect="1"/>
          </p:cNvPicPr>
          <p:nvPr/>
        </p:nvPicPr>
        <p:blipFill>
          <a:blip r:embed="rId6"/>
          <a:stretch>
            <a:fillRect/>
          </a:stretch>
        </p:blipFill>
        <p:spPr>
          <a:xfrm>
            <a:off x="6408835" y="2853447"/>
            <a:ext cx="1898280" cy="1489682"/>
          </a:xfrm>
          <a:prstGeom prst="rect">
            <a:avLst/>
          </a:prstGeom>
        </p:spPr>
      </p:pic>
    </p:spTree>
    <p:extLst>
      <p:ext uri="{BB962C8B-B14F-4D97-AF65-F5344CB8AC3E}">
        <p14:creationId xmlns:p14="http://schemas.microsoft.com/office/powerpoint/2010/main" val="17957241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3" name="TextBox 2">
            <a:extLst>
              <a:ext uri="{FF2B5EF4-FFF2-40B4-BE49-F238E27FC236}">
                <a16:creationId xmlns:a16="http://schemas.microsoft.com/office/drawing/2014/main" id="{1D5DF058-55CD-1236-3CF9-191422F905D9}"/>
              </a:ext>
            </a:extLst>
          </p:cNvPr>
          <p:cNvSpPr txBox="1"/>
          <p:nvPr/>
        </p:nvSpPr>
        <p:spPr>
          <a:xfrm>
            <a:off x="1782177" y="360947"/>
            <a:ext cx="588795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u="sng">
                <a:solidFill>
                  <a:schemeClr val="dk2"/>
                </a:solidFill>
                <a:latin typeface="ISHALinkpen Join"/>
              </a:rPr>
              <a:t>School Uniform</a:t>
            </a:r>
          </a:p>
        </p:txBody>
      </p:sp>
      <p:pic>
        <p:nvPicPr>
          <p:cNvPr id="6" name="Picture 5" descr="A collage of different school uniforms&#10;&#10;Description automatically generated">
            <a:extLst>
              <a:ext uri="{FF2B5EF4-FFF2-40B4-BE49-F238E27FC236}">
                <a16:creationId xmlns:a16="http://schemas.microsoft.com/office/drawing/2014/main" id="{DA4251E2-0FB0-EB0F-7389-1953B5E2FE3A}"/>
              </a:ext>
            </a:extLst>
          </p:cNvPr>
          <p:cNvPicPr>
            <a:picLocks noChangeAspect="1"/>
          </p:cNvPicPr>
          <p:nvPr/>
        </p:nvPicPr>
        <p:blipFill>
          <a:blip r:embed="rId4"/>
          <a:stretch>
            <a:fillRect/>
          </a:stretch>
        </p:blipFill>
        <p:spPr>
          <a:xfrm>
            <a:off x="4934197" y="885548"/>
            <a:ext cx="2061532" cy="1527260"/>
          </a:xfrm>
          <a:prstGeom prst="rect">
            <a:avLst/>
          </a:prstGeom>
        </p:spPr>
      </p:pic>
      <p:pic>
        <p:nvPicPr>
          <p:cNvPr id="8" name="Picture 7" descr="A couple of white shirts&#10;&#10;Description automatically generated">
            <a:extLst>
              <a:ext uri="{FF2B5EF4-FFF2-40B4-BE49-F238E27FC236}">
                <a16:creationId xmlns:a16="http://schemas.microsoft.com/office/drawing/2014/main" id="{4AD6513F-7955-077C-A42C-87F55E3B761D}"/>
              </a:ext>
            </a:extLst>
          </p:cNvPr>
          <p:cNvPicPr>
            <a:picLocks noChangeAspect="1"/>
          </p:cNvPicPr>
          <p:nvPr/>
        </p:nvPicPr>
        <p:blipFill>
          <a:blip r:embed="rId5"/>
          <a:stretch>
            <a:fillRect/>
          </a:stretch>
        </p:blipFill>
        <p:spPr>
          <a:xfrm>
            <a:off x="2848151" y="885298"/>
            <a:ext cx="1726948" cy="1006906"/>
          </a:xfrm>
          <a:prstGeom prst="rect">
            <a:avLst/>
          </a:prstGeom>
        </p:spPr>
      </p:pic>
      <p:pic>
        <p:nvPicPr>
          <p:cNvPr id="9" name="Picture 8" descr="A collage of different sweaters&#10;&#10;Description automatically generated">
            <a:extLst>
              <a:ext uri="{FF2B5EF4-FFF2-40B4-BE49-F238E27FC236}">
                <a16:creationId xmlns:a16="http://schemas.microsoft.com/office/drawing/2014/main" id="{808E1808-3B14-7F14-B1E7-3EF21DE9C0FF}"/>
              </a:ext>
            </a:extLst>
          </p:cNvPr>
          <p:cNvPicPr>
            <a:picLocks noChangeAspect="1"/>
          </p:cNvPicPr>
          <p:nvPr/>
        </p:nvPicPr>
        <p:blipFill>
          <a:blip r:embed="rId6"/>
          <a:stretch>
            <a:fillRect/>
          </a:stretch>
        </p:blipFill>
        <p:spPr>
          <a:xfrm>
            <a:off x="256015" y="883110"/>
            <a:ext cx="2440237" cy="1991835"/>
          </a:xfrm>
          <a:prstGeom prst="rect">
            <a:avLst/>
          </a:prstGeom>
        </p:spPr>
      </p:pic>
      <p:pic>
        <p:nvPicPr>
          <p:cNvPr id="12" name="Picture 11" descr="A red and yellow bag&#10;&#10;Description automatically generated">
            <a:extLst>
              <a:ext uri="{FF2B5EF4-FFF2-40B4-BE49-F238E27FC236}">
                <a16:creationId xmlns:a16="http://schemas.microsoft.com/office/drawing/2014/main" id="{AE728E9E-8823-1D9F-E699-D2D65D58D246}"/>
              </a:ext>
            </a:extLst>
          </p:cNvPr>
          <p:cNvPicPr>
            <a:picLocks noChangeAspect="1"/>
          </p:cNvPicPr>
          <p:nvPr/>
        </p:nvPicPr>
        <p:blipFill>
          <a:blip r:embed="rId7"/>
          <a:stretch>
            <a:fillRect/>
          </a:stretch>
        </p:blipFill>
        <p:spPr>
          <a:xfrm>
            <a:off x="7223966" y="885629"/>
            <a:ext cx="1446164" cy="1081625"/>
          </a:xfrm>
          <a:prstGeom prst="rect">
            <a:avLst/>
          </a:prstGeom>
        </p:spPr>
      </p:pic>
      <p:sp>
        <p:nvSpPr>
          <p:cNvPr id="13" name="TextBox 12">
            <a:extLst>
              <a:ext uri="{FF2B5EF4-FFF2-40B4-BE49-F238E27FC236}">
                <a16:creationId xmlns:a16="http://schemas.microsoft.com/office/drawing/2014/main" id="{B860469A-E611-34ED-12DD-5CB1F0D5484A}"/>
              </a:ext>
            </a:extLst>
          </p:cNvPr>
          <p:cNvSpPr txBox="1"/>
          <p:nvPr/>
        </p:nvSpPr>
        <p:spPr>
          <a:xfrm>
            <a:off x="2700383" y="2083311"/>
            <a:ext cx="1896279"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latin typeface="ISHALinkpen Join"/>
              </a:rPr>
              <a:t>Hijab - Black or burgundy</a:t>
            </a:r>
          </a:p>
          <a:p>
            <a:r>
              <a:rPr lang="en-US" sz="900">
                <a:latin typeface="ISHALinkpen Join"/>
              </a:rPr>
              <a:t>Socks/tights – white, grey or black</a:t>
            </a:r>
          </a:p>
          <a:p>
            <a:endParaRPr lang="en-US" sz="900" b="1" i="1">
              <a:latin typeface="ISHALinkpen Join"/>
            </a:endParaRPr>
          </a:p>
        </p:txBody>
      </p:sp>
      <p:pic>
        <p:nvPicPr>
          <p:cNvPr id="4" name="Picture 3" descr="A group of clothes and shoes&#10;&#10;Description automatically generated">
            <a:extLst>
              <a:ext uri="{FF2B5EF4-FFF2-40B4-BE49-F238E27FC236}">
                <a16:creationId xmlns:a16="http://schemas.microsoft.com/office/drawing/2014/main" id="{0ECD498B-E1D6-2950-0F43-8F9E302E4109}"/>
              </a:ext>
            </a:extLst>
          </p:cNvPr>
          <p:cNvPicPr>
            <a:picLocks noChangeAspect="1"/>
          </p:cNvPicPr>
          <p:nvPr/>
        </p:nvPicPr>
        <p:blipFill>
          <a:blip r:embed="rId8"/>
          <a:stretch>
            <a:fillRect/>
          </a:stretch>
        </p:blipFill>
        <p:spPr>
          <a:xfrm>
            <a:off x="412500" y="3364103"/>
            <a:ext cx="2287263" cy="1500016"/>
          </a:xfrm>
          <a:prstGeom prst="rect">
            <a:avLst/>
          </a:prstGeom>
        </p:spPr>
      </p:pic>
      <p:sp>
        <p:nvSpPr>
          <p:cNvPr id="5" name="TextBox 4">
            <a:extLst>
              <a:ext uri="{FF2B5EF4-FFF2-40B4-BE49-F238E27FC236}">
                <a16:creationId xmlns:a16="http://schemas.microsoft.com/office/drawing/2014/main" id="{CD60AA33-9DBA-DB72-62C0-2D68F27CC711}"/>
              </a:ext>
            </a:extLst>
          </p:cNvPr>
          <p:cNvSpPr txBox="1"/>
          <p:nvPr/>
        </p:nvSpPr>
        <p:spPr>
          <a:xfrm>
            <a:off x="7097617" y="2081498"/>
            <a:ext cx="1903164"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latin typeface="ISHALinkpen Join"/>
              </a:rPr>
              <a:t>Book bag with </a:t>
            </a:r>
            <a:r>
              <a:rPr lang="en-US" sz="900" b="1">
                <a:latin typeface="ISHALinkpen Join"/>
              </a:rPr>
              <a:t>embroidered school logo only</a:t>
            </a:r>
            <a:r>
              <a:rPr lang="en-US" sz="900">
                <a:latin typeface="ISHALinkpen Join"/>
              </a:rPr>
              <a:t> (Nursery to Year 2)-  </a:t>
            </a:r>
            <a:r>
              <a:rPr lang="en-US" sz="900" b="1" i="1">
                <a:latin typeface="ISHALinkpen Join"/>
              </a:rPr>
              <a:t>essential</a:t>
            </a:r>
            <a:endParaRPr lang="en-US"/>
          </a:p>
        </p:txBody>
      </p:sp>
      <p:pic>
        <p:nvPicPr>
          <p:cNvPr id="7" name="Picture 6" descr="A close up of a text&#10;&#10;Description automatically generated">
            <a:extLst>
              <a:ext uri="{FF2B5EF4-FFF2-40B4-BE49-F238E27FC236}">
                <a16:creationId xmlns:a16="http://schemas.microsoft.com/office/drawing/2014/main" id="{6179E744-0A60-7E06-9E6F-9E41FF035C69}"/>
              </a:ext>
            </a:extLst>
          </p:cNvPr>
          <p:cNvPicPr>
            <a:picLocks noChangeAspect="1"/>
          </p:cNvPicPr>
          <p:nvPr/>
        </p:nvPicPr>
        <p:blipFill>
          <a:blip r:embed="rId9"/>
          <a:stretch>
            <a:fillRect/>
          </a:stretch>
        </p:blipFill>
        <p:spPr>
          <a:xfrm>
            <a:off x="2527741" y="2970307"/>
            <a:ext cx="3881954" cy="387198"/>
          </a:xfrm>
          <a:prstGeom prst="rect">
            <a:avLst/>
          </a:prstGeom>
        </p:spPr>
      </p:pic>
      <p:pic>
        <p:nvPicPr>
          <p:cNvPr id="10" name="Picture 9" descr="A red jacket with a logo on it&#10;&#10;Description automatically generated">
            <a:extLst>
              <a:ext uri="{FF2B5EF4-FFF2-40B4-BE49-F238E27FC236}">
                <a16:creationId xmlns:a16="http://schemas.microsoft.com/office/drawing/2014/main" id="{1AA0E3B1-B99A-95C5-F34B-4544D03F3334}"/>
              </a:ext>
            </a:extLst>
          </p:cNvPr>
          <p:cNvPicPr>
            <a:picLocks noChangeAspect="1"/>
          </p:cNvPicPr>
          <p:nvPr/>
        </p:nvPicPr>
        <p:blipFill>
          <a:blip r:embed="rId10"/>
          <a:stretch>
            <a:fillRect/>
          </a:stretch>
        </p:blipFill>
        <p:spPr>
          <a:xfrm>
            <a:off x="3461477" y="3443802"/>
            <a:ext cx="2503355" cy="1333731"/>
          </a:xfrm>
          <a:prstGeom prst="rect">
            <a:avLst/>
          </a:prstGeom>
        </p:spPr>
      </p:pic>
      <p:pic>
        <p:nvPicPr>
          <p:cNvPr id="11" name="Picture 10" descr="A pair of black pants&#10;&#10;Description automatically generated">
            <a:extLst>
              <a:ext uri="{FF2B5EF4-FFF2-40B4-BE49-F238E27FC236}">
                <a16:creationId xmlns:a16="http://schemas.microsoft.com/office/drawing/2014/main" id="{EFBB1B8C-FEF7-7F4A-B03C-1A3983EC75E6}"/>
              </a:ext>
            </a:extLst>
          </p:cNvPr>
          <p:cNvPicPr>
            <a:picLocks noChangeAspect="1"/>
          </p:cNvPicPr>
          <p:nvPr/>
        </p:nvPicPr>
        <p:blipFill>
          <a:blip r:embed="rId11"/>
          <a:stretch>
            <a:fillRect/>
          </a:stretch>
        </p:blipFill>
        <p:spPr>
          <a:xfrm>
            <a:off x="6727467" y="3360143"/>
            <a:ext cx="1218154" cy="1501050"/>
          </a:xfrm>
          <a:prstGeom prst="rect">
            <a:avLst/>
          </a:prstGeom>
        </p:spPr>
      </p:pic>
    </p:spTree>
    <p:extLst>
      <p:ext uri="{BB962C8B-B14F-4D97-AF65-F5344CB8AC3E}">
        <p14:creationId xmlns:p14="http://schemas.microsoft.com/office/powerpoint/2010/main" val="1705468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3" name="TextBox 2">
            <a:extLst>
              <a:ext uri="{FF2B5EF4-FFF2-40B4-BE49-F238E27FC236}">
                <a16:creationId xmlns:a16="http://schemas.microsoft.com/office/drawing/2014/main" id="{1D5DF058-55CD-1236-3CF9-191422F905D9}"/>
              </a:ext>
            </a:extLst>
          </p:cNvPr>
          <p:cNvSpPr txBox="1"/>
          <p:nvPr/>
        </p:nvSpPr>
        <p:spPr>
          <a:xfrm>
            <a:off x="1481388" y="360947"/>
            <a:ext cx="644441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u="sng">
                <a:solidFill>
                  <a:schemeClr val="dk2"/>
                </a:solidFill>
                <a:latin typeface="ISHALinkpen Join"/>
              </a:rPr>
              <a:t>School lunches - Chartwells</a:t>
            </a:r>
          </a:p>
        </p:txBody>
      </p:sp>
      <p:sp>
        <p:nvSpPr>
          <p:cNvPr id="4" name="TextBox 3">
            <a:extLst>
              <a:ext uri="{FF2B5EF4-FFF2-40B4-BE49-F238E27FC236}">
                <a16:creationId xmlns:a16="http://schemas.microsoft.com/office/drawing/2014/main" id="{925DA4BC-EE58-4DE6-31D7-C958C1120320}"/>
              </a:ext>
            </a:extLst>
          </p:cNvPr>
          <p:cNvSpPr txBox="1"/>
          <p:nvPr/>
        </p:nvSpPr>
        <p:spPr>
          <a:xfrm>
            <a:off x="1654342" y="1105400"/>
            <a:ext cx="6459453"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i="0">
                <a:solidFill>
                  <a:srgbClr val="781F48"/>
                </a:solidFill>
                <a:latin typeface="ISHALinkpen Join"/>
                <a:ea typeface="Poppins"/>
                <a:cs typeface="Poppins"/>
              </a:rPr>
              <a:t>All children are able to have a hot meal provided in school each day. </a:t>
            </a:r>
            <a:endParaRPr lang="en-US"/>
          </a:p>
          <a:p>
            <a:r>
              <a:rPr lang="en-US" b="0" i="0">
                <a:solidFill>
                  <a:srgbClr val="000000"/>
                </a:solidFill>
                <a:latin typeface="ISHALinkpen Join"/>
                <a:ea typeface="Poppins"/>
                <a:cs typeface="Poppins"/>
              </a:rPr>
              <a:t>Universal Free School Meals are available for all children in Early Years and KS1. Meals are provided at a cost for children in KS2 and those in full time Nursery.</a:t>
            </a:r>
          </a:p>
          <a:p>
            <a:r>
              <a:rPr lang="en-US" b="0" i="0">
                <a:solidFill>
                  <a:srgbClr val="000000"/>
                </a:solidFill>
                <a:latin typeface="ISHALinkpen Join"/>
                <a:ea typeface="Poppins"/>
                <a:cs typeface="Poppins"/>
              </a:rPr>
              <a:t>Children may decide daily between a hot meal cooked on site or bring their own packed lunch.</a:t>
            </a:r>
          </a:p>
          <a:p>
            <a:r>
              <a:rPr lang="en-US" b="0" i="0">
                <a:solidFill>
                  <a:srgbClr val="000000"/>
                </a:solidFill>
                <a:latin typeface="ISHALinkpen Join"/>
                <a:ea typeface="Poppins"/>
                <a:cs typeface="Poppins"/>
              </a:rPr>
              <a:t>We encourage all children to make healthy choices and understand the importance of healthy eating. Children are only permitted to drink water throughout the day.</a:t>
            </a:r>
          </a:p>
          <a:p>
            <a:r>
              <a:rPr lang="en-US" b="1" i="0">
                <a:solidFill>
                  <a:srgbClr val="781F48"/>
                </a:solidFill>
                <a:latin typeface="ISHALinkpen Join"/>
                <a:ea typeface="Poppins"/>
                <a:cs typeface="Poppins"/>
              </a:rPr>
              <a:t>Lunches are cooked onsite by our caterers Chartwells</a:t>
            </a:r>
            <a:endParaRPr lang="en-US">
              <a:latin typeface="ISHALinkpen Join"/>
            </a:endParaRPr>
          </a:p>
        </p:txBody>
      </p:sp>
      <p:sp>
        <p:nvSpPr>
          <p:cNvPr id="5" name="Rectangle 4">
            <a:extLst>
              <a:ext uri="{FF2B5EF4-FFF2-40B4-BE49-F238E27FC236}">
                <a16:creationId xmlns:a16="http://schemas.microsoft.com/office/drawing/2014/main" id="{2DF93A2B-6FDE-DE56-A617-1968AC50995D}"/>
              </a:ext>
            </a:extLst>
          </p:cNvPr>
          <p:cNvSpPr/>
          <p:nvPr/>
        </p:nvSpPr>
        <p:spPr>
          <a:xfrm>
            <a:off x="2157880" y="3513470"/>
            <a:ext cx="4653642" cy="1592035"/>
          </a:xfrm>
          <a:prstGeom prst="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Chartwells Logo">
            <a:extLst>
              <a:ext uri="{FF2B5EF4-FFF2-40B4-BE49-F238E27FC236}">
                <a16:creationId xmlns:a16="http://schemas.microsoft.com/office/drawing/2014/main" id="{9D26CDF9-D5F2-37E9-936C-3892E616991D}"/>
              </a:ext>
            </a:extLst>
          </p:cNvPr>
          <p:cNvPicPr>
            <a:picLocks noChangeAspect="1"/>
          </p:cNvPicPr>
          <p:nvPr/>
        </p:nvPicPr>
        <p:blipFill>
          <a:blip r:embed="rId4"/>
          <a:stretch>
            <a:fillRect/>
          </a:stretch>
        </p:blipFill>
        <p:spPr>
          <a:xfrm>
            <a:off x="2059959" y="3564802"/>
            <a:ext cx="4367890" cy="1488341"/>
          </a:xfrm>
          <a:prstGeom prst="rect">
            <a:avLst/>
          </a:prstGeom>
        </p:spPr>
      </p:pic>
    </p:spTree>
    <p:extLst>
      <p:ext uri="{BB962C8B-B14F-4D97-AF65-F5344CB8AC3E}">
        <p14:creationId xmlns:p14="http://schemas.microsoft.com/office/powerpoint/2010/main" val="41108244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3" name="TextBox 2">
            <a:extLst>
              <a:ext uri="{FF2B5EF4-FFF2-40B4-BE49-F238E27FC236}">
                <a16:creationId xmlns:a16="http://schemas.microsoft.com/office/drawing/2014/main" id="{1D5DF058-55CD-1236-3CF9-191422F905D9}"/>
              </a:ext>
            </a:extLst>
          </p:cNvPr>
          <p:cNvSpPr txBox="1"/>
          <p:nvPr/>
        </p:nvSpPr>
        <p:spPr>
          <a:xfrm>
            <a:off x="1481388" y="360947"/>
            <a:ext cx="644441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u="sng">
                <a:solidFill>
                  <a:schemeClr val="dk2"/>
                </a:solidFill>
                <a:latin typeface="ISHALinkpen Join"/>
              </a:rPr>
              <a:t>Classes</a:t>
            </a:r>
          </a:p>
        </p:txBody>
      </p:sp>
      <p:sp>
        <p:nvSpPr>
          <p:cNvPr id="4" name="TextBox 3">
            <a:extLst>
              <a:ext uri="{FF2B5EF4-FFF2-40B4-BE49-F238E27FC236}">
                <a16:creationId xmlns:a16="http://schemas.microsoft.com/office/drawing/2014/main" id="{925DA4BC-EE58-4DE6-31D7-C958C1120320}"/>
              </a:ext>
            </a:extLst>
          </p:cNvPr>
          <p:cNvSpPr txBox="1"/>
          <p:nvPr/>
        </p:nvSpPr>
        <p:spPr>
          <a:xfrm>
            <a:off x="1654342" y="1105400"/>
            <a:ext cx="6459453"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781F48"/>
                </a:solidFill>
                <a:latin typeface="ISHALinkpen Join"/>
                <a:cs typeface="Poppins"/>
              </a:rPr>
              <a:t>Pupils are allocated classes based on many factors to ensure each class is balanced.</a:t>
            </a:r>
          </a:p>
          <a:p>
            <a:r>
              <a:rPr lang="en-US">
                <a:solidFill>
                  <a:srgbClr val="781F48"/>
                </a:solidFill>
                <a:latin typeface="ISHALinkpen Join"/>
                <a:cs typeface="Poppins"/>
              </a:rPr>
              <a:t>Carefully consideration is given and communication with nursery staff, parents to ensure that classes are created linked to the information gathered.</a:t>
            </a:r>
          </a:p>
          <a:p>
            <a:r>
              <a:rPr lang="en-US">
                <a:solidFill>
                  <a:srgbClr val="781F48"/>
                </a:solidFill>
                <a:latin typeface="ISHALinkpen Join"/>
                <a:cs typeface="Poppins"/>
              </a:rPr>
              <a:t>The allocation of classes and staff working in each class is being worked on now and will be shared with you at the earliest opportunity. </a:t>
            </a:r>
          </a:p>
        </p:txBody>
      </p:sp>
      <p:sp>
        <p:nvSpPr>
          <p:cNvPr id="2" name="TextBox 1">
            <a:extLst>
              <a:ext uri="{FF2B5EF4-FFF2-40B4-BE49-F238E27FC236}">
                <a16:creationId xmlns:a16="http://schemas.microsoft.com/office/drawing/2014/main" id="{1C03851A-8DCC-8383-0890-E7AD0C4763DF}"/>
              </a:ext>
            </a:extLst>
          </p:cNvPr>
          <p:cNvSpPr txBox="1"/>
          <p:nvPr/>
        </p:nvSpPr>
        <p:spPr>
          <a:xfrm>
            <a:off x="1224643" y="2928937"/>
            <a:ext cx="6755946"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C00000"/>
                </a:solidFill>
              </a:rPr>
              <a:t>Donaldson                                         Murphy                                             Rosen</a:t>
            </a:r>
          </a:p>
        </p:txBody>
      </p:sp>
      <p:pic>
        <p:nvPicPr>
          <p:cNvPr id="5" name="Picture 4" descr="Julia Donaldson X10 Books Collection Set: Amazon.co.uk: Julia Donaldson,  Axel Scheffler: 9781509801251: Books">
            <a:extLst>
              <a:ext uri="{FF2B5EF4-FFF2-40B4-BE49-F238E27FC236}">
                <a16:creationId xmlns:a16="http://schemas.microsoft.com/office/drawing/2014/main" id="{5C5A036C-9A5B-C9F9-F3FB-DDA719BDF8AE}"/>
              </a:ext>
            </a:extLst>
          </p:cNvPr>
          <p:cNvPicPr>
            <a:picLocks noChangeAspect="1"/>
          </p:cNvPicPr>
          <p:nvPr/>
        </p:nvPicPr>
        <p:blipFill>
          <a:blip r:embed="rId4"/>
          <a:stretch>
            <a:fillRect/>
          </a:stretch>
        </p:blipFill>
        <p:spPr>
          <a:xfrm>
            <a:off x="1127760" y="3238013"/>
            <a:ext cx="1226819" cy="1540213"/>
          </a:xfrm>
          <a:prstGeom prst="rect">
            <a:avLst/>
          </a:prstGeom>
          <a:ln>
            <a:solidFill>
              <a:srgbClr val="C00000"/>
            </a:solidFill>
          </a:ln>
        </p:spPr>
      </p:pic>
      <p:pic>
        <p:nvPicPr>
          <p:cNvPr id="6" name="Picture 5" descr="A book cover of a quiet night in&#10;&#10;AI-generated content may be incorrect.">
            <a:extLst>
              <a:ext uri="{FF2B5EF4-FFF2-40B4-BE49-F238E27FC236}">
                <a16:creationId xmlns:a16="http://schemas.microsoft.com/office/drawing/2014/main" id="{2DDD3984-A314-94B2-EB74-67F829DC9215}"/>
              </a:ext>
            </a:extLst>
          </p:cNvPr>
          <p:cNvPicPr>
            <a:picLocks noChangeAspect="1"/>
          </p:cNvPicPr>
          <p:nvPr/>
        </p:nvPicPr>
        <p:blipFill>
          <a:blip r:embed="rId5"/>
          <a:stretch>
            <a:fillRect/>
          </a:stretch>
        </p:blipFill>
        <p:spPr>
          <a:xfrm>
            <a:off x="3689985" y="3227070"/>
            <a:ext cx="1756410" cy="1539240"/>
          </a:xfrm>
          <a:prstGeom prst="rect">
            <a:avLst/>
          </a:prstGeom>
          <a:ln>
            <a:solidFill>
              <a:srgbClr val="C00000"/>
            </a:solidFill>
          </a:ln>
        </p:spPr>
      </p:pic>
      <p:pic>
        <p:nvPicPr>
          <p:cNvPr id="7" name="Picture 6" descr="We're Going on a Bear Hunt - Wikipedia">
            <a:extLst>
              <a:ext uri="{FF2B5EF4-FFF2-40B4-BE49-F238E27FC236}">
                <a16:creationId xmlns:a16="http://schemas.microsoft.com/office/drawing/2014/main" id="{E314C9EB-A097-22E4-794A-9FDAE84D84EF}"/>
              </a:ext>
            </a:extLst>
          </p:cNvPr>
          <p:cNvPicPr>
            <a:picLocks noChangeAspect="1"/>
          </p:cNvPicPr>
          <p:nvPr/>
        </p:nvPicPr>
        <p:blipFill>
          <a:blip r:embed="rId6"/>
          <a:stretch>
            <a:fillRect/>
          </a:stretch>
        </p:blipFill>
        <p:spPr>
          <a:xfrm>
            <a:off x="6525895" y="3194685"/>
            <a:ext cx="1761490" cy="1626870"/>
          </a:xfrm>
          <a:prstGeom prst="rect">
            <a:avLst/>
          </a:prstGeom>
          <a:ln>
            <a:solidFill>
              <a:srgbClr val="C00000"/>
            </a:solidFill>
          </a:ln>
        </p:spPr>
      </p:pic>
    </p:spTree>
    <p:extLst>
      <p:ext uri="{BB962C8B-B14F-4D97-AF65-F5344CB8AC3E}">
        <p14:creationId xmlns:p14="http://schemas.microsoft.com/office/powerpoint/2010/main" val="35775569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p:cNvGrpSpPr/>
        <p:nvPr/>
      </p:nvGrpSpPr>
      <p:grpSpPr>
        <a:xfrm>
          <a:off x="0" y="0"/>
          <a:ext cx="0" cy="0"/>
          <a:chOff x="0" y="0"/>
          <a:chExt cx="0" cy="0"/>
        </a:xfrm>
      </p:grpSpPr>
      <p:sp>
        <p:nvSpPr>
          <p:cNvPr id="6" name="Content Placeholder 2">
            <a:extLst>
              <a:ext uri="{FF2B5EF4-FFF2-40B4-BE49-F238E27FC236}">
                <a16:creationId xmlns:a16="http://schemas.microsoft.com/office/drawing/2014/main" id="{FDC09F1F-D061-5B82-B8B6-77B620B2BA54}"/>
              </a:ext>
            </a:extLst>
          </p:cNvPr>
          <p:cNvSpPr>
            <a:spLocks noGrp="1"/>
          </p:cNvSpPr>
          <p:nvPr/>
        </p:nvSpPr>
        <p:spPr>
          <a:xfrm>
            <a:off x="979053" y="1304454"/>
            <a:ext cx="6782709" cy="326903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1400" dirty="0">
              <a:latin typeface="ISHALinkpen+ Join Connect"/>
              <a:cs typeface="Arial"/>
            </a:endParaRPr>
          </a:p>
          <a:p>
            <a:pPr marL="0" indent="0" algn="ctr">
              <a:buNone/>
            </a:pPr>
            <a:r>
              <a:rPr lang="en-GB" sz="1400" dirty="0">
                <a:latin typeface="ISHALinkpen+ Join Connect"/>
              </a:rPr>
              <a:t>Teach your child how to get dressed independently including putting on a coat and shoes</a:t>
            </a:r>
            <a:endParaRPr lang="en-GB" sz="1400" dirty="0">
              <a:latin typeface="ISHALinkpen+ Join Connect"/>
              <a:cs typeface="Arial"/>
            </a:endParaRPr>
          </a:p>
          <a:p>
            <a:pPr marL="0" indent="0" algn="ctr">
              <a:buNone/>
            </a:pPr>
            <a:r>
              <a:rPr lang="en-GB" sz="1400" dirty="0">
                <a:latin typeface="ISHALinkpen+ Join Connect"/>
              </a:rPr>
              <a:t>Encourage them to use a knife and fork to eat and sit at a table whenever possible</a:t>
            </a:r>
            <a:endParaRPr lang="en-GB" sz="1400" dirty="0">
              <a:latin typeface="ISHALinkpen+ Join Connect"/>
              <a:cs typeface="Arial"/>
            </a:endParaRPr>
          </a:p>
          <a:p>
            <a:pPr marL="0" indent="0" algn="ctr">
              <a:buNone/>
            </a:pPr>
            <a:r>
              <a:rPr lang="en-GB" sz="1400" dirty="0">
                <a:latin typeface="ISHALinkpen+ Join Connect"/>
              </a:rPr>
              <a:t>Teach your child to use the toilet independently including wiping, flushing the toilet and washing hands </a:t>
            </a:r>
            <a:endParaRPr lang="en-GB" dirty="0"/>
          </a:p>
          <a:p>
            <a:pPr marL="0" indent="0" algn="ctr">
              <a:buNone/>
            </a:pPr>
            <a:r>
              <a:rPr lang="en-GB" sz="1400" dirty="0">
                <a:latin typeface="ISHALinkpen+ Join Connect"/>
              </a:rPr>
              <a:t>Develop turn taking and sharing skills by playing games</a:t>
            </a:r>
            <a:endParaRPr lang="en-GB" sz="1400" dirty="0">
              <a:latin typeface="ISHALinkpen+ Join Connect"/>
              <a:cs typeface="Arial"/>
            </a:endParaRPr>
          </a:p>
          <a:p>
            <a:pPr marL="0" indent="0" algn="ctr">
              <a:buNone/>
            </a:pPr>
            <a:r>
              <a:rPr lang="en-GB" sz="1400" dirty="0">
                <a:latin typeface="ISHALinkpen+ Join Connect"/>
                <a:cs typeface="Arial"/>
              </a:rPr>
              <a:t>Try on the school uniform to show other members of the family or friends</a:t>
            </a:r>
          </a:p>
          <a:p>
            <a:pPr marL="0" indent="0" algn="ctr">
              <a:buNone/>
            </a:pPr>
            <a:endParaRPr lang="en-GB" sz="1400">
              <a:latin typeface="ISHALinkpen Join"/>
              <a:cs typeface="Arial"/>
            </a:endParaRPr>
          </a:p>
          <a:p>
            <a:pPr marL="0" indent="0" algn="ctr">
              <a:buNone/>
            </a:pPr>
            <a:endParaRPr lang="en-GB" sz="1400">
              <a:latin typeface="ISHALinkpen Join"/>
              <a:cs typeface="Arial"/>
            </a:endParaRPr>
          </a:p>
        </p:txBody>
      </p:sp>
      <p:sp>
        <p:nvSpPr>
          <p:cNvPr id="4" name="TextBox 3">
            <a:extLst>
              <a:ext uri="{FF2B5EF4-FFF2-40B4-BE49-F238E27FC236}">
                <a16:creationId xmlns:a16="http://schemas.microsoft.com/office/drawing/2014/main" id="{E2ED1C07-9853-AC02-03A9-F01D94CE1AA6}"/>
              </a:ext>
            </a:extLst>
          </p:cNvPr>
          <p:cNvSpPr txBox="1"/>
          <p:nvPr/>
        </p:nvSpPr>
        <p:spPr>
          <a:xfrm>
            <a:off x="1481388" y="360947"/>
            <a:ext cx="644441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u="sng">
                <a:solidFill>
                  <a:schemeClr val="dk2"/>
                </a:solidFill>
                <a:latin typeface="ISHALinkpen Join"/>
              </a:rPr>
              <a:t>How to support your child</a:t>
            </a:r>
          </a:p>
        </p:txBody>
      </p:sp>
    </p:spTree>
    <p:extLst>
      <p:ext uri="{BB962C8B-B14F-4D97-AF65-F5344CB8AC3E}">
        <p14:creationId xmlns:p14="http://schemas.microsoft.com/office/powerpoint/2010/main" val="15588615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t="-13000" b="-13000"/>
          </a:stretch>
        </a:blipFill>
        <a:effectLst/>
      </p:bgPr>
    </p:bg>
    <p:spTree>
      <p:nvGrpSpPr>
        <p:cNvPr id="1" name="Shape 60">
          <a:extLst>
            <a:ext uri="{FF2B5EF4-FFF2-40B4-BE49-F238E27FC236}">
              <a16:creationId xmlns:a16="http://schemas.microsoft.com/office/drawing/2014/main" id="{95B1E71A-B88B-23F9-27F8-939268414058}"/>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FB51DB8B-500E-578C-E52C-12917CF6D14A}"/>
              </a:ext>
            </a:extLst>
          </p:cNvPr>
          <p:cNvSpPr>
            <a:spLocks noGrp="1"/>
          </p:cNvSpPr>
          <p:nvPr/>
        </p:nvSpPr>
        <p:spPr>
          <a:xfrm>
            <a:off x="979053" y="1304454"/>
            <a:ext cx="6782709" cy="326903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400" dirty="0">
                <a:latin typeface="ISHALinkpen+ Join Connect"/>
              </a:rPr>
              <a:t>Share stories, rhymes and poetry with your child</a:t>
            </a:r>
            <a:endParaRPr lang="en-GB" sz="1400" dirty="0">
              <a:latin typeface="ISHALinkpen+ Join Connect"/>
              <a:cs typeface="Arial"/>
            </a:endParaRPr>
          </a:p>
          <a:p>
            <a:pPr marL="0" indent="0" algn="ctr">
              <a:buNone/>
            </a:pPr>
            <a:r>
              <a:rPr lang="en-GB" sz="1400" dirty="0">
                <a:latin typeface="ISHALinkpen+ Join Connect"/>
              </a:rPr>
              <a:t>Encourage your child to hold the book, turn the pages, talk about the pictures and join in with the repeated text.</a:t>
            </a:r>
          </a:p>
          <a:p>
            <a:pPr marL="0" indent="0" algn="ctr">
              <a:buNone/>
            </a:pPr>
            <a:r>
              <a:rPr lang="en-GB" sz="1400" dirty="0">
                <a:latin typeface="ISHALinkpen+ Join Connect"/>
              </a:rPr>
              <a:t>Talk about the world around them to develop understanding and language skills</a:t>
            </a:r>
            <a:endParaRPr lang="en-GB" sz="1400" dirty="0">
              <a:latin typeface="ISHALinkpen+ Join Connect"/>
              <a:cs typeface="Arial"/>
            </a:endParaRPr>
          </a:p>
          <a:p>
            <a:pPr marL="0" indent="0" algn="ctr">
              <a:buNone/>
            </a:pPr>
            <a:r>
              <a:rPr lang="en-GB" sz="1400" dirty="0">
                <a:latin typeface="ISHALinkpen+ Join Connect"/>
              </a:rPr>
              <a:t>Show your child the school website and talk about the wonderful experiences they are going to have.</a:t>
            </a:r>
            <a:endParaRPr lang="en-GB" sz="1400" dirty="0">
              <a:latin typeface="ISHALinkpen+ Join Connect"/>
              <a:cs typeface="Arial"/>
            </a:endParaRPr>
          </a:p>
          <a:p>
            <a:pPr marL="0" indent="0" algn="ctr">
              <a:buNone/>
            </a:pPr>
            <a:r>
              <a:rPr lang="en-GB" sz="1400" dirty="0">
                <a:latin typeface="ISHALinkpen Join"/>
                <a:cs typeface="Arial"/>
              </a:rPr>
              <a:t>Encourage your child to sort and count during everyday activities</a:t>
            </a:r>
          </a:p>
          <a:p>
            <a:pPr marL="0" indent="0" algn="ctr">
              <a:buNone/>
            </a:pPr>
            <a:r>
              <a:rPr lang="en-GB" sz="1400">
                <a:latin typeface="ISHALinkpen Join"/>
                <a:cs typeface="Arial"/>
              </a:rPr>
              <a:t>Walk to school and look at the building from the road before your child's first day at school, perhaps showing another member of the family</a:t>
            </a:r>
            <a:endParaRPr lang="en-GB" sz="1400" dirty="0">
              <a:latin typeface="ISHALinkpen Join"/>
              <a:cs typeface="Arial"/>
            </a:endParaRPr>
          </a:p>
          <a:p>
            <a:pPr marL="0" indent="0" algn="ctr">
              <a:buNone/>
            </a:pPr>
            <a:endParaRPr lang="en-GB" sz="1400">
              <a:latin typeface="ISHALinkpen Join"/>
              <a:cs typeface="Arial"/>
            </a:endParaRPr>
          </a:p>
        </p:txBody>
      </p:sp>
      <p:sp>
        <p:nvSpPr>
          <p:cNvPr id="4" name="TextBox 3">
            <a:extLst>
              <a:ext uri="{FF2B5EF4-FFF2-40B4-BE49-F238E27FC236}">
                <a16:creationId xmlns:a16="http://schemas.microsoft.com/office/drawing/2014/main" id="{2A00E63E-B77A-461A-9E0E-EA463C435C04}"/>
              </a:ext>
            </a:extLst>
          </p:cNvPr>
          <p:cNvSpPr txBox="1"/>
          <p:nvPr/>
        </p:nvSpPr>
        <p:spPr>
          <a:xfrm>
            <a:off x="1481388" y="360947"/>
            <a:ext cx="644441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u="sng">
                <a:solidFill>
                  <a:schemeClr val="dk2"/>
                </a:solidFill>
                <a:latin typeface="ISHALinkpen Join"/>
              </a:rPr>
              <a:t>How to support your child</a:t>
            </a:r>
          </a:p>
        </p:txBody>
      </p:sp>
    </p:spTree>
    <p:extLst>
      <p:ext uri="{BB962C8B-B14F-4D97-AF65-F5344CB8AC3E}">
        <p14:creationId xmlns:p14="http://schemas.microsoft.com/office/powerpoint/2010/main" val="28455549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59635" y="0"/>
            <a:ext cx="9203635" cy="5143500"/>
          </a:xfrm>
          <a:prstGeom prst="rect">
            <a:avLst/>
          </a:prstGeom>
          <a:noFill/>
          <a:ln>
            <a:noFill/>
          </a:ln>
        </p:spPr>
      </p:pic>
      <p:sp>
        <p:nvSpPr>
          <p:cNvPr id="55" name="Google Shape;55;p13"/>
          <p:cNvSpPr txBox="1">
            <a:spLocks noGrp="1"/>
          </p:cNvSpPr>
          <p:nvPr>
            <p:ph type="ctrTitle"/>
          </p:nvPr>
        </p:nvSpPr>
        <p:spPr>
          <a:xfrm>
            <a:off x="252065" y="1661653"/>
            <a:ext cx="8520600" cy="1721873"/>
          </a:xfrm>
          <a:prstGeom prst="rect">
            <a:avLst/>
          </a:prstGeom>
        </p:spPr>
        <p:txBody>
          <a:bodyPr spcFirstLastPara="1" wrap="square" lIns="91425" tIns="91425" rIns="91425" bIns="91425" anchor="b" anchorCtr="0">
            <a:noAutofit/>
          </a:bodyPr>
          <a:lstStyle/>
          <a:p>
            <a:r>
              <a:rPr lang="en-GB" sz="4800">
                <a:solidFill>
                  <a:schemeClr val="dk2"/>
                </a:solidFill>
                <a:latin typeface="ISHALinkpen Join"/>
                <a:ea typeface="ISHALinkpen Join" panose="03050602040000000000" pitchFamily="66" charset="0"/>
              </a:rPr>
              <a:t>Any General Questions?</a:t>
            </a:r>
            <a:endParaRPr sz="4800">
              <a:solidFill>
                <a:schemeClr val="dk2"/>
              </a:solidFill>
              <a:latin typeface="ISHALinkpen Join"/>
              <a:ea typeface="ISHALinkpen Join" panose="03050602040000000000" pitchFamily="66" charset="0"/>
            </a:endParaRPr>
          </a:p>
        </p:txBody>
      </p:sp>
    </p:spTree>
    <p:extLst>
      <p:ext uri="{BB962C8B-B14F-4D97-AF65-F5344CB8AC3E}">
        <p14:creationId xmlns:p14="http://schemas.microsoft.com/office/powerpoint/2010/main" val="24784921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996bf7e-9371-474d-a4ac-aca9ef432e79" xsi:nil="true"/>
    <lcf76f155ced4ddcb4097134ff3c332f xmlns="9aff471c-cf67-427b-8e88-723968f4962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3A8B28F14C9BE4898EB8A97B2116287" ma:contentTypeVersion="16" ma:contentTypeDescription="Create a new document." ma:contentTypeScope="" ma:versionID="1788fe86112795087fb602bd077848d1">
  <xsd:schema xmlns:xsd="http://www.w3.org/2001/XMLSchema" xmlns:xs="http://www.w3.org/2001/XMLSchema" xmlns:p="http://schemas.microsoft.com/office/2006/metadata/properties" xmlns:ns2="9aff471c-cf67-427b-8e88-723968f49624" xmlns:ns3="3996bf7e-9371-474d-a4ac-aca9ef432e79" targetNamespace="http://schemas.microsoft.com/office/2006/metadata/properties" ma:root="true" ma:fieldsID="95d8bfc09ea2a50146d37e9774c6dfa5" ns2:_="" ns3:_="">
    <xsd:import namespace="9aff471c-cf67-427b-8e88-723968f49624"/>
    <xsd:import namespace="3996bf7e-9371-474d-a4ac-aca9ef432e7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ff471c-cf67-427b-8e88-723968f496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c901af6-4544-4e62-a120-4d5ae32e11e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96bf7e-9371-474d-a4ac-aca9ef432e7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ec1e879-eb6a-4e12-98d3-341df42faeef}" ma:internalName="TaxCatchAll" ma:showField="CatchAllData" ma:web="3996bf7e-9371-474d-a4ac-aca9ef432e79">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1A89FA-3689-48E7-9BC6-D0972A7452C0}">
  <ds:schemaRefs>
    <ds:schemaRef ds:uri="3996bf7e-9371-474d-a4ac-aca9ef432e79"/>
    <ds:schemaRef ds:uri="9aff471c-cf67-427b-8e88-723968f49624"/>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762F25EC-97EF-4408-81D0-A464AB930C37}">
  <ds:schemaRefs>
    <ds:schemaRef ds:uri="http://schemas.microsoft.com/sharepoint/v3/contenttype/forms"/>
  </ds:schemaRefs>
</ds:datastoreItem>
</file>

<file path=customXml/itemProps3.xml><?xml version="1.0" encoding="utf-8"?>
<ds:datastoreItem xmlns:ds="http://schemas.openxmlformats.org/officeDocument/2006/customXml" ds:itemID="{2411507B-1C77-4F04-BD16-08412AB44305}">
  <ds:schemaRefs>
    <ds:schemaRef ds:uri="3996bf7e-9371-474d-a4ac-aca9ef432e79"/>
    <ds:schemaRef ds:uri="9aff471c-cf67-427b-8e88-723968f496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25</Slides>
  <Notes>25</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Simple Light</vt:lpstr>
      <vt:lpstr>Welcome to South Camberley Primary and Nursery School</vt:lpstr>
      <vt:lpstr>   </vt:lpstr>
      <vt:lpstr>   </vt:lpstr>
      <vt:lpstr>   </vt:lpstr>
      <vt:lpstr>2 Infant sites, 1 Junior site - One School  Our aim is to provide opportunities for every child to succeed through high quality teaching and the development of an engaging and relevant curriculum. We nurture each individual to become confident, ambitious lifelong learners who are responsible, kind and prepared for the future.   Pupils joining Reception remain with South Camberley until they go to secondary school.  This consistency in their education allows us to know them well and enables us to stretch and challenge them to achieve their potential.</vt:lpstr>
      <vt:lpstr>  </vt:lpstr>
      <vt:lpstr>How We Behave</vt:lpstr>
      <vt:lpstr>Our Early Years Vision </vt:lpstr>
      <vt:lpstr>EYFS at South Camberley</vt:lpstr>
      <vt:lpstr>Learning is Fun</vt:lpstr>
      <vt:lpstr>Memorable Experiences</vt:lpstr>
      <vt:lpstr>Learning Everywhere!</vt:lpstr>
      <vt:lpstr>  </vt:lpstr>
      <vt:lpstr> Th school day starts at 8.30 or if you want to come to breakfast club 8.15. During the school day the children will take part in a range of teacher led sessions such as phonics, literacy, handwriting, learning for life and Mathematics.   Between these sessions the children engage in Excellent learning using a wide range of carefully planned activities which foster their imaginations and are linked with themes.    Here is an example of this in action!       </vt:lpstr>
      <vt:lpstr>  Child initiated learning allows children to engage in a range of learning experiences set up within the classrooms and outdoor learning areas.  These are carefully designed to foster curiosity, develop language, promote independence, encourage teamwork and to extend pupils’ knowledge and understanding of skills being explicitly taught by a teacher.  For example, pupils being taught how to carefully cut using scissors could access a learning area filled with cutting opportunities.  </vt:lpstr>
      <vt:lpstr> During excellent learning time, the staff run focus teaching sessions for small groups and individuals.  These small group set ups support individual learners in making rapid progress in reading, writing and maths. </vt:lpstr>
      <vt:lpstr> At South Camberley, we are using a  high-quality phonics program – Sounds Write which effectively teaches pupils to read.  It begins with teaching children about the sounds the letters make and teaches pupils to use them to build words and read them. Reading is a priority for us and we dedicate time to reading every single day – both teaching children to read and promoting the love of reading by sharing stories with them across the school every single day.  We read books by a diverse range of authors who represent many walks of life so that pupils learn about the world around them.  </vt:lpstr>
      <vt:lpstr> At South Camberley, we have daily lessons which are teacher led and involve practical learning experiences. We believe in teaching maths through first hand experiences so that children begin to understand the importance of maths in the world around them.   We use songs and rhymes to help children commit learning to their long term memory so that they can draw upon it as they progress.   Immersing our pupils in a wide range of mathematical vocabulary is central to our teaching.  Our classroom environments and outdoor areas are rich in mathematical opportunities and language to reinforce learning. </vt:lpstr>
      <vt:lpstr>  </vt:lpstr>
      <vt:lpstr>PowerPoint Presentation</vt:lpstr>
      <vt:lpstr>PowerPoint Presentation</vt:lpstr>
      <vt:lpstr>PowerPoint Presentation</vt:lpstr>
      <vt:lpstr>PowerPoint Presentation</vt:lpstr>
      <vt:lpstr>PowerPoint Presentation</vt:lpstr>
      <vt:lpstr>Any General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Maxine Kurzberg</dc:creator>
  <cp:revision>67</cp:revision>
  <dcterms:modified xsi:type="dcterms:W3CDTF">2025-07-02T09:58:27Z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0x01010063A8B28F14C9BE4898EB8A97B2116287</vt:lpwstr>
  </property>
  <property fmtid="{D5CDD505-2E9C-101B-9397-08002B2CF9AE}" pid="3" name="MediaServiceImageTags">
    <vt:lpwstr/>
  </property>
</Properties>
</file>